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64" r:id="rId3"/>
    <p:sldId id="262" r:id="rId4"/>
    <p:sldId id="265" r:id="rId5"/>
    <p:sldId id="261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79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96" autoAdjust="0"/>
  </p:normalViewPr>
  <p:slideViewPr>
    <p:cSldViewPr>
      <p:cViewPr varScale="1">
        <p:scale>
          <a:sx n="91" d="100"/>
          <a:sy n="91" d="100"/>
        </p:scale>
        <p:origin x="133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602BC-2518-40C9-AFBB-EE6B7D1B4947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3C8F3-E73C-4331-9C57-36503CF34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we’re going to talk about brush</a:t>
            </a:r>
            <a:r>
              <a:rPr lang="en-US" baseline="0" dirty="0" smtClean="0"/>
              <a:t> management, we’d better talk about AZ’s grasslands.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3C8F3-E73C-4331-9C57-36503CF34A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report, </a:t>
            </a:r>
            <a:r>
              <a:rPr lang="en-US" baseline="0" dirty="0" smtClean="0"/>
              <a:t>“An ecological analysis of conservation priorities in the Apache Highlands Ecoregion”, the looked at all the different ecosystems, including oak-pine woodland, </a:t>
            </a:r>
            <a:r>
              <a:rPr lang="en-US" baseline="0" dirty="0" err="1" smtClean="0"/>
              <a:t>Apachean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shrubland</a:t>
            </a:r>
            <a:r>
              <a:rPr lang="en-US" baseline="0" dirty="0" smtClean="0"/>
              <a:t>, Desert riparian woodland, and last but not least, </a:t>
            </a:r>
            <a:r>
              <a:rPr lang="en-US" baseline="0" dirty="0" err="1" smtClean="0"/>
              <a:t>Apachean</a:t>
            </a:r>
            <a:r>
              <a:rPr lang="en-US" baseline="0" dirty="0" smtClean="0"/>
              <a:t> Grassland and Savanna, broken into different classes, which they analyzed to prioritize which areas would benefit most from conservation efforts.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3C8F3-E73C-4331-9C57-36503CF34A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5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conservation</a:t>
            </a:r>
            <a:r>
              <a:rPr lang="en-US" baseline="0" dirty="0" smtClean="0"/>
              <a:t> priority #1 identified in that report was to “Focus on grasslands”.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3C8F3-E73C-4331-9C57-36503CF34A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6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Similarly, scaled quail, another grassland indicator species, avoids areas with &gt;20% tree</a:t>
            </a:r>
            <a:r>
              <a:rPr lang="en-US" baseline="0" dirty="0" smtClean="0"/>
              <a:t> cover, rely on tall grasses for hiding, and eat a lot of forbs. However, quail rely on just a little bit of shrub cover to make sure they can hide from predators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3C8F3-E73C-4331-9C57-36503CF34A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0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9180FC1-175D-4BA6-998A-3CF3B3E8C72A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462AFCF-4885-47F6-8E0B-755ED853BA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Wildlife Considerations in Brush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Rana Tucker</a:t>
            </a:r>
          </a:p>
          <a:p>
            <a:r>
              <a:rPr lang="en-US" dirty="0" smtClean="0"/>
              <a:t>Arizona Game &amp; Fish Dept.</a:t>
            </a:r>
          </a:p>
          <a:p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“grassland” mean to you?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18900" cy="446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Pronghorn heaven?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J:\Photographs\PronghornSnoitaPatargonia\2014-01-03 09.53.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3020667" cy="193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Pronghorn 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 structure</a:t>
            </a:r>
          </a:p>
          <a:p>
            <a:pPr lvl="1"/>
            <a:r>
              <a:rPr lang="en-US" dirty="0" smtClean="0"/>
              <a:t>Forbs/Grass: 30-50% of cover</a:t>
            </a:r>
          </a:p>
          <a:p>
            <a:pPr lvl="1"/>
            <a:r>
              <a:rPr lang="en-US" dirty="0" smtClean="0"/>
              <a:t>Small shrubs (&lt;25” tall): 10-35% of cover</a:t>
            </a:r>
          </a:p>
          <a:p>
            <a:pPr lvl="1"/>
            <a:r>
              <a:rPr lang="en-US" dirty="0" smtClean="0"/>
              <a:t>Trees: &lt;20% tree canopy (&gt;20% avoided)</a:t>
            </a:r>
          </a:p>
          <a:p>
            <a:pPr lvl="1"/>
            <a:r>
              <a:rPr lang="en-US" dirty="0" smtClean="0"/>
              <a:t>Grasses &gt;11” needed to hide fawns</a:t>
            </a:r>
          </a:p>
          <a:p>
            <a:pPr lvl="1"/>
            <a:endParaRPr lang="en-US" dirty="0"/>
          </a:p>
          <a:p>
            <a:r>
              <a:rPr lang="en-US" dirty="0" smtClean="0"/>
              <a:t>Feeding Habits</a:t>
            </a:r>
          </a:p>
          <a:p>
            <a:pPr lvl="1"/>
            <a:r>
              <a:rPr lang="en-US" dirty="0" smtClean="0"/>
              <a:t>Selective feeders, only eat most palatable part of plant, move on</a:t>
            </a:r>
          </a:p>
          <a:p>
            <a:pPr lvl="1"/>
            <a:r>
              <a:rPr lang="en-US" dirty="0" smtClean="0"/>
              <a:t>Diet is made up of 80-90% forbs</a:t>
            </a:r>
          </a:p>
          <a:p>
            <a:pPr lvl="1"/>
            <a:r>
              <a:rPr lang="en-US" dirty="0" smtClean="0"/>
              <a:t>Have difficulty digesting grass, unless it’s very new growth (same with shrubs—eat when they have to, but only the greenest parts)</a:t>
            </a:r>
          </a:p>
        </p:txBody>
      </p:sp>
    </p:spTree>
    <p:extLst>
      <p:ext uri="{BB962C8B-B14F-4D97-AF65-F5344CB8AC3E}">
        <p14:creationId xmlns:p14="http://schemas.microsoft.com/office/powerpoint/2010/main" val="428292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rtucker\Desktop\ScQuailH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0439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Scaled Quail Habitat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75438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Avoid tree cover &gt;20%, </a:t>
            </a:r>
            <a:r>
              <a:rPr lang="en-US" u="sng" dirty="0" smtClean="0">
                <a:solidFill>
                  <a:schemeClr val="bg1"/>
                </a:solidFill>
              </a:rPr>
              <a:t>but</a:t>
            </a:r>
            <a:r>
              <a:rPr lang="en-US" dirty="0" smtClean="0">
                <a:solidFill>
                  <a:schemeClr val="bg1"/>
                </a:solidFill>
              </a:rPr>
              <a:t> need some shrub cover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Also need &gt;50% tall, bunch-grass cover, but require open ground between grass patches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Rule of thumb: 1 acre of shrubs for every 10 acres of grass; spacing should be 160-240’ apart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Why?</a:t>
            </a:r>
          </a:p>
          <a:p>
            <a:r>
              <a:rPr lang="en-US" dirty="0">
                <a:solidFill>
                  <a:schemeClr val="bg1"/>
                </a:solidFill>
              </a:rPr>
              <a:t>They prefer to run/hide over </a:t>
            </a:r>
            <a:r>
              <a:rPr lang="en-US" dirty="0" smtClean="0">
                <a:solidFill>
                  <a:schemeClr val="bg1"/>
                </a:solidFill>
              </a:rPr>
              <a:t>flying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Nest on the ground under bunch-grasses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Don’t actually eat much grass; prefer forbs, cactus fruit, and the </a:t>
            </a:r>
            <a:r>
              <a:rPr lang="en-US" dirty="0">
                <a:solidFill>
                  <a:schemeClr val="bg1"/>
                </a:solidFill>
              </a:rPr>
              <a:t>seeds of </a:t>
            </a:r>
            <a:r>
              <a:rPr lang="en-US" dirty="0" smtClean="0">
                <a:solidFill>
                  <a:schemeClr val="bg1"/>
                </a:solidFill>
              </a:rPr>
              <a:t>some shrubs, such as mesquite</a:t>
            </a:r>
            <a:r>
              <a:rPr lang="en-US" dirty="0">
                <a:solidFill>
                  <a:schemeClr val="bg1"/>
                </a:solidFill>
              </a:rPr>
              <a:t>, sumac, </a:t>
            </a:r>
            <a:r>
              <a:rPr lang="en-US" dirty="0" err="1">
                <a:solidFill>
                  <a:schemeClr val="bg1"/>
                </a:solidFill>
              </a:rPr>
              <a:t>ratany</a:t>
            </a:r>
            <a:r>
              <a:rPr lang="en-US" dirty="0">
                <a:solidFill>
                  <a:schemeClr val="bg1"/>
                </a:solidFill>
              </a:rPr>
              <a:t>, and wolfberry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“Grassland” species?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Mule deer</a:t>
            </a:r>
          </a:p>
          <a:p>
            <a:pPr lvl="1"/>
            <a:r>
              <a:rPr lang="en-US" dirty="0" smtClean="0"/>
              <a:t>Commonly associated with grasslands, particularly where drainages run through</a:t>
            </a:r>
          </a:p>
          <a:p>
            <a:pPr lvl="1"/>
            <a:r>
              <a:rPr lang="en-US" dirty="0" smtClean="0"/>
              <a:t>Need some trees for shade/cover, preferably &lt;40% of area</a:t>
            </a:r>
          </a:p>
          <a:p>
            <a:pPr lvl="1"/>
            <a:r>
              <a:rPr lang="en-US" u="sng" dirty="0" smtClean="0"/>
              <a:t>Rely on shrubs for food/shelter</a:t>
            </a:r>
          </a:p>
          <a:p>
            <a:pPr lvl="2"/>
            <a:r>
              <a:rPr lang="en-US" dirty="0" smtClean="0"/>
              <a:t>Primarily BROWSERS</a:t>
            </a:r>
          </a:p>
          <a:p>
            <a:pPr lvl="2"/>
            <a:r>
              <a:rPr lang="en-US" dirty="0" smtClean="0"/>
              <a:t>Grasses and succulents only make up 5% of their diet</a:t>
            </a:r>
            <a:endParaRPr lang="en-US" dirty="0"/>
          </a:p>
          <a:p>
            <a:pPr lvl="1"/>
            <a:r>
              <a:rPr lang="en-US" dirty="0" smtClean="0"/>
              <a:t>Old-growth, decadent tree/shrub stands are avoided</a:t>
            </a:r>
          </a:p>
          <a:p>
            <a:r>
              <a:rPr lang="en-US" dirty="0" err="1" smtClean="0"/>
              <a:t>Gambel’s</a:t>
            </a:r>
            <a:r>
              <a:rPr lang="en-US" dirty="0" smtClean="0"/>
              <a:t> quail</a:t>
            </a:r>
          </a:p>
          <a:p>
            <a:pPr lvl="1"/>
            <a:r>
              <a:rPr lang="en-US" dirty="0" smtClean="0"/>
              <a:t>Habitat “generalists”, but are most commonly associated with thorny, diverse shrub cover along drainages</a:t>
            </a:r>
          </a:p>
          <a:p>
            <a:pPr lvl="1"/>
            <a:r>
              <a:rPr lang="en-US" dirty="0" smtClean="0"/>
              <a:t>50-70% tree cover</a:t>
            </a:r>
          </a:p>
          <a:p>
            <a:pPr lvl="1"/>
            <a:r>
              <a:rPr lang="en-US" dirty="0" smtClean="0"/>
              <a:t>Grass cover can vary from 0-50%</a:t>
            </a:r>
          </a:p>
          <a:p>
            <a:pPr lvl="2"/>
            <a:endParaRPr lang="en-US" dirty="0"/>
          </a:p>
          <a:p>
            <a:pPr marL="54864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Diversity is key.</a:t>
            </a:r>
          </a:p>
          <a:p>
            <a:r>
              <a:rPr lang="en-US" dirty="0" smtClean="0"/>
              <a:t>As we “restore” grasslands, keep in mind the similar, but different, habitat needs of wildlife you may find there</a:t>
            </a:r>
          </a:p>
          <a:p>
            <a:r>
              <a:rPr lang="en-US" dirty="0" smtClean="0"/>
              <a:t>Reducing shrub density over-all is good, but some cover needs to be left behind for those species depending on it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04223"/>
            <a:ext cx="6858000" cy="302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5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Past/Present Projects with AZGFD-LRP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rtucker\Desktop\Maps\RegionV_BrushMgmt_to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219200"/>
            <a:ext cx="700143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 Margarita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rtucker\Desktop\Lagunitas_Project_Plan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90288"/>
            <a:ext cx="6781801" cy="52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90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4" y="609600"/>
            <a:ext cx="7987552" cy="6172200"/>
          </a:xfrm>
        </p:spPr>
      </p:pic>
    </p:spTree>
    <p:extLst>
      <p:ext uri="{BB962C8B-B14F-4D97-AF65-F5344CB8AC3E}">
        <p14:creationId xmlns:p14="http://schemas.microsoft.com/office/powerpoint/2010/main" val="4985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87552" cy="6172200"/>
          </a:xfrm>
        </p:spPr>
      </p:pic>
    </p:spTree>
    <p:extLst>
      <p:ext uri="{BB962C8B-B14F-4D97-AF65-F5344CB8AC3E}">
        <p14:creationId xmlns:p14="http://schemas.microsoft.com/office/powerpoint/2010/main" val="38919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tucker\Desktop\2016082195075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84158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Arizona’s Grasslands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810000"/>
            <a:ext cx="5486400" cy="265095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they?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condition are they in?</a:t>
            </a: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they important?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1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2282"/>
            <a:ext cx="8009964" cy="6189518"/>
          </a:xfrm>
        </p:spPr>
      </p:pic>
    </p:spTree>
    <p:extLst>
      <p:ext uri="{BB962C8B-B14F-4D97-AF65-F5344CB8AC3E}">
        <p14:creationId xmlns:p14="http://schemas.microsoft.com/office/powerpoint/2010/main" val="32188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87551" cy="6172200"/>
          </a:xfrm>
        </p:spPr>
      </p:pic>
    </p:spTree>
    <p:extLst>
      <p:ext uri="{BB962C8B-B14F-4D97-AF65-F5344CB8AC3E}">
        <p14:creationId xmlns:p14="http://schemas.microsoft.com/office/powerpoint/2010/main" val="384390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7888940" cy="6096000"/>
          </a:xfrm>
        </p:spPr>
      </p:pic>
    </p:spTree>
    <p:extLst>
      <p:ext uri="{BB962C8B-B14F-4D97-AF65-F5344CB8AC3E}">
        <p14:creationId xmlns:p14="http://schemas.microsoft.com/office/powerpoint/2010/main" val="27479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0231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tucker\Desktop\A_Drag_Nov_5_2013_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grasslands?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876800"/>
          </a:xfrm>
        </p:spPr>
        <p:txBody>
          <a:bodyPr/>
          <a:lstStyle/>
          <a:p>
            <a:r>
              <a:rPr lang="en-US" sz="2800" b="1" dirty="0" smtClean="0"/>
              <a:t>Provide important ecological services, such as:</a:t>
            </a:r>
          </a:p>
          <a:p>
            <a:pPr lvl="1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Forage</a:t>
            </a:r>
          </a:p>
          <a:p>
            <a:pPr lvl="1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</a:t>
            </a:r>
          </a:p>
          <a:p>
            <a:pPr lvl="1"/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 Control</a:t>
            </a:r>
          </a:p>
          <a:p>
            <a:pPr lvl="1"/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43% of this ecoregion was once grasslands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to 22% by shrub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encroachment</a:t>
            </a:r>
          </a:p>
          <a:p>
            <a:pPr lvl="2"/>
            <a:r>
              <a:rPr lang="en-US" b="1" i="1" dirty="0">
                <a:solidFill>
                  <a:prstClr val="black"/>
                </a:solidFill>
                <a:effectLst>
                  <a:outerShdw blurRad="38100" dist="50800" dir="2700000" algn="tl">
                    <a:schemeClr val="bg1">
                      <a:lumMod val="95000"/>
                      <a:alpha val="92000"/>
                    </a:schemeClr>
                  </a:outerShdw>
                </a:effectLst>
                <a:latin typeface="Calibri"/>
              </a:rPr>
              <a:t>“An ecological analysis of conservation priorities in the Apache Highlands Ecoregion</a:t>
            </a:r>
            <a:r>
              <a:rPr lang="en-US" b="1" i="1" dirty="0" smtClean="0">
                <a:solidFill>
                  <a:prstClr val="black"/>
                </a:solidFill>
                <a:effectLst>
                  <a:outerShdw blurRad="38100" dist="50800" dir="2700000" algn="tl">
                    <a:schemeClr val="bg1">
                      <a:lumMod val="95000"/>
                      <a:alpha val="92000"/>
                    </a:schemeClr>
                  </a:outerShdw>
                </a:effectLst>
                <a:latin typeface="Calibri"/>
              </a:rPr>
              <a:t>” The Nature Conservancy, 2004</a:t>
            </a:r>
            <a:endParaRPr lang="en-US" b="1" i="1" dirty="0">
              <a:solidFill>
                <a:schemeClr val="bg1"/>
              </a:solidFill>
              <a:effectLst>
                <a:outerShdw blurRad="38100" dist="50800" dir="2700000" algn="tl">
                  <a:schemeClr val="bg1">
                    <a:lumMod val="95000"/>
                    <a:alpha val="92000"/>
                  </a:schemeClr>
                </a:outerShdw>
              </a:effectLst>
            </a:endParaRPr>
          </a:p>
          <a:p>
            <a:pPr lvl="1"/>
            <a:endParaRPr lang="en-US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56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Ecological Systems in </a:t>
            </a:r>
            <a:br>
              <a:rPr lang="en-US" dirty="0" smtClean="0"/>
            </a:br>
            <a:r>
              <a:rPr lang="en-US" dirty="0" smtClean="0"/>
              <a:t>the Apache Highlands Ecoregion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24025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392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3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tucker\Desktop\AZGrassla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3" y="1253902"/>
            <a:ext cx="7162800" cy="55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Priority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786" y="5638800"/>
            <a:ext cx="6096000" cy="76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GRASSLANDS!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Chaining</a:t>
            </a:r>
          </a:p>
          <a:p>
            <a:pPr lvl="1"/>
            <a:r>
              <a:rPr lang="en-US" dirty="0" smtClean="0"/>
              <a:t>Bulldozer</a:t>
            </a:r>
          </a:p>
          <a:p>
            <a:pPr lvl="1"/>
            <a:r>
              <a:rPr lang="en-US" dirty="0" smtClean="0"/>
              <a:t>Backhoe</a:t>
            </a:r>
          </a:p>
          <a:p>
            <a:pPr lvl="1"/>
            <a:r>
              <a:rPr lang="en-US" dirty="0" smtClean="0"/>
              <a:t>Excavator</a:t>
            </a:r>
          </a:p>
          <a:p>
            <a:pPr lvl="1"/>
            <a:r>
              <a:rPr lang="en-US" dirty="0" smtClean="0"/>
              <a:t>Mastication</a:t>
            </a:r>
          </a:p>
          <a:p>
            <a:r>
              <a:rPr lang="en-US" dirty="0" smtClean="0"/>
              <a:t>Chemical</a:t>
            </a:r>
          </a:p>
          <a:p>
            <a:pPr lvl="1"/>
            <a:r>
              <a:rPr lang="en-US" dirty="0" smtClean="0"/>
              <a:t>Aerial – Spike 20P, </a:t>
            </a:r>
            <a:r>
              <a:rPr lang="en-US" dirty="0" err="1" smtClean="0"/>
              <a:t>Sendero</a:t>
            </a:r>
            <a:r>
              <a:rPr lang="en-US" dirty="0" smtClean="0"/>
              <a:t>, </a:t>
            </a:r>
          </a:p>
          <a:p>
            <a:pPr lvl="1"/>
            <a:r>
              <a:rPr lang="en-US" dirty="0" smtClean="0"/>
              <a:t>Hand application – </a:t>
            </a:r>
            <a:r>
              <a:rPr lang="en-US" dirty="0" err="1" smtClean="0"/>
              <a:t>Garlon</a:t>
            </a:r>
            <a:r>
              <a:rPr lang="en-US" dirty="0" smtClean="0"/>
              <a:t> 4, </a:t>
            </a:r>
            <a:r>
              <a:rPr lang="en-US" dirty="0" err="1" smtClean="0"/>
              <a:t>Velpar</a:t>
            </a:r>
            <a:r>
              <a:rPr lang="en-US" dirty="0" smtClean="0"/>
              <a:t> L, Remedy/Reclaim</a:t>
            </a:r>
          </a:p>
          <a:p>
            <a:r>
              <a:rPr lang="en-US" dirty="0" smtClean="0"/>
              <a:t>Hand-cut/treat</a:t>
            </a:r>
          </a:p>
          <a:p>
            <a:pPr lvl="1"/>
            <a:r>
              <a:rPr lang="en-US" dirty="0" smtClean="0"/>
              <a:t>Cut tree down, treat stump with herbicide</a:t>
            </a:r>
          </a:p>
          <a:p>
            <a:r>
              <a:rPr lang="en-US" dirty="0" smtClean="0"/>
              <a:t>Fire (to maintain treatments)</a:t>
            </a:r>
          </a:p>
          <a:p>
            <a:pPr lvl="1"/>
            <a:endParaRPr lang="en-US" dirty="0" smtClean="0"/>
          </a:p>
        </p:txBody>
      </p:sp>
      <p:pic>
        <p:nvPicPr>
          <p:cNvPr id="7170" name="Picture 2" descr="C:\Users\rtucker\Desktop\Bowman_E_2015_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tucker\AppData\Local\Microsoft\Windows\Temporary Internet Files\Content.Outlook\JU79IG43\IMG_158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“grassland” mean to you?</a:t>
            </a:r>
            <a:endParaRPr lang="en-US" dirty="0"/>
          </a:p>
        </p:txBody>
      </p:sp>
      <p:pic>
        <p:nvPicPr>
          <p:cNvPr id="8194" name="Picture 2" descr="C:\Users\rtucker\Desktop\20160821950752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“grassland” mean to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81800" cy="488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“grassland” mean to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phx-gis/arcgis/rest/services/ssdv/LRP_Projects_Relate_Specialist_111314/FeatureServer/2/36409/attachments/15397?token=xj-MaXqxtAJOUPsVQi1ieTPTTE6Vw1QtvuUiR5t-4iy4CHVzgL8i9MvI-x6bao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76999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9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2935</TotalTime>
  <Words>575</Words>
  <Application>Microsoft Office PowerPoint</Application>
  <PresentationFormat>On-screen Show (4:3)</PresentationFormat>
  <Paragraphs>87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Clarity</vt:lpstr>
      <vt:lpstr>Wildlife Considerations in Brush Management</vt:lpstr>
      <vt:lpstr>Arizona’s Grasslands</vt:lpstr>
      <vt:lpstr>Why grasslands?</vt:lpstr>
      <vt:lpstr>Ecological Systems in  the Apache Highlands Ecoregion</vt:lpstr>
      <vt:lpstr>Conservation Priority #1</vt:lpstr>
      <vt:lpstr>Methods</vt:lpstr>
      <vt:lpstr>What does “grassland” mean to you?</vt:lpstr>
      <vt:lpstr>What does “grassland” mean to you?</vt:lpstr>
      <vt:lpstr>What does “grassland” mean to you?</vt:lpstr>
      <vt:lpstr>What does “grassland” mean to you?</vt:lpstr>
      <vt:lpstr>Pronghorn heaven?</vt:lpstr>
      <vt:lpstr>Pronghorn Habitat</vt:lpstr>
      <vt:lpstr>Scaled Quail Habitat</vt:lpstr>
      <vt:lpstr>Other “Grassland” species?</vt:lpstr>
      <vt:lpstr>What does this mean?</vt:lpstr>
      <vt:lpstr>Past/Present Projects with AZGFD-LRP</vt:lpstr>
      <vt:lpstr>Santa Margarita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>Arizona Game &amp; Fish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Considerations in Brush Management</dc:title>
  <dc:creator>rtucker</dc:creator>
  <cp:lastModifiedBy>Merrigan, Sheila - (merrigan)</cp:lastModifiedBy>
  <cp:revision>34</cp:revision>
  <dcterms:created xsi:type="dcterms:W3CDTF">2018-04-16T20:18:48Z</dcterms:created>
  <dcterms:modified xsi:type="dcterms:W3CDTF">2018-04-26T18:27:53Z</dcterms:modified>
</cp:coreProperties>
</file>