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2"/>
  </p:notesMasterIdLst>
  <p:handoutMasterIdLst>
    <p:handoutMasterId r:id="rId33"/>
  </p:handoutMasterIdLst>
  <p:sldIdLst>
    <p:sldId id="257" r:id="rId2"/>
    <p:sldId id="352" r:id="rId3"/>
    <p:sldId id="465" r:id="rId4"/>
    <p:sldId id="466" r:id="rId5"/>
    <p:sldId id="467" r:id="rId6"/>
    <p:sldId id="480" r:id="rId7"/>
    <p:sldId id="481" r:id="rId8"/>
    <p:sldId id="424" r:id="rId9"/>
    <p:sldId id="351" r:id="rId10"/>
    <p:sldId id="482" r:id="rId11"/>
    <p:sldId id="386" r:id="rId12"/>
    <p:sldId id="389" r:id="rId13"/>
    <p:sldId id="468" r:id="rId14"/>
    <p:sldId id="390" r:id="rId15"/>
    <p:sldId id="350" r:id="rId16"/>
    <p:sldId id="393" r:id="rId17"/>
    <p:sldId id="394" r:id="rId18"/>
    <p:sldId id="396" r:id="rId19"/>
    <p:sldId id="459" r:id="rId20"/>
    <p:sldId id="391" r:id="rId21"/>
    <p:sldId id="462" r:id="rId22"/>
    <p:sldId id="474" r:id="rId23"/>
    <p:sldId id="477" r:id="rId24"/>
    <p:sldId id="479" r:id="rId25"/>
    <p:sldId id="478" r:id="rId26"/>
    <p:sldId id="476" r:id="rId27"/>
    <p:sldId id="473" r:id="rId28"/>
    <p:sldId id="483" r:id="rId29"/>
    <p:sldId id="419" r:id="rId30"/>
    <p:sldId id="416" r:id="rId31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C0"/>
    <a:srgbClr val="43A7CA"/>
    <a:srgbClr val="0868AC"/>
    <a:srgbClr val="003399"/>
    <a:srgbClr val="000CC0"/>
    <a:srgbClr val="003599"/>
    <a:srgbClr val="00359E"/>
    <a:srgbClr val="1C310E"/>
    <a:srgbClr val="2C7BB6"/>
    <a:srgbClr val="7BCC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86842" autoAdjust="0"/>
  </p:normalViewPr>
  <p:slideViewPr>
    <p:cSldViewPr>
      <p:cViewPr varScale="1">
        <p:scale>
          <a:sx n="102" d="100"/>
          <a:sy n="102" d="100"/>
        </p:scale>
        <p:origin x="1020" y="138"/>
      </p:cViewPr>
      <p:guideLst>
        <p:guide orient="horz" pos="2183"/>
        <p:guide pos="2880"/>
      </p:guideLst>
    </p:cSldViewPr>
  </p:slideViewPr>
  <p:outlineViewPr>
    <p:cViewPr>
      <p:scale>
        <a:sx n="33" d="100"/>
        <a:sy n="33" d="100"/>
      </p:scale>
      <p:origin x="0" y="1133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8" d="100"/>
          <a:sy n="78" d="100"/>
        </p:scale>
        <p:origin x="-2390" y="-72"/>
      </p:cViewPr>
      <p:guideLst>
        <p:guide orient="horz" pos="2928"/>
        <p:guide pos="2208"/>
      </p:guideLst>
    </p:cSldViewPr>
  </p:notesViewPr>
  <p:gridSpacing cx="36576" cy="36576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63.wmf"/><Relationship Id="rId1" Type="http://schemas.openxmlformats.org/officeDocument/2006/relationships/image" Target="../media/image6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6CE925-2974-41DE-9874-3BD4A7779182}" type="datetimeFigureOut">
              <a:rPr lang="en-US" smtClean="0"/>
              <a:pPr/>
              <a:t>4/26/2018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9CEB3-2BD1-4147-AAD8-AD3680DFD8C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1699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2C599DD2-D8D8-4230-B957-7A3280FFA07C}" type="datetimeFigureOut">
              <a:rPr lang="en-US" smtClean="0"/>
              <a:pPr/>
              <a:t>4/26/2018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D7D3296C-452D-4876-B995-DE68E672AB5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1545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A784D62-BC2F-47C2-BD1F-5FC6D5C8228B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6287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84350D5-4002-4611-AB6D-CEEBB767677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44041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84350D5-4002-4611-AB6D-CEEBB767677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05200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84350D5-4002-4611-AB6D-CEEBB767677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25109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84350D5-4002-4611-AB6D-CEEBB767677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80075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84350D5-4002-4611-AB6D-CEEBB767677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55616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84350D5-4002-4611-AB6D-CEEBB767677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33597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84350D5-4002-4611-AB6D-CEEBB767677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88060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84350D5-4002-4611-AB6D-CEEBB767677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88423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84350D5-4002-4611-AB6D-CEEBB767677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47657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84350D5-4002-4611-AB6D-CEEBB767677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02079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84350D5-4002-4611-AB6D-CEEBB767677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242507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84350D5-4002-4611-AB6D-CEEBB767677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91831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84350D5-4002-4611-AB6D-CEEBB767677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30710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84350D5-4002-4611-AB6D-CEEBB767677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465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84350D5-4002-4611-AB6D-CEEBB767677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79910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84350D5-4002-4611-AB6D-CEEBB767677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1869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84350D5-4002-4611-AB6D-CEEBB767677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70217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84350D5-4002-4611-AB6D-CEEBB767677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11856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84350D5-4002-4611-AB6D-CEEBB767677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66665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D8883-28D4-4454-AA09-75F2895523CA}" type="datetimeFigureOut">
              <a:rPr lang="en-US" smtClean="0"/>
              <a:pPr/>
              <a:t>4/26/2018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D0704-1B6F-4803-A4F8-CE9E7F8DC3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D8883-28D4-4454-AA09-75F2895523CA}" type="datetimeFigureOut">
              <a:rPr lang="en-US" smtClean="0"/>
              <a:pPr/>
              <a:t>4/26/2018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D0704-1B6F-4803-A4F8-CE9E7F8DC3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D8883-28D4-4454-AA09-75F2895523CA}" type="datetimeFigureOut">
              <a:rPr lang="en-US" smtClean="0"/>
              <a:pPr/>
              <a:t>4/26/2018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D0704-1B6F-4803-A4F8-CE9E7F8DC3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D8883-28D4-4454-AA09-75F2895523CA}" type="datetimeFigureOut">
              <a:rPr lang="en-US" smtClean="0"/>
              <a:pPr/>
              <a:t>4/26/2018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D0704-1B6F-4803-A4F8-CE9E7F8DC3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D8883-28D4-4454-AA09-75F2895523CA}" type="datetimeFigureOut">
              <a:rPr lang="en-US" smtClean="0"/>
              <a:pPr/>
              <a:t>4/26/2018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D0704-1B6F-4803-A4F8-CE9E7F8DC3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D8883-28D4-4454-AA09-75F2895523CA}" type="datetimeFigureOut">
              <a:rPr lang="en-US" smtClean="0"/>
              <a:pPr/>
              <a:t>4/26/2018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D0704-1B6F-4803-A4F8-CE9E7F8DC3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D8883-28D4-4454-AA09-75F2895523CA}" type="datetimeFigureOut">
              <a:rPr lang="en-US" smtClean="0"/>
              <a:pPr/>
              <a:t>4/26/2018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D0704-1B6F-4803-A4F8-CE9E7F8DC3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D8883-28D4-4454-AA09-75F2895523CA}" type="datetimeFigureOut">
              <a:rPr lang="en-US" smtClean="0"/>
              <a:pPr/>
              <a:t>4/26/2018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D0704-1B6F-4803-A4F8-CE9E7F8DC3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D8883-28D4-4454-AA09-75F2895523CA}" type="datetimeFigureOut">
              <a:rPr lang="en-US" smtClean="0"/>
              <a:pPr/>
              <a:t>4/26/2018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D0704-1B6F-4803-A4F8-CE9E7F8DC3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D8883-28D4-4454-AA09-75F2895523CA}" type="datetimeFigureOut">
              <a:rPr lang="en-US" smtClean="0"/>
              <a:pPr/>
              <a:t>4/26/2018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D0704-1B6F-4803-A4F8-CE9E7F8DC3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D8883-28D4-4454-AA09-75F2895523CA}" type="datetimeFigureOut">
              <a:rPr lang="en-US" smtClean="0"/>
              <a:pPr/>
              <a:t>4/26/2018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D0704-1B6F-4803-A4F8-CE9E7F8DC3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6D8883-28D4-4454-AA09-75F2895523CA}" type="datetimeFigureOut">
              <a:rPr lang="en-US" smtClean="0"/>
              <a:pPr/>
              <a:t>4/26/2018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FD0704-1B6F-4803-A4F8-CE9E7F8DC32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28.jpeg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3" Type="http://schemas.openxmlformats.org/officeDocument/2006/relationships/image" Target="../media/image34.png"/><Relationship Id="rId7" Type="http://schemas.openxmlformats.org/officeDocument/2006/relationships/image" Target="../media/image3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g"/><Relationship Id="rId5" Type="http://schemas.microsoft.com/office/2007/relationships/hdphoto" Target="../media/hdphoto1.wdp"/><Relationship Id="rId4" Type="http://schemas.openxmlformats.org/officeDocument/2006/relationships/image" Target="../media/image12.png"/><Relationship Id="rId9" Type="http://schemas.openxmlformats.org/officeDocument/2006/relationships/image" Target="../media/image3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28.jpeg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7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g"/><Relationship Id="rId3" Type="http://schemas.openxmlformats.org/officeDocument/2006/relationships/image" Target="../media/image28.jpeg"/><Relationship Id="rId7" Type="http://schemas.openxmlformats.org/officeDocument/2006/relationships/image" Target="../media/image4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g"/><Relationship Id="rId5" Type="http://schemas.openxmlformats.org/officeDocument/2006/relationships/image" Target="../media/image42.jpg"/><Relationship Id="rId10" Type="http://schemas.openxmlformats.org/officeDocument/2006/relationships/image" Target="../media/image47.jpeg"/><Relationship Id="rId4" Type="http://schemas.openxmlformats.org/officeDocument/2006/relationships/image" Target="../media/image7.jpeg"/><Relationship Id="rId9" Type="http://schemas.openxmlformats.org/officeDocument/2006/relationships/image" Target="../media/image4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g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g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53.jpeg"/><Relationship Id="rId7" Type="http://schemas.openxmlformats.org/officeDocument/2006/relationships/image" Target="../media/image12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2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6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28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wmf"/><Relationship Id="rId13" Type="http://schemas.openxmlformats.org/officeDocument/2006/relationships/image" Target="../media/image66.jpeg"/><Relationship Id="rId3" Type="http://schemas.openxmlformats.org/officeDocument/2006/relationships/notesSlide" Target="../notesSlides/notesSlide19.xml"/><Relationship Id="rId7" Type="http://schemas.openxmlformats.org/officeDocument/2006/relationships/oleObject" Target="../embeddings/oleObject1.bin"/><Relationship Id="rId12" Type="http://schemas.openxmlformats.org/officeDocument/2006/relationships/image" Target="../media/image65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microsoft.com/office/2007/relationships/hdphoto" Target="../media/hdphoto1.wdp"/><Relationship Id="rId11" Type="http://schemas.openxmlformats.org/officeDocument/2006/relationships/image" Target="../media/image63.wmf"/><Relationship Id="rId5" Type="http://schemas.openxmlformats.org/officeDocument/2006/relationships/image" Target="../media/image12.png"/><Relationship Id="rId10" Type="http://schemas.openxmlformats.org/officeDocument/2006/relationships/oleObject" Target="../embeddings/oleObject2.bin"/><Relationship Id="rId4" Type="http://schemas.openxmlformats.org/officeDocument/2006/relationships/image" Target="../media/image34.png"/><Relationship Id="rId9" Type="http://schemas.openxmlformats.org/officeDocument/2006/relationships/image" Target="../media/image64.jpeg"/><Relationship Id="rId14" Type="http://schemas.openxmlformats.org/officeDocument/2006/relationships/image" Target="../media/image6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microsoft.com/office/2007/relationships/hdphoto" Target="../media/hdphoto1.wdp"/><Relationship Id="rId7" Type="http://schemas.openxmlformats.org/officeDocument/2006/relationships/image" Target="../media/image16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10" Type="http://schemas.openxmlformats.org/officeDocument/2006/relationships/image" Target="../media/image19.jpg"/><Relationship Id="rId4" Type="http://schemas.openxmlformats.org/officeDocument/2006/relationships/image" Target="../media/image13.jpg"/><Relationship Id="rId9" Type="http://schemas.openxmlformats.org/officeDocument/2006/relationships/image" Target="../media/image18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microsoft.com/office/2007/relationships/hdphoto" Target="../media/hdphoto1.wdp"/><Relationship Id="rId7" Type="http://schemas.openxmlformats.org/officeDocument/2006/relationships/image" Target="../media/image2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10" Type="http://schemas.openxmlformats.org/officeDocument/2006/relationships/image" Target="../media/image26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/>
          </p:nvPr>
        </p:nvSpPr>
        <p:spPr>
          <a:xfrm>
            <a:off x="365806" y="722376"/>
            <a:ext cx="7461458" cy="3328416"/>
          </a:xfrm>
        </p:spPr>
        <p:txBody>
          <a:bodyPr>
            <a:noAutofit/>
          </a:bodyPr>
          <a:lstStyle/>
          <a:p>
            <a:pPr algn="l"/>
            <a:r>
              <a:rPr lang="en-US" sz="2200" b="1" dirty="0">
                <a:solidFill>
                  <a:srgbClr val="0070C0"/>
                </a:solidFill>
                <a:effectLst>
                  <a:outerShdw dist="50800" dir="2700000" algn="ctr" rotWithShape="0">
                    <a:schemeClr val="bg1"/>
                  </a:outerShdw>
                </a:effectLst>
                <a:latin typeface="Arial Black" pitchFamily="34" charset="0"/>
                <a:ea typeface="Verdana" pitchFamily="34" charset="0"/>
                <a:cs typeface="Arial" pitchFamily="34" charset="0"/>
              </a:rPr>
              <a:t>Brush management and ecosystem services: </a:t>
            </a:r>
            <a:r>
              <a:rPr lang="en-US" sz="2500" b="1" dirty="0">
                <a:solidFill>
                  <a:srgbClr val="0070C0"/>
                </a:solidFill>
                <a:effectLst>
                  <a:outerShdw dist="50800" dir="2700000" algn="ctr" rotWithShape="0">
                    <a:schemeClr val="bg1"/>
                  </a:outerShdw>
                </a:effectLst>
                <a:latin typeface="Arial Black" pitchFamily="34" charset="0"/>
                <a:ea typeface="Verdana" pitchFamily="34" charset="0"/>
                <a:cs typeface="Arial" pitchFamily="34" charset="0"/>
              </a:rPr>
              <a:t/>
            </a:r>
            <a:br>
              <a:rPr lang="en-US" sz="2500" b="1" dirty="0">
                <a:solidFill>
                  <a:srgbClr val="0070C0"/>
                </a:solidFill>
                <a:effectLst>
                  <a:outerShdw dist="50800" dir="2700000" algn="ctr" rotWithShape="0">
                    <a:schemeClr val="bg1"/>
                  </a:outerShdw>
                </a:effectLst>
                <a:latin typeface="Arial Black" pitchFamily="34" charset="0"/>
                <a:ea typeface="Verdana" pitchFamily="34" charset="0"/>
                <a:cs typeface="Arial" pitchFamily="34" charset="0"/>
              </a:rPr>
            </a:br>
            <a:r>
              <a:rPr lang="en-US" sz="2000" b="1" dirty="0">
                <a:solidFill>
                  <a:srgbClr val="0070C0"/>
                </a:solidFill>
                <a:effectLst>
                  <a:outerShdw dist="50800" dir="2700000" algn="ctr" rotWithShape="0">
                    <a:schemeClr val="bg1"/>
                  </a:outerShdw>
                </a:effectLst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a quantification of trade-offs on Western rangelands</a:t>
            </a:r>
            <a:r>
              <a:rPr lang="en-US" sz="2700" b="1" dirty="0">
                <a:solidFill>
                  <a:srgbClr val="0070C0"/>
                </a:solidFill>
                <a:effectLst>
                  <a:outerShdw dist="50800" dir="2700000" algn="ctr" rotWithShape="0">
                    <a:schemeClr val="bg1"/>
                  </a:outerShdw>
                </a:effectLst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/>
            </a:r>
            <a:br>
              <a:rPr lang="en-US" sz="2700" b="1" dirty="0">
                <a:solidFill>
                  <a:srgbClr val="0070C0"/>
                </a:solidFill>
                <a:effectLst>
                  <a:outerShdw dist="50800" dir="2700000" algn="ctr" rotWithShape="0">
                    <a:schemeClr val="bg1"/>
                  </a:outerShdw>
                </a:effectLst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</a:br>
            <a:r>
              <a:rPr lang="en-US" sz="3500" b="1" cap="small" dirty="0">
                <a:solidFill>
                  <a:srgbClr val="0070C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/>
            </a:r>
            <a:br>
              <a:rPr lang="en-US" sz="3500" b="1" cap="small" dirty="0">
                <a:solidFill>
                  <a:srgbClr val="0070C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</a:br>
            <a:endParaRPr lang="en-US" sz="1300" dirty="0">
              <a:solidFill>
                <a:srgbClr val="0070C0"/>
              </a:solidFill>
              <a:latin typeface="Arial Black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77952" y="3063240"/>
            <a:ext cx="616915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latin typeface="Arial Black" pitchFamily="34" charset="0"/>
                <a:ea typeface="Verdana" pitchFamily="34" charset="0"/>
                <a:cs typeface="Arial" pitchFamily="34" charset="0"/>
              </a:rPr>
              <a:t>Adam T. Naito</a:t>
            </a:r>
            <a:endParaRPr lang="en-US" sz="1600" b="1" dirty="0"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endParaRPr lang="en-US" sz="1200" b="1" dirty="0"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endParaRPr lang="en-US" sz="1200" dirty="0"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r>
              <a:rPr lang="en-US" sz="1200" dirty="0">
                <a:latin typeface="Arial" pitchFamily="34" charset="0"/>
                <a:ea typeface="Verdana" pitchFamily="34" charset="0"/>
                <a:cs typeface="Arial" pitchFamily="34" charset="0"/>
              </a:rPr>
              <a:t>School of Natural Resources and the Environment</a:t>
            </a:r>
          </a:p>
          <a:p>
            <a:r>
              <a:rPr lang="en-US" sz="1200" dirty="0">
                <a:latin typeface="Arial" pitchFamily="34" charset="0"/>
                <a:ea typeface="Verdana" pitchFamily="34" charset="0"/>
                <a:cs typeface="Arial" pitchFamily="34" charset="0"/>
              </a:rPr>
              <a:t>University of Arizona</a:t>
            </a:r>
          </a:p>
          <a:p>
            <a:r>
              <a:rPr lang="en-US" sz="1200" dirty="0">
                <a:latin typeface="Arial" pitchFamily="34" charset="0"/>
                <a:ea typeface="Verdana" pitchFamily="34" charset="0"/>
                <a:cs typeface="Arial" pitchFamily="34" charset="0"/>
              </a:rPr>
              <a:t>Tucson, AZ  USA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/>
            </a:r>
            <a:br>
              <a:rPr lang="en-US" sz="1200" dirty="0">
                <a:latin typeface="Arial" pitchFamily="34" charset="0"/>
                <a:cs typeface="Arial" pitchFamily="34" charset="0"/>
              </a:rPr>
            </a:br>
            <a:endParaRPr lang="en-US" sz="1200" dirty="0">
              <a:latin typeface="Arial" pitchFamily="34" charset="0"/>
              <a:cs typeface="Arial" pitchFamily="34" charset="0"/>
            </a:endParaRPr>
          </a:p>
          <a:p>
            <a:r>
              <a:rPr lang="en-US" sz="1200" b="1" dirty="0">
                <a:solidFill>
                  <a:srgbClr val="0070C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Thursday 19 April 2018</a:t>
            </a:r>
          </a:p>
          <a:p>
            <a:r>
              <a:rPr lang="en-US" sz="1200" b="1" dirty="0">
                <a:solidFill>
                  <a:srgbClr val="0070C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WSARE Brush Management Workshop</a:t>
            </a:r>
          </a:p>
          <a:p>
            <a:r>
              <a:rPr lang="en-US" sz="1200" b="1" dirty="0">
                <a:solidFill>
                  <a:srgbClr val="0070C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Buenos Aires National Wildlife Refuge</a:t>
            </a:r>
            <a:endParaRPr lang="en-US" sz="12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9232" y="6092578"/>
            <a:ext cx="1779382" cy="360000"/>
          </a:xfrm>
          <a:prstGeom prst="rect">
            <a:avLst/>
          </a:prstGeom>
          <a:solidFill>
            <a:srgbClr val="1C310E"/>
          </a:solidFill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232" y="6092578"/>
            <a:ext cx="878400" cy="36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1641" y="-374904"/>
            <a:ext cx="2743275" cy="828441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1513" y="6092578"/>
            <a:ext cx="453600" cy="360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571" y="6092578"/>
            <a:ext cx="384000" cy="36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9971" y="6092578"/>
            <a:ext cx="1655173" cy="36000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490728" y="3648456"/>
            <a:ext cx="422757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37" descr="Picture4.jp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>
          <a:xfrm>
            <a:off x="-1243584" y="6620256"/>
            <a:ext cx="8137321" cy="210312"/>
          </a:xfrm>
          <a:prstGeom prst="rect">
            <a:avLst/>
          </a:prstGeom>
        </p:spPr>
      </p:pic>
      <p:pic>
        <p:nvPicPr>
          <p:cNvPr id="33" name="Picture 32" descr="Picture3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1023457" y="0"/>
            <a:ext cx="8120543" cy="502920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 bwMode="auto">
          <a:xfrm>
            <a:off x="50" y="45757"/>
            <a:ext cx="4498798" cy="41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b="1" dirty="0">
                <a:solidFill>
                  <a:srgbClr val="0070C0"/>
                </a:solidFill>
                <a:latin typeface="Arial Black" pitchFamily="34" charset="0"/>
                <a:cs typeface="Arial" pitchFamily="34" charset="0"/>
              </a:rPr>
              <a:t>Background </a:t>
            </a:r>
            <a:r>
              <a:rPr lang="en-US" b="1" dirty="0">
                <a:solidFill>
                  <a:srgbClr val="0070C0"/>
                </a:solidFill>
                <a:latin typeface="Times New Roman"/>
                <a:cs typeface="Times New Roman"/>
              </a:rPr>
              <a:t>───────</a:t>
            </a:r>
            <a:r>
              <a:rPr lang="en-US" b="1" cap="small" dirty="0">
                <a:solidFill>
                  <a:srgbClr val="0070C0"/>
                </a:solidFill>
                <a:latin typeface="Arial Black" pitchFamily="34" charset="0"/>
                <a:cs typeface="Arial" pitchFamily="34" charset="0"/>
              </a:rPr>
              <a:t/>
            </a:r>
            <a:br>
              <a:rPr lang="en-US" b="1" cap="small" dirty="0">
                <a:solidFill>
                  <a:srgbClr val="0070C0"/>
                </a:solidFill>
                <a:latin typeface="Arial Black" pitchFamily="34" charset="0"/>
                <a:cs typeface="Arial" pitchFamily="34" charset="0"/>
              </a:rPr>
            </a:br>
            <a:endParaRPr lang="en-US" b="1" dirty="0">
              <a:solidFill>
                <a:srgbClr val="0070C0"/>
              </a:solidFill>
              <a:effectLst>
                <a:outerShdw dist="38100" dir="2700000" algn="tl" rotWithShape="0">
                  <a:schemeClr val="bg1"/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90728" y="1088136"/>
            <a:ext cx="8104632" cy="65684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What </a:t>
            </a:r>
            <a:r>
              <a:rPr lang="en-US" sz="2100" b="1" dirty="0">
                <a:latin typeface="Arial" panose="020B0604020202020204" pitchFamily="34" charset="0"/>
                <a:cs typeface="Arial" panose="020B0604020202020204" pitchFamily="34" charset="0"/>
              </a:rPr>
              <a:t>ecosystem services 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are affected by brush management, and what are the potential long-terms trade-offs?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Integration of field data with UAV-derived imagery and simulation modeling.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100" b="1" dirty="0">
                <a:latin typeface="Arial" panose="020B0604020202020204" pitchFamily="34" charset="0"/>
                <a:cs typeface="Arial" panose="020B0604020202020204" pitchFamily="34" charset="0"/>
              </a:rPr>
              <a:t>Is it “worth it,” not just financially, but ecologically? 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If so, we can provide </a:t>
            </a:r>
            <a:r>
              <a:rPr lang="en-US" sz="2100" spc="-5" dirty="0">
                <a:latin typeface="Arial"/>
                <a:cs typeface="Arial"/>
              </a:rPr>
              <a:t>land managers with information to better prioritize </a:t>
            </a:r>
            <a:r>
              <a:rPr lang="en-US" sz="2100" dirty="0">
                <a:latin typeface="Arial"/>
                <a:cs typeface="Arial"/>
              </a:rPr>
              <a:t>the </a:t>
            </a:r>
            <a:r>
              <a:rPr lang="en-US" sz="2100" spc="-5" dirty="0">
                <a:latin typeface="Arial"/>
                <a:cs typeface="Arial"/>
              </a:rPr>
              <a:t>location and </a:t>
            </a:r>
            <a:r>
              <a:rPr lang="en-US" sz="2100" dirty="0">
                <a:latin typeface="Arial"/>
                <a:cs typeface="Arial"/>
              </a:rPr>
              <a:t>timing </a:t>
            </a:r>
            <a:r>
              <a:rPr lang="en-US" sz="2100" spc="-5" dirty="0">
                <a:latin typeface="Arial"/>
                <a:cs typeface="Arial"/>
              </a:rPr>
              <a:t>of management actions and objectively  evaluate </a:t>
            </a:r>
            <a:r>
              <a:rPr lang="en-US" sz="2100" dirty="0">
                <a:latin typeface="Arial"/>
                <a:cs typeface="Arial"/>
              </a:rPr>
              <a:t>competing </a:t>
            </a:r>
            <a:r>
              <a:rPr lang="en-US" sz="2100" spc="-5" dirty="0">
                <a:latin typeface="Arial"/>
                <a:cs typeface="Arial"/>
              </a:rPr>
              <a:t>land use</a:t>
            </a:r>
            <a:r>
              <a:rPr lang="en-US" sz="2100" spc="-90" dirty="0">
                <a:latin typeface="Arial"/>
                <a:cs typeface="Arial"/>
              </a:rPr>
              <a:t> </a:t>
            </a:r>
            <a:r>
              <a:rPr lang="en-US" sz="2100" dirty="0">
                <a:latin typeface="Arial"/>
                <a:cs typeface="Arial"/>
              </a:rPr>
              <a:t>scenarios.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0" y="179787"/>
            <a:ext cx="5303470" cy="292388"/>
          </a:xfrm>
          <a:prstGeom prst="rect">
            <a:avLst/>
          </a:prstGeom>
          <a:effectLst>
            <a:outerShdw dist="25400" dir="2700000" algn="ctr" rotWithShape="0">
              <a:schemeClr val="bg1"/>
            </a:outerShdw>
          </a:effectLst>
        </p:spPr>
        <p:txBody>
          <a:bodyPr wrap="square">
            <a:spAutoFit/>
          </a:bodyPr>
          <a:lstStyle/>
          <a:p>
            <a:r>
              <a:rPr lang="en-US" sz="1300" b="1" dirty="0">
                <a:latin typeface="Arial" pitchFamily="34" charset="0"/>
                <a:cs typeface="Arial" pitchFamily="34" charset="0"/>
              </a:rPr>
              <a:t>Encroachment &amp; management effects on ecosystem services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2279234" y="6584347"/>
            <a:ext cx="685802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sz="1000" b="1" dirty="0">
                <a:solidFill>
                  <a:srgbClr val="0070C0">
                    <a:alpha val="80000"/>
                  </a:srgbClr>
                </a:solidFill>
                <a:latin typeface="Arial" pitchFamily="34" charset="0"/>
                <a:cs typeface="Arial" pitchFamily="34" charset="0"/>
              </a:rPr>
              <a:t>Background | </a:t>
            </a:r>
            <a:r>
              <a:rPr lang="en-US" sz="1000" b="1" dirty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Objectives | Study area | Methods | Results | Implications</a:t>
            </a:r>
          </a:p>
        </p:txBody>
      </p:sp>
    </p:spTree>
    <p:extLst>
      <p:ext uri="{BB962C8B-B14F-4D97-AF65-F5344CB8AC3E}">
        <p14:creationId xmlns:p14="http://schemas.microsoft.com/office/powerpoint/2010/main" val="26644805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Picture3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1023457" y="0"/>
            <a:ext cx="8120543" cy="502920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 bwMode="auto">
          <a:xfrm>
            <a:off x="50" y="45757"/>
            <a:ext cx="4498798" cy="41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b="1" dirty="0">
                <a:solidFill>
                  <a:srgbClr val="0070C0"/>
                </a:solidFill>
                <a:latin typeface="Arial Black" pitchFamily="34" charset="0"/>
                <a:cs typeface="Arial" pitchFamily="34" charset="0"/>
              </a:rPr>
              <a:t>Objectives </a:t>
            </a:r>
            <a:r>
              <a:rPr lang="en-US" b="1" dirty="0">
                <a:solidFill>
                  <a:srgbClr val="0070C0"/>
                </a:solidFill>
                <a:latin typeface="Times New Roman"/>
                <a:cs typeface="Times New Roman"/>
              </a:rPr>
              <a:t>───────</a:t>
            </a:r>
            <a:r>
              <a:rPr lang="en-US" b="1" cap="small" dirty="0">
                <a:solidFill>
                  <a:srgbClr val="0070C0"/>
                </a:solidFill>
                <a:latin typeface="Arial Black" pitchFamily="34" charset="0"/>
                <a:cs typeface="Arial" pitchFamily="34" charset="0"/>
              </a:rPr>
              <a:t/>
            </a:r>
            <a:br>
              <a:rPr lang="en-US" b="1" cap="small" dirty="0">
                <a:solidFill>
                  <a:srgbClr val="0070C0"/>
                </a:solidFill>
                <a:latin typeface="Arial Black" pitchFamily="34" charset="0"/>
                <a:cs typeface="Arial" pitchFamily="34" charset="0"/>
              </a:rPr>
            </a:br>
            <a:endParaRPr lang="en-US" b="1" dirty="0">
              <a:solidFill>
                <a:srgbClr val="0070C0"/>
              </a:solidFill>
              <a:effectLst>
                <a:outerShdw dist="38100" dir="2700000" algn="tl" rotWithShape="0">
                  <a:schemeClr val="bg1"/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0" y="179787"/>
            <a:ext cx="5585444" cy="292388"/>
          </a:xfrm>
          <a:prstGeom prst="rect">
            <a:avLst/>
          </a:prstGeom>
          <a:effectLst>
            <a:outerShdw dist="25400" dir="2700000" algn="ctr" rotWithShape="0">
              <a:schemeClr val="bg1"/>
            </a:outerShdw>
          </a:effectLst>
        </p:spPr>
        <p:txBody>
          <a:bodyPr wrap="square">
            <a:spAutoFit/>
          </a:bodyPr>
          <a:lstStyle/>
          <a:p>
            <a:r>
              <a:rPr lang="en-US" sz="1300" b="1" dirty="0">
                <a:latin typeface="Arial" pitchFamily="34" charset="0"/>
                <a:cs typeface="Arial" pitchFamily="34" charset="0"/>
              </a:rPr>
              <a:t>Conceptual model of herbaceous response to brush management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769661" y="666668"/>
            <a:ext cx="0" cy="508406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769662" y="5750732"/>
            <a:ext cx="731587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 rot="16200000">
            <a:off x="-675873" y="2497425"/>
            <a:ext cx="24140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Amount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69664" y="5813723"/>
            <a:ext cx="24140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Time</a:t>
            </a:r>
          </a:p>
        </p:txBody>
      </p:sp>
      <p:sp>
        <p:nvSpPr>
          <p:cNvPr id="18" name="Freeform 17"/>
          <p:cNvSpPr/>
          <p:nvPr/>
        </p:nvSpPr>
        <p:spPr>
          <a:xfrm>
            <a:off x="779137" y="1832359"/>
            <a:ext cx="2590800" cy="1109133"/>
          </a:xfrm>
          <a:custGeom>
            <a:avLst/>
            <a:gdLst>
              <a:gd name="connsiteX0" fmla="*/ 0 w 2590800"/>
              <a:gd name="connsiteY0" fmla="*/ 1109133 h 1109133"/>
              <a:gd name="connsiteX1" fmla="*/ 1837267 w 2590800"/>
              <a:gd name="connsiteY1" fmla="*/ 203200 h 1109133"/>
              <a:gd name="connsiteX2" fmla="*/ 2590800 w 2590800"/>
              <a:gd name="connsiteY2" fmla="*/ 0 h 1109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90800" h="1109133">
                <a:moveTo>
                  <a:pt x="0" y="1109133"/>
                </a:moveTo>
                <a:cubicBezTo>
                  <a:pt x="702733" y="748594"/>
                  <a:pt x="1405467" y="388055"/>
                  <a:pt x="1837267" y="203200"/>
                </a:cubicBezTo>
                <a:cubicBezTo>
                  <a:pt x="2269067" y="18345"/>
                  <a:pt x="2429933" y="9172"/>
                  <a:pt x="2590800" y="0"/>
                </a:cubicBez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18"/>
          <p:cNvSpPr/>
          <p:nvPr/>
        </p:nvSpPr>
        <p:spPr>
          <a:xfrm>
            <a:off x="728337" y="1662346"/>
            <a:ext cx="2626700" cy="320379"/>
          </a:xfrm>
          <a:custGeom>
            <a:avLst/>
            <a:gdLst>
              <a:gd name="connsiteX0" fmla="*/ 0 w 2497667"/>
              <a:gd name="connsiteY0" fmla="*/ 1049867 h 1049867"/>
              <a:gd name="connsiteX1" fmla="*/ 194734 w 2497667"/>
              <a:gd name="connsiteY1" fmla="*/ 931334 h 1049867"/>
              <a:gd name="connsiteX2" fmla="*/ 855134 w 2497667"/>
              <a:gd name="connsiteY2" fmla="*/ 660400 h 1049867"/>
              <a:gd name="connsiteX3" fmla="*/ 1905000 w 2497667"/>
              <a:gd name="connsiteY3" fmla="*/ 194734 h 1049867"/>
              <a:gd name="connsiteX4" fmla="*/ 2497667 w 2497667"/>
              <a:gd name="connsiteY4" fmla="*/ 0 h 1049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97667" h="1049867">
                <a:moveTo>
                  <a:pt x="0" y="1049867"/>
                </a:moveTo>
                <a:cubicBezTo>
                  <a:pt x="26106" y="1023056"/>
                  <a:pt x="52212" y="996245"/>
                  <a:pt x="194734" y="931334"/>
                </a:cubicBezTo>
                <a:cubicBezTo>
                  <a:pt x="337256" y="866423"/>
                  <a:pt x="570090" y="783167"/>
                  <a:pt x="855134" y="660400"/>
                </a:cubicBezTo>
                <a:cubicBezTo>
                  <a:pt x="1140178" y="537633"/>
                  <a:pt x="1631245" y="304801"/>
                  <a:pt x="1905000" y="194734"/>
                </a:cubicBezTo>
                <a:cubicBezTo>
                  <a:pt x="2178755" y="84667"/>
                  <a:pt x="2338211" y="42333"/>
                  <a:pt x="2497667" y="0"/>
                </a:cubicBezTo>
              </a:path>
            </a:pathLst>
          </a:custGeom>
          <a:ln w="635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/>
          <p:cNvSpPr/>
          <p:nvPr/>
        </p:nvSpPr>
        <p:spPr>
          <a:xfrm flipV="1">
            <a:off x="773055" y="4117376"/>
            <a:ext cx="2592156" cy="223171"/>
          </a:xfrm>
          <a:custGeom>
            <a:avLst/>
            <a:gdLst>
              <a:gd name="connsiteX0" fmla="*/ 0 w 2497667"/>
              <a:gd name="connsiteY0" fmla="*/ 1049867 h 1049867"/>
              <a:gd name="connsiteX1" fmla="*/ 194734 w 2497667"/>
              <a:gd name="connsiteY1" fmla="*/ 931334 h 1049867"/>
              <a:gd name="connsiteX2" fmla="*/ 855134 w 2497667"/>
              <a:gd name="connsiteY2" fmla="*/ 660400 h 1049867"/>
              <a:gd name="connsiteX3" fmla="*/ 1905000 w 2497667"/>
              <a:gd name="connsiteY3" fmla="*/ 194734 h 1049867"/>
              <a:gd name="connsiteX4" fmla="*/ 2497667 w 2497667"/>
              <a:gd name="connsiteY4" fmla="*/ 0 h 1049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97667" h="1049867">
                <a:moveTo>
                  <a:pt x="0" y="1049867"/>
                </a:moveTo>
                <a:cubicBezTo>
                  <a:pt x="26106" y="1023056"/>
                  <a:pt x="52212" y="996245"/>
                  <a:pt x="194734" y="931334"/>
                </a:cubicBezTo>
                <a:cubicBezTo>
                  <a:pt x="337256" y="866423"/>
                  <a:pt x="570090" y="783167"/>
                  <a:pt x="855134" y="660400"/>
                </a:cubicBezTo>
                <a:cubicBezTo>
                  <a:pt x="1140178" y="537633"/>
                  <a:pt x="1631245" y="304801"/>
                  <a:pt x="1905000" y="194734"/>
                </a:cubicBezTo>
                <a:cubicBezTo>
                  <a:pt x="2178755" y="84667"/>
                  <a:pt x="2338211" y="42333"/>
                  <a:pt x="2497667" y="0"/>
                </a:cubicBezTo>
              </a:path>
            </a:pathLst>
          </a:custGeom>
          <a:ln w="635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/>
          <p:cNvSpPr/>
          <p:nvPr/>
        </p:nvSpPr>
        <p:spPr>
          <a:xfrm>
            <a:off x="3355036" y="1662347"/>
            <a:ext cx="1182624" cy="3430018"/>
          </a:xfrm>
          <a:custGeom>
            <a:avLst/>
            <a:gdLst>
              <a:gd name="connsiteX0" fmla="*/ 0 w 2269067"/>
              <a:gd name="connsiteY0" fmla="*/ 12890 h 2863612"/>
              <a:gd name="connsiteX1" fmla="*/ 736600 w 2269067"/>
              <a:gd name="connsiteY1" fmla="*/ 199157 h 2863612"/>
              <a:gd name="connsiteX2" fmla="*/ 1557867 w 2269067"/>
              <a:gd name="connsiteY2" fmla="*/ 1392957 h 2863612"/>
              <a:gd name="connsiteX3" fmla="*/ 1989667 w 2269067"/>
              <a:gd name="connsiteY3" fmla="*/ 2654490 h 2863612"/>
              <a:gd name="connsiteX4" fmla="*/ 2269067 w 2269067"/>
              <a:gd name="connsiteY4" fmla="*/ 2849224 h 2863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69067" h="2863612">
                <a:moveTo>
                  <a:pt x="0" y="12890"/>
                </a:moveTo>
                <a:cubicBezTo>
                  <a:pt x="238478" y="-8982"/>
                  <a:pt x="476956" y="-30854"/>
                  <a:pt x="736600" y="199157"/>
                </a:cubicBezTo>
                <a:cubicBezTo>
                  <a:pt x="996244" y="429168"/>
                  <a:pt x="1349023" y="983735"/>
                  <a:pt x="1557867" y="1392957"/>
                </a:cubicBezTo>
                <a:cubicBezTo>
                  <a:pt x="1766712" y="1802179"/>
                  <a:pt x="1871134" y="2411779"/>
                  <a:pt x="1989667" y="2654490"/>
                </a:cubicBezTo>
                <a:cubicBezTo>
                  <a:pt x="2108200" y="2897201"/>
                  <a:pt x="2188633" y="2873212"/>
                  <a:pt x="2269067" y="2849224"/>
                </a:cubicBezTo>
              </a:path>
            </a:pathLst>
          </a:custGeom>
          <a:ln w="635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/>
          <p:cNvCxnSpPr/>
          <p:nvPr/>
        </p:nvCxnSpPr>
        <p:spPr>
          <a:xfrm>
            <a:off x="3369937" y="666668"/>
            <a:ext cx="0" cy="5117327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17999" y="6262310"/>
            <a:ext cx="76382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Adapted from Archer and Predick (2014), </a:t>
            </a:r>
            <a:r>
              <a:rPr lang="en-US" sz="12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J. Ecology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390934" y="1208092"/>
            <a:ext cx="219456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Brush management</a:t>
            </a:r>
          </a:p>
        </p:txBody>
      </p:sp>
      <p:cxnSp>
        <p:nvCxnSpPr>
          <p:cNvPr id="30" name="Straight Connector 29"/>
          <p:cNvCxnSpPr>
            <a:stCxn id="22" idx="4"/>
          </p:cNvCxnSpPr>
          <p:nvPr/>
        </p:nvCxnSpPr>
        <p:spPr>
          <a:xfrm>
            <a:off x="3365211" y="4340547"/>
            <a:ext cx="1255775" cy="0"/>
          </a:xfrm>
          <a:prstGeom prst="line">
            <a:avLst/>
          </a:prstGeom>
          <a:ln w="635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Freeform 31"/>
          <p:cNvSpPr/>
          <p:nvPr/>
        </p:nvSpPr>
        <p:spPr>
          <a:xfrm>
            <a:off x="4605746" y="3163862"/>
            <a:ext cx="1066800" cy="1182250"/>
          </a:xfrm>
          <a:custGeom>
            <a:avLst/>
            <a:gdLst>
              <a:gd name="connsiteX0" fmla="*/ 0 w 1066800"/>
              <a:gd name="connsiteY0" fmla="*/ 1182250 h 1182250"/>
              <a:gd name="connsiteX1" fmla="*/ 728133 w 1066800"/>
              <a:gd name="connsiteY1" fmla="*/ 157783 h 1182250"/>
              <a:gd name="connsiteX2" fmla="*/ 999067 w 1066800"/>
              <a:gd name="connsiteY2" fmla="*/ 13850 h 1182250"/>
              <a:gd name="connsiteX3" fmla="*/ 1066800 w 1066800"/>
              <a:gd name="connsiteY3" fmla="*/ 13850 h 1182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66800" h="1182250">
                <a:moveTo>
                  <a:pt x="0" y="1182250"/>
                </a:moveTo>
                <a:cubicBezTo>
                  <a:pt x="280811" y="767383"/>
                  <a:pt x="561622" y="352516"/>
                  <a:pt x="728133" y="157783"/>
                </a:cubicBezTo>
                <a:cubicBezTo>
                  <a:pt x="894644" y="-36950"/>
                  <a:pt x="942623" y="37839"/>
                  <a:pt x="999067" y="13850"/>
                </a:cubicBezTo>
                <a:cubicBezTo>
                  <a:pt x="1055511" y="-10139"/>
                  <a:pt x="1061155" y="1855"/>
                  <a:pt x="1066800" y="13850"/>
                </a:cubicBezTo>
              </a:path>
            </a:pathLst>
          </a:custGeom>
          <a:ln w="635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Connector 34"/>
          <p:cNvCxnSpPr/>
          <p:nvPr/>
        </p:nvCxnSpPr>
        <p:spPr>
          <a:xfrm>
            <a:off x="4537660" y="666668"/>
            <a:ext cx="0" cy="5117327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4575266" y="1208091"/>
            <a:ext cx="21945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Lag in response from herbaceous plants</a:t>
            </a:r>
          </a:p>
        </p:txBody>
      </p:sp>
      <p:sp>
        <p:nvSpPr>
          <p:cNvPr id="34" name="Freeform 33"/>
          <p:cNvSpPr/>
          <p:nvPr/>
        </p:nvSpPr>
        <p:spPr>
          <a:xfrm>
            <a:off x="4487537" y="5026956"/>
            <a:ext cx="1240100" cy="90469"/>
          </a:xfrm>
          <a:custGeom>
            <a:avLst/>
            <a:gdLst>
              <a:gd name="connsiteX0" fmla="*/ 0 w 1240100"/>
              <a:gd name="connsiteY0" fmla="*/ 90469 h 90469"/>
              <a:gd name="connsiteX1" fmla="*/ 1126067 w 1240100"/>
              <a:gd name="connsiteY1" fmla="*/ 5803 h 90469"/>
              <a:gd name="connsiteX2" fmla="*/ 1143000 w 1240100"/>
              <a:gd name="connsiteY2" fmla="*/ 14269 h 90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40100" h="90469">
                <a:moveTo>
                  <a:pt x="0" y="90469"/>
                </a:moveTo>
                <a:lnTo>
                  <a:pt x="1126067" y="5803"/>
                </a:lnTo>
                <a:cubicBezTo>
                  <a:pt x="1316567" y="-6897"/>
                  <a:pt x="1229783" y="3686"/>
                  <a:pt x="1143000" y="14269"/>
                </a:cubicBezTo>
              </a:path>
            </a:pathLst>
          </a:custGeom>
          <a:ln w="635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9" name="Straight Connector 38"/>
          <p:cNvCxnSpPr/>
          <p:nvPr/>
        </p:nvCxnSpPr>
        <p:spPr>
          <a:xfrm>
            <a:off x="5705382" y="647392"/>
            <a:ext cx="0" cy="5117327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5742988" y="1188815"/>
            <a:ext cx="21945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Peak in herbaceous response</a:t>
            </a:r>
          </a:p>
        </p:txBody>
      </p:sp>
      <p:sp>
        <p:nvSpPr>
          <p:cNvPr id="37" name="Freeform 36"/>
          <p:cNvSpPr/>
          <p:nvPr/>
        </p:nvSpPr>
        <p:spPr>
          <a:xfrm>
            <a:off x="5672546" y="3163862"/>
            <a:ext cx="2114987" cy="27843"/>
          </a:xfrm>
          <a:custGeom>
            <a:avLst/>
            <a:gdLst>
              <a:gd name="connsiteX0" fmla="*/ 0 w 2114987"/>
              <a:gd name="connsiteY0" fmla="*/ 0 h 27843"/>
              <a:gd name="connsiteX1" fmla="*/ 1913467 w 2114987"/>
              <a:gd name="connsiteY1" fmla="*/ 25400 h 27843"/>
              <a:gd name="connsiteX2" fmla="*/ 1964267 w 2114987"/>
              <a:gd name="connsiteY2" fmla="*/ 25400 h 27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14987" h="27843">
                <a:moveTo>
                  <a:pt x="0" y="0"/>
                </a:moveTo>
                <a:lnTo>
                  <a:pt x="1913467" y="25400"/>
                </a:lnTo>
                <a:cubicBezTo>
                  <a:pt x="2240845" y="29633"/>
                  <a:pt x="2102556" y="27516"/>
                  <a:pt x="1964267" y="25400"/>
                </a:cubicBezTo>
              </a:path>
            </a:pathLst>
          </a:custGeom>
          <a:ln w="635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eform 40"/>
          <p:cNvSpPr/>
          <p:nvPr/>
        </p:nvSpPr>
        <p:spPr>
          <a:xfrm>
            <a:off x="5740604" y="4270926"/>
            <a:ext cx="2058527" cy="778765"/>
          </a:xfrm>
          <a:custGeom>
            <a:avLst/>
            <a:gdLst>
              <a:gd name="connsiteX0" fmla="*/ 0 w 2506133"/>
              <a:gd name="connsiteY0" fmla="*/ 1117600 h 1117600"/>
              <a:gd name="connsiteX1" fmla="*/ 2023533 w 2506133"/>
              <a:gd name="connsiteY1" fmla="*/ 584200 h 1117600"/>
              <a:gd name="connsiteX2" fmla="*/ 2506133 w 2506133"/>
              <a:gd name="connsiteY2" fmla="*/ 0 h 111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06133" h="1117600">
                <a:moveTo>
                  <a:pt x="0" y="1117600"/>
                </a:moveTo>
                <a:cubicBezTo>
                  <a:pt x="802922" y="944033"/>
                  <a:pt x="1605844" y="770467"/>
                  <a:pt x="2023533" y="584200"/>
                </a:cubicBezTo>
                <a:cubicBezTo>
                  <a:pt x="2441222" y="397933"/>
                  <a:pt x="2473677" y="198966"/>
                  <a:pt x="2506133" y="0"/>
                </a:cubicBezTo>
              </a:path>
            </a:pathLst>
          </a:custGeom>
          <a:ln w="635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2" name="Straight Connector 41"/>
          <p:cNvCxnSpPr/>
          <p:nvPr/>
        </p:nvCxnSpPr>
        <p:spPr>
          <a:xfrm>
            <a:off x="7854222" y="647392"/>
            <a:ext cx="0" cy="5117327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5655936" y="1197864"/>
            <a:ext cx="21945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Duration of peak herbaceous response</a:t>
            </a:r>
          </a:p>
        </p:txBody>
      </p:sp>
      <p:cxnSp>
        <p:nvCxnSpPr>
          <p:cNvPr id="45" name="Straight Connector 44"/>
          <p:cNvCxnSpPr/>
          <p:nvPr/>
        </p:nvCxnSpPr>
        <p:spPr>
          <a:xfrm>
            <a:off x="6350717" y="6050231"/>
            <a:ext cx="548640" cy="0"/>
          </a:xfrm>
          <a:prstGeom prst="line">
            <a:avLst/>
          </a:prstGeom>
          <a:ln w="635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6371638" y="6400809"/>
            <a:ext cx="548640" cy="0"/>
          </a:xfrm>
          <a:prstGeom prst="line">
            <a:avLst/>
          </a:prstGeom>
          <a:ln w="635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6878524" y="5888649"/>
            <a:ext cx="241401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Woody cover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6920278" y="6236498"/>
            <a:ext cx="241401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Herbaceous cover</a:t>
            </a:r>
          </a:p>
        </p:txBody>
      </p:sp>
      <p:cxnSp>
        <p:nvCxnSpPr>
          <p:cNvPr id="50" name="Straight Connector 49"/>
          <p:cNvCxnSpPr/>
          <p:nvPr/>
        </p:nvCxnSpPr>
        <p:spPr>
          <a:xfrm>
            <a:off x="3364992" y="666667"/>
            <a:ext cx="0" cy="5117327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Picture 43" descr="Picture4.jpg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>
            <a:off x="-1243584" y="6620256"/>
            <a:ext cx="8137321" cy="210312"/>
          </a:xfrm>
          <a:prstGeom prst="rect">
            <a:avLst/>
          </a:prstGeom>
        </p:spPr>
      </p:pic>
      <p:sp>
        <p:nvSpPr>
          <p:cNvPr id="46" name="TextBox 45"/>
          <p:cNvSpPr txBox="1">
            <a:spLocks noChangeArrowheads="1"/>
          </p:cNvSpPr>
          <p:nvPr/>
        </p:nvSpPr>
        <p:spPr bwMode="auto">
          <a:xfrm>
            <a:off x="2279234" y="6584347"/>
            <a:ext cx="685802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sz="1000" b="1" dirty="0">
                <a:solidFill>
                  <a:schemeClr val="bg1">
                    <a:lumMod val="75000"/>
                    <a:alpha val="80000"/>
                  </a:schemeClr>
                </a:solidFill>
                <a:latin typeface="Arial" pitchFamily="34" charset="0"/>
                <a:cs typeface="Arial" pitchFamily="34" charset="0"/>
              </a:rPr>
              <a:t>Background </a:t>
            </a:r>
            <a:r>
              <a:rPr lang="en-US" sz="1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| Objectives | </a:t>
            </a:r>
            <a:r>
              <a:rPr lang="en-US" sz="1000" b="1" dirty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Study area | Methods | Results | Implications</a:t>
            </a:r>
          </a:p>
        </p:txBody>
      </p:sp>
    </p:spTree>
    <p:extLst>
      <p:ext uri="{BB962C8B-B14F-4D97-AF65-F5344CB8AC3E}">
        <p14:creationId xmlns:p14="http://schemas.microsoft.com/office/powerpoint/2010/main" val="4924120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0"/>
                            </p:stCondLst>
                            <p:childTnLst>
                              <p:par>
                                <p:cTn id="8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2" grpId="0" animBg="1"/>
      <p:bldP spid="20" grpId="0" animBg="1"/>
      <p:bldP spid="25" grpId="0"/>
      <p:bldP spid="25" grpId="1"/>
      <p:bldP spid="32" grpId="0" animBg="1"/>
      <p:bldP spid="36" grpId="0"/>
      <p:bldP spid="36" grpId="1"/>
      <p:bldP spid="34" grpId="0" animBg="1"/>
      <p:bldP spid="40" grpId="0"/>
      <p:bldP spid="40" grpId="1"/>
      <p:bldP spid="37" grpId="0" animBg="1"/>
      <p:bldP spid="41" grpId="0" animBg="1"/>
      <p:bldP spid="4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795" y="246612"/>
            <a:ext cx="8236410" cy="6364776"/>
          </a:xfrm>
          <a:prstGeom prst="rect">
            <a:avLst/>
          </a:prstGeom>
        </p:spPr>
      </p:pic>
      <p:pic>
        <p:nvPicPr>
          <p:cNvPr id="33" name="Picture 32" descr="Picture3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1023457" y="0"/>
            <a:ext cx="8120543" cy="502920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 bwMode="auto">
          <a:xfrm>
            <a:off x="50" y="45757"/>
            <a:ext cx="4498798" cy="41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b="1" dirty="0">
                <a:solidFill>
                  <a:srgbClr val="0070C0"/>
                </a:solidFill>
                <a:latin typeface="Arial Black" pitchFamily="34" charset="0"/>
                <a:cs typeface="Arial" pitchFamily="34" charset="0"/>
              </a:rPr>
              <a:t>Study area </a:t>
            </a:r>
            <a:r>
              <a:rPr lang="en-US" b="1" dirty="0">
                <a:solidFill>
                  <a:srgbClr val="0070C0"/>
                </a:solidFill>
                <a:latin typeface="Times New Roman"/>
                <a:cs typeface="Times New Roman"/>
              </a:rPr>
              <a:t>───────</a:t>
            </a:r>
            <a:r>
              <a:rPr lang="en-US" b="1" cap="small" dirty="0">
                <a:solidFill>
                  <a:srgbClr val="0070C0"/>
                </a:solidFill>
                <a:latin typeface="Arial Black" pitchFamily="34" charset="0"/>
                <a:cs typeface="Arial" pitchFamily="34" charset="0"/>
              </a:rPr>
              <a:t/>
            </a:r>
            <a:br>
              <a:rPr lang="en-US" b="1" cap="small" dirty="0">
                <a:solidFill>
                  <a:srgbClr val="0070C0"/>
                </a:solidFill>
                <a:latin typeface="Arial Black" pitchFamily="34" charset="0"/>
                <a:cs typeface="Arial" pitchFamily="34" charset="0"/>
              </a:rPr>
            </a:br>
            <a:endParaRPr lang="en-US" b="1" dirty="0">
              <a:solidFill>
                <a:srgbClr val="0070C0"/>
              </a:solidFill>
              <a:effectLst>
                <a:outerShdw dist="38100" dir="2700000" algn="tl" rotWithShape="0">
                  <a:schemeClr val="bg1"/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0" y="179787"/>
            <a:ext cx="5303470" cy="292388"/>
          </a:xfrm>
          <a:prstGeom prst="rect">
            <a:avLst/>
          </a:prstGeom>
          <a:effectLst>
            <a:outerShdw dist="25400" dir="2700000" algn="ctr" rotWithShape="0">
              <a:schemeClr val="bg1"/>
            </a:outerShdw>
          </a:effectLst>
        </p:spPr>
        <p:txBody>
          <a:bodyPr wrap="square">
            <a:spAutoFit/>
          </a:bodyPr>
          <a:lstStyle/>
          <a:p>
            <a:r>
              <a:rPr lang="en-US" sz="1300" b="1" dirty="0">
                <a:latin typeface="Arial" pitchFamily="34" charset="0"/>
                <a:cs typeface="Arial" pitchFamily="34" charset="0"/>
              </a:rPr>
              <a:t>Santa Rita Experimental Range</a:t>
            </a:r>
          </a:p>
        </p:txBody>
      </p:sp>
      <p:pic>
        <p:nvPicPr>
          <p:cNvPr id="13" name="Picture 12" descr="Picture4.jpg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>
            <a:off x="-1243584" y="6620256"/>
            <a:ext cx="8137321" cy="210312"/>
          </a:xfrm>
          <a:prstGeom prst="rect">
            <a:avLst/>
          </a:prstGeom>
        </p:spPr>
      </p:pic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2279234" y="6584347"/>
            <a:ext cx="685802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sz="1000" b="1" dirty="0">
                <a:solidFill>
                  <a:schemeClr val="bg1">
                    <a:lumMod val="75000"/>
                    <a:alpha val="80000"/>
                  </a:schemeClr>
                </a:solidFill>
                <a:latin typeface="Arial" pitchFamily="34" charset="0"/>
                <a:cs typeface="Arial" pitchFamily="34" charset="0"/>
              </a:rPr>
              <a:t>Background </a:t>
            </a:r>
            <a:r>
              <a:rPr lang="en-US" sz="1000" b="1" dirty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| Objectives </a:t>
            </a:r>
            <a:r>
              <a:rPr lang="en-US" sz="1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| Study area | </a:t>
            </a:r>
            <a:r>
              <a:rPr lang="en-US" sz="1000" b="1" dirty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Methods | Results | Implications</a:t>
            </a:r>
          </a:p>
        </p:txBody>
      </p:sp>
    </p:spTree>
    <p:extLst>
      <p:ext uri="{BB962C8B-B14F-4D97-AF65-F5344CB8AC3E}">
        <p14:creationId xmlns:p14="http://schemas.microsoft.com/office/powerpoint/2010/main" val="3341107718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690" y="246612"/>
            <a:ext cx="8234619" cy="6364776"/>
          </a:xfrm>
          <a:prstGeom prst="rect">
            <a:avLst/>
          </a:prstGeom>
        </p:spPr>
      </p:pic>
      <p:pic>
        <p:nvPicPr>
          <p:cNvPr id="33" name="Picture 32" descr="Picture3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1023457" y="0"/>
            <a:ext cx="8120543" cy="502920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 bwMode="auto">
          <a:xfrm>
            <a:off x="50" y="45757"/>
            <a:ext cx="4498798" cy="41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b="1" dirty="0">
                <a:solidFill>
                  <a:srgbClr val="0070C0"/>
                </a:solidFill>
                <a:latin typeface="Arial Black" pitchFamily="34" charset="0"/>
                <a:cs typeface="Arial" pitchFamily="34" charset="0"/>
              </a:rPr>
              <a:t>Study area </a:t>
            </a:r>
            <a:r>
              <a:rPr lang="en-US" b="1" dirty="0">
                <a:solidFill>
                  <a:srgbClr val="0070C0"/>
                </a:solidFill>
                <a:latin typeface="Times New Roman"/>
                <a:cs typeface="Times New Roman"/>
              </a:rPr>
              <a:t>───────</a:t>
            </a:r>
            <a:r>
              <a:rPr lang="en-US" b="1" cap="small" dirty="0">
                <a:solidFill>
                  <a:srgbClr val="0070C0"/>
                </a:solidFill>
                <a:latin typeface="Arial Black" pitchFamily="34" charset="0"/>
                <a:cs typeface="Arial" pitchFamily="34" charset="0"/>
              </a:rPr>
              <a:t/>
            </a:r>
            <a:br>
              <a:rPr lang="en-US" b="1" cap="small" dirty="0">
                <a:solidFill>
                  <a:srgbClr val="0070C0"/>
                </a:solidFill>
                <a:latin typeface="Arial Black" pitchFamily="34" charset="0"/>
                <a:cs typeface="Arial" pitchFamily="34" charset="0"/>
              </a:rPr>
            </a:br>
            <a:endParaRPr lang="en-US" b="1" dirty="0">
              <a:solidFill>
                <a:srgbClr val="0070C0"/>
              </a:solidFill>
              <a:effectLst>
                <a:outerShdw dist="38100" dir="2700000" algn="tl" rotWithShape="0">
                  <a:schemeClr val="bg1"/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0" y="179787"/>
            <a:ext cx="5303470" cy="292388"/>
          </a:xfrm>
          <a:prstGeom prst="rect">
            <a:avLst/>
          </a:prstGeom>
          <a:effectLst>
            <a:outerShdw dist="25400" dir="2700000" algn="ctr" rotWithShape="0">
              <a:schemeClr val="bg1"/>
            </a:outerShdw>
          </a:effectLst>
        </p:spPr>
        <p:txBody>
          <a:bodyPr wrap="square">
            <a:spAutoFit/>
          </a:bodyPr>
          <a:lstStyle/>
          <a:p>
            <a:r>
              <a:rPr lang="en-US" sz="1300" b="1" dirty="0">
                <a:latin typeface="Arial" pitchFamily="34" charset="0"/>
                <a:cs typeface="Arial" pitchFamily="34" charset="0"/>
              </a:rPr>
              <a:t>Santa Rita Experimental Range</a:t>
            </a:r>
          </a:p>
        </p:txBody>
      </p:sp>
      <p:pic>
        <p:nvPicPr>
          <p:cNvPr id="13" name="Picture 12" descr="Picture4.jpg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>
            <a:off x="-1243584" y="6620256"/>
            <a:ext cx="8137321" cy="210312"/>
          </a:xfrm>
          <a:prstGeom prst="rect">
            <a:avLst/>
          </a:prstGeom>
        </p:spPr>
      </p:pic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2279234" y="6584347"/>
            <a:ext cx="685802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sz="1000" b="1" dirty="0">
                <a:solidFill>
                  <a:schemeClr val="bg1">
                    <a:lumMod val="75000"/>
                    <a:alpha val="80000"/>
                  </a:schemeClr>
                </a:solidFill>
                <a:latin typeface="Arial" pitchFamily="34" charset="0"/>
                <a:cs typeface="Arial" pitchFamily="34" charset="0"/>
              </a:rPr>
              <a:t>Background </a:t>
            </a:r>
            <a:r>
              <a:rPr lang="en-US" sz="1000" b="1" dirty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| Objectives </a:t>
            </a:r>
            <a:r>
              <a:rPr lang="en-US" sz="1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| Study area | </a:t>
            </a:r>
            <a:r>
              <a:rPr lang="en-US" sz="1000" b="1" dirty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Methods | Results | Implications</a:t>
            </a:r>
          </a:p>
        </p:txBody>
      </p:sp>
      <p:sp>
        <p:nvSpPr>
          <p:cNvPr id="2" name="Rectangle 1"/>
          <p:cNvSpPr/>
          <p:nvPr/>
        </p:nvSpPr>
        <p:spPr>
          <a:xfrm>
            <a:off x="3730752" y="3721608"/>
            <a:ext cx="329184" cy="40233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684617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320" y="274320"/>
            <a:ext cx="8458200" cy="65358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320" y="274320"/>
            <a:ext cx="8458200" cy="6535882"/>
          </a:xfrm>
          <a:prstGeom prst="rect">
            <a:avLst/>
          </a:prstGeom>
        </p:spPr>
      </p:pic>
      <p:pic>
        <p:nvPicPr>
          <p:cNvPr id="38" name="Picture 37" descr="Picture4.jpg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>
            <a:off x="-1243584" y="6620256"/>
            <a:ext cx="8137321" cy="210312"/>
          </a:xfrm>
          <a:prstGeom prst="rect">
            <a:avLst/>
          </a:prstGeom>
        </p:spPr>
      </p:pic>
      <p:pic>
        <p:nvPicPr>
          <p:cNvPr id="33" name="Picture 32" descr="Picture3.jpg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1023457" y="0"/>
            <a:ext cx="8120543" cy="502920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 bwMode="auto">
          <a:xfrm>
            <a:off x="50" y="45757"/>
            <a:ext cx="4498798" cy="41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b="1" dirty="0">
                <a:solidFill>
                  <a:srgbClr val="0070C0"/>
                </a:solidFill>
                <a:latin typeface="Arial Black" pitchFamily="34" charset="0"/>
                <a:cs typeface="Arial" pitchFamily="34" charset="0"/>
              </a:rPr>
              <a:t>Study area </a:t>
            </a:r>
            <a:r>
              <a:rPr lang="en-US" b="1" dirty="0">
                <a:solidFill>
                  <a:srgbClr val="0070C0"/>
                </a:solidFill>
                <a:latin typeface="Times New Roman"/>
                <a:cs typeface="Times New Roman"/>
              </a:rPr>
              <a:t>───────</a:t>
            </a:r>
            <a:r>
              <a:rPr lang="en-US" b="1" cap="small" dirty="0">
                <a:solidFill>
                  <a:srgbClr val="0070C0"/>
                </a:solidFill>
                <a:latin typeface="Arial Black" pitchFamily="34" charset="0"/>
                <a:cs typeface="Arial" pitchFamily="34" charset="0"/>
              </a:rPr>
              <a:t/>
            </a:r>
            <a:br>
              <a:rPr lang="en-US" b="1" cap="small" dirty="0">
                <a:solidFill>
                  <a:srgbClr val="0070C0"/>
                </a:solidFill>
                <a:latin typeface="Arial Black" pitchFamily="34" charset="0"/>
                <a:cs typeface="Arial" pitchFamily="34" charset="0"/>
              </a:rPr>
            </a:br>
            <a:endParaRPr lang="en-US" b="1" dirty="0">
              <a:solidFill>
                <a:srgbClr val="0070C0"/>
              </a:solidFill>
              <a:effectLst>
                <a:outerShdw dist="38100" dir="2700000" algn="tl" rotWithShape="0">
                  <a:schemeClr val="bg1"/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0" y="179787"/>
            <a:ext cx="5303470" cy="292388"/>
          </a:xfrm>
          <a:prstGeom prst="rect">
            <a:avLst/>
          </a:prstGeom>
          <a:effectLst>
            <a:outerShdw dist="25400" dir="2700000" algn="ctr" rotWithShape="0">
              <a:schemeClr val="bg1"/>
            </a:outerShdw>
          </a:effectLst>
        </p:spPr>
        <p:txBody>
          <a:bodyPr wrap="square">
            <a:spAutoFit/>
          </a:bodyPr>
          <a:lstStyle/>
          <a:p>
            <a:r>
              <a:rPr lang="en-US" sz="1300" b="1" dirty="0">
                <a:latin typeface="Arial" pitchFamily="34" charset="0"/>
                <a:cs typeface="Arial" pitchFamily="34" charset="0"/>
              </a:rPr>
              <a:t>Santa Rita Experimental Range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2279234" y="6584347"/>
            <a:ext cx="685802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sz="1000" b="1" dirty="0">
                <a:solidFill>
                  <a:schemeClr val="bg1">
                    <a:lumMod val="75000"/>
                    <a:alpha val="80000"/>
                  </a:schemeClr>
                </a:solidFill>
                <a:latin typeface="Arial" pitchFamily="34" charset="0"/>
                <a:cs typeface="Arial" pitchFamily="34" charset="0"/>
              </a:rPr>
              <a:t>Background </a:t>
            </a:r>
            <a:r>
              <a:rPr lang="en-US" sz="1000" b="1" dirty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| Objectives </a:t>
            </a:r>
            <a:r>
              <a:rPr lang="en-US" sz="1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| Study area | </a:t>
            </a:r>
            <a:r>
              <a:rPr lang="en-US" sz="1000" b="1" dirty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Methods | Results | Implications</a:t>
            </a:r>
          </a:p>
        </p:txBody>
      </p:sp>
    </p:spTree>
    <p:extLst>
      <p:ext uri="{BB962C8B-B14F-4D97-AF65-F5344CB8AC3E}">
        <p14:creationId xmlns:p14="http://schemas.microsoft.com/office/powerpoint/2010/main" val="7363283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Picture4.jpg"/>
          <p:cNvPicPr>
            <a:picLocks noChangeAspect="1"/>
          </p:cNvPicPr>
          <p:nvPr/>
        </p:nvPicPr>
        <p:blipFill rotWithShape="1">
          <a:blip r:embed="rId3" cstate="screen">
            <a:lum bright="-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042" r="47860"/>
          <a:stretch/>
        </p:blipFill>
        <p:spPr>
          <a:xfrm>
            <a:off x="-1243583" y="6647688"/>
            <a:ext cx="4242816" cy="182880"/>
          </a:xfrm>
          <a:prstGeom prst="rect">
            <a:avLst/>
          </a:prstGeom>
        </p:spPr>
      </p:pic>
      <p:sp>
        <p:nvSpPr>
          <p:cNvPr id="22" name="Title 1"/>
          <p:cNvSpPr txBox="1">
            <a:spLocks/>
          </p:cNvSpPr>
          <p:nvPr/>
        </p:nvSpPr>
        <p:spPr bwMode="auto">
          <a:xfrm>
            <a:off x="50" y="45757"/>
            <a:ext cx="4498798" cy="41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b="1" dirty="0">
                <a:solidFill>
                  <a:schemeClr val="bg1"/>
                </a:solidFill>
                <a:latin typeface="Arial Black" pitchFamily="34" charset="0"/>
                <a:cs typeface="Arial" pitchFamily="34" charset="0"/>
              </a:rPr>
              <a:t>Study area </a:t>
            </a:r>
            <a:r>
              <a:rPr lang="en-US" b="1" dirty="0">
                <a:solidFill>
                  <a:schemeClr val="bg1"/>
                </a:solidFill>
                <a:latin typeface="Times New Roman"/>
                <a:cs typeface="Times New Roman"/>
              </a:rPr>
              <a:t>───────</a:t>
            </a:r>
            <a:r>
              <a:rPr lang="en-US" b="1" cap="small" dirty="0">
                <a:solidFill>
                  <a:srgbClr val="0070C0"/>
                </a:solidFill>
                <a:latin typeface="Arial Black" pitchFamily="34" charset="0"/>
                <a:cs typeface="Arial" pitchFamily="34" charset="0"/>
              </a:rPr>
              <a:t/>
            </a:r>
            <a:br>
              <a:rPr lang="en-US" b="1" cap="small" dirty="0">
                <a:solidFill>
                  <a:srgbClr val="0070C0"/>
                </a:solidFill>
                <a:latin typeface="Arial Black" pitchFamily="34" charset="0"/>
                <a:cs typeface="Arial" pitchFamily="34" charset="0"/>
              </a:rPr>
            </a:br>
            <a:endParaRPr lang="en-US" b="1" dirty="0">
              <a:solidFill>
                <a:srgbClr val="0070C0"/>
              </a:solidFill>
              <a:effectLst>
                <a:outerShdw dist="38100" dir="2700000" algn="tl" rotWithShape="0">
                  <a:schemeClr val="bg1"/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10" name="Picture 9" descr="Picture3.jpg"/>
          <p:cNvPicPr>
            <a:picLocks noChangeAspect="1"/>
          </p:cNvPicPr>
          <p:nvPr/>
        </p:nvPicPr>
        <p:blipFill rotWithShape="1">
          <a:blip r:embed="rId4" cstate="screen">
            <a:lum bright="-8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5141"/>
          <a:stretch/>
        </p:blipFill>
        <p:spPr>
          <a:xfrm>
            <a:off x="3877056" y="0"/>
            <a:ext cx="5266944" cy="50292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0" y="179787"/>
            <a:ext cx="5303470" cy="292388"/>
          </a:xfrm>
          <a:prstGeom prst="rect">
            <a:avLst/>
          </a:prstGeom>
          <a:effectLst>
            <a:outerShdw dist="25400" dir="27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r>
              <a:rPr lang="en-US" sz="13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Santa Rita Experimental Range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2279234" y="6584347"/>
            <a:ext cx="685802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sz="1000" b="1" dirty="0">
                <a:solidFill>
                  <a:schemeClr val="bg1">
                    <a:lumMod val="75000"/>
                    <a:alpha val="80000"/>
                  </a:schemeClr>
                </a:solidFill>
                <a:latin typeface="Arial" pitchFamily="34" charset="0"/>
                <a:cs typeface="Arial" pitchFamily="34" charset="0"/>
              </a:rPr>
              <a:t>Background </a:t>
            </a:r>
            <a:r>
              <a:rPr lang="en-US" sz="1000" b="1" dirty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| Objectives </a:t>
            </a:r>
            <a:r>
              <a:rPr lang="en-US" sz="1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| Study area | </a:t>
            </a:r>
            <a:r>
              <a:rPr lang="en-US" sz="1000" b="1" dirty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Methods | Results | Implications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011680"/>
            <a:ext cx="9144000" cy="28346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014979"/>
            <a:ext cx="9144000" cy="28280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741" y="2014978"/>
            <a:ext cx="9144000" cy="28280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016760"/>
            <a:ext cx="9144000" cy="282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2959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320" y="274320"/>
            <a:ext cx="8458200" cy="65358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320" y="274320"/>
            <a:ext cx="8458200" cy="6535882"/>
          </a:xfrm>
          <a:prstGeom prst="rect">
            <a:avLst/>
          </a:prstGeom>
        </p:spPr>
      </p:pic>
      <p:pic>
        <p:nvPicPr>
          <p:cNvPr id="38" name="Picture 37" descr="Picture4.jpg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>
            <a:off x="-1243584" y="6620256"/>
            <a:ext cx="8137321" cy="210312"/>
          </a:xfrm>
          <a:prstGeom prst="rect">
            <a:avLst/>
          </a:prstGeom>
        </p:spPr>
      </p:pic>
      <p:pic>
        <p:nvPicPr>
          <p:cNvPr id="33" name="Picture 32" descr="Picture3.jpg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1023457" y="0"/>
            <a:ext cx="8120543" cy="502920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 bwMode="auto">
          <a:xfrm>
            <a:off x="50" y="45757"/>
            <a:ext cx="4498798" cy="41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b="1" dirty="0">
                <a:solidFill>
                  <a:srgbClr val="0070C0"/>
                </a:solidFill>
                <a:latin typeface="Arial Black" pitchFamily="34" charset="0"/>
                <a:cs typeface="Arial" pitchFamily="34" charset="0"/>
              </a:rPr>
              <a:t>Methods </a:t>
            </a:r>
            <a:r>
              <a:rPr lang="en-US" b="1" dirty="0">
                <a:solidFill>
                  <a:srgbClr val="0070C0"/>
                </a:solidFill>
                <a:latin typeface="Times New Roman"/>
                <a:cs typeface="Times New Roman"/>
              </a:rPr>
              <a:t>───────</a:t>
            </a:r>
            <a:r>
              <a:rPr lang="en-US" b="1" cap="small" dirty="0">
                <a:solidFill>
                  <a:srgbClr val="0070C0"/>
                </a:solidFill>
                <a:latin typeface="Arial Black" pitchFamily="34" charset="0"/>
                <a:cs typeface="Arial" pitchFamily="34" charset="0"/>
              </a:rPr>
              <a:t/>
            </a:r>
            <a:br>
              <a:rPr lang="en-US" b="1" cap="small" dirty="0">
                <a:solidFill>
                  <a:srgbClr val="0070C0"/>
                </a:solidFill>
                <a:latin typeface="Arial Black" pitchFamily="34" charset="0"/>
                <a:cs typeface="Arial" pitchFamily="34" charset="0"/>
              </a:rPr>
            </a:br>
            <a:endParaRPr lang="en-US" b="1" dirty="0">
              <a:solidFill>
                <a:srgbClr val="0070C0"/>
              </a:solidFill>
              <a:effectLst>
                <a:outerShdw dist="38100" dir="2700000" algn="tl" rotWithShape="0">
                  <a:schemeClr val="bg1"/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0" y="179787"/>
            <a:ext cx="5303470" cy="292388"/>
          </a:xfrm>
          <a:prstGeom prst="rect">
            <a:avLst/>
          </a:prstGeom>
          <a:effectLst>
            <a:outerShdw dist="25400" dir="2700000" algn="ctr" rotWithShape="0">
              <a:schemeClr val="bg1"/>
            </a:outerShdw>
          </a:effectLst>
        </p:spPr>
        <p:txBody>
          <a:bodyPr wrap="square">
            <a:spAutoFit/>
          </a:bodyPr>
          <a:lstStyle/>
          <a:p>
            <a:r>
              <a:rPr lang="en-US" sz="1300" b="1" dirty="0">
                <a:latin typeface="Arial" pitchFamily="34" charset="0"/>
                <a:cs typeface="Arial" pitchFamily="34" charset="0"/>
              </a:rPr>
              <a:t>Sampling mesquite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2279234" y="6584347"/>
            <a:ext cx="685802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sz="1000" b="1" dirty="0">
                <a:solidFill>
                  <a:schemeClr val="bg1">
                    <a:lumMod val="75000"/>
                    <a:alpha val="80000"/>
                  </a:schemeClr>
                </a:solidFill>
                <a:latin typeface="Arial" pitchFamily="34" charset="0"/>
                <a:cs typeface="Arial" pitchFamily="34" charset="0"/>
              </a:rPr>
              <a:t>Background </a:t>
            </a:r>
            <a:r>
              <a:rPr lang="en-US" sz="1000" b="1" dirty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| Objectives </a:t>
            </a:r>
            <a:r>
              <a:rPr lang="en-US" sz="1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| Study area | </a:t>
            </a:r>
            <a:r>
              <a:rPr lang="en-US" sz="1000" b="1" dirty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Methods | Results | Implications</a:t>
            </a:r>
          </a:p>
        </p:txBody>
      </p:sp>
    </p:spTree>
    <p:extLst>
      <p:ext uri="{BB962C8B-B14F-4D97-AF65-F5344CB8AC3E}">
        <p14:creationId xmlns:p14="http://schemas.microsoft.com/office/powerpoint/2010/main" val="36282624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 descr="Picture4.jp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>
          <a:xfrm>
            <a:off x="-1243584" y="6620256"/>
            <a:ext cx="8137321" cy="210312"/>
          </a:xfrm>
          <a:prstGeom prst="rect">
            <a:avLst/>
          </a:prstGeom>
        </p:spPr>
      </p:pic>
      <p:pic>
        <p:nvPicPr>
          <p:cNvPr id="33" name="Picture 32" descr="Picture3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1023457" y="0"/>
            <a:ext cx="8120543" cy="502920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 bwMode="auto">
          <a:xfrm>
            <a:off x="50" y="45757"/>
            <a:ext cx="4498798" cy="41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b="1" dirty="0">
                <a:solidFill>
                  <a:srgbClr val="0070C0"/>
                </a:solidFill>
                <a:latin typeface="Arial Black" pitchFamily="34" charset="0"/>
                <a:cs typeface="Arial" pitchFamily="34" charset="0"/>
              </a:rPr>
              <a:t>Methods </a:t>
            </a:r>
            <a:r>
              <a:rPr lang="en-US" b="1" dirty="0">
                <a:solidFill>
                  <a:srgbClr val="0070C0"/>
                </a:solidFill>
                <a:latin typeface="Times New Roman"/>
                <a:cs typeface="Times New Roman"/>
              </a:rPr>
              <a:t>───────</a:t>
            </a:r>
            <a:r>
              <a:rPr lang="en-US" b="1" cap="small" dirty="0">
                <a:solidFill>
                  <a:srgbClr val="0070C0"/>
                </a:solidFill>
                <a:latin typeface="Arial Black" pitchFamily="34" charset="0"/>
                <a:cs typeface="Arial" pitchFamily="34" charset="0"/>
              </a:rPr>
              <a:t/>
            </a:r>
            <a:br>
              <a:rPr lang="en-US" b="1" cap="small" dirty="0">
                <a:solidFill>
                  <a:srgbClr val="0070C0"/>
                </a:solidFill>
                <a:latin typeface="Arial Black" pitchFamily="34" charset="0"/>
                <a:cs typeface="Arial" pitchFamily="34" charset="0"/>
              </a:rPr>
            </a:br>
            <a:endParaRPr lang="en-US" b="1" dirty="0">
              <a:solidFill>
                <a:srgbClr val="0070C0"/>
              </a:solidFill>
              <a:effectLst>
                <a:outerShdw dist="38100" dir="2700000" algn="tl" rotWithShape="0">
                  <a:schemeClr val="bg1"/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0" y="179787"/>
            <a:ext cx="5303470" cy="292388"/>
          </a:xfrm>
          <a:prstGeom prst="rect">
            <a:avLst/>
          </a:prstGeom>
          <a:effectLst>
            <a:outerShdw dist="25400" dir="2700000" algn="ctr" rotWithShape="0">
              <a:schemeClr val="bg1"/>
            </a:outerShdw>
          </a:effectLst>
        </p:spPr>
        <p:txBody>
          <a:bodyPr wrap="square">
            <a:spAutoFit/>
          </a:bodyPr>
          <a:lstStyle/>
          <a:p>
            <a:r>
              <a:rPr lang="en-US" sz="1300" b="1" dirty="0">
                <a:latin typeface="Arial" pitchFamily="34" charset="0"/>
                <a:cs typeface="Arial" pitchFamily="34" charset="0"/>
              </a:rPr>
              <a:t>Diversity and biomass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279234" y="6584347"/>
            <a:ext cx="685802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sz="1000" b="1" dirty="0">
                <a:solidFill>
                  <a:schemeClr val="bg1">
                    <a:lumMod val="75000"/>
                    <a:alpha val="80000"/>
                  </a:schemeClr>
                </a:solidFill>
                <a:latin typeface="Arial" pitchFamily="34" charset="0"/>
                <a:cs typeface="Arial" pitchFamily="34" charset="0"/>
              </a:rPr>
              <a:t>Background </a:t>
            </a:r>
            <a:r>
              <a:rPr lang="en-US" sz="1000" b="1" dirty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| Objectives | Study area </a:t>
            </a:r>
            <a:r>
              <a:rPr lang="en-US" sz="1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| Methods | </a:t>
            </a:r>
            <a:r>
              <a:rPr lang="en-US" sz="1000" b="1" dirty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Results | Implications</a:t>
            </a:r>
          </a:p>
        </p:txBody>
      </p:sp>
    </p:spTree>
    <p:extLst>
      <p:ext uri="{BB962C8B-B14F-4D97-AF65-F5344CB8AC3E}">
        <p14:creationId xmlns:p14="http://schemas.microsoft.com/office/powerpoint/2010/main" val="94565197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 descr="Picture4.jp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>
          <a:xfrm>
            <a:off x="-1243584" y="6620256"/>
            <a:ext cx="8137321" cy="210312"/>
          </a:xfrm>
          <a:prstGeom prst="rect">
            <a:avLst/>
          </a:prstGeom>
        </p:spPr>
      </p:pic>
      <p:pic>
        <p:nvPicPr>
          <p:cNvPr id="33" name="Picture 32" descr="Picture3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1023457" y="0"/>
            <a:ext cx="8120543" cy="502920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 bwMode="auto">
          <a:xfrm>
            <a:off x="50" y="45757"/>
            <a:ext cx="4498798" cy="41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b="1" dirty="0">
                <a:solidFill>
                  <a:srgbClr val="0070C0"/>
                </a:solidFill>
                <a:latin typeface="Arial Black" pitchFamily="34" charset="0"/>
                <a:cs typeface="Arial" pitchFamily="34" charset="0"/>
              </a:rPr>
              <a:t>Methods </a:t>
            </a:r>
            <a:r>
              <a:rPr lang="en-US" b="1" dirty="0">
                <a:solidFill>
                  <a:srgbClr val="0070C0"/>
                </a:solidFill>
                <a:latin typeface="Times New Roman"/>
                <a:cs typeface="Times New Roman"/>
              </a:rPr>
              <a:t>───────</a:t>
            </a:r>
            <a:r>
              <a:rPr lang="en-US" b="1" cap="small" dirty="0">
                <a:solidFill>
                  <a:srgbClr val="0070C0"/>
                </a:solidFill>
                <a:latin typeface="Arial Black" pitchFamily="34" charset="0"/>
                <a:cs typeface="Arial" pitchFamily="34" charset="0"/>
              </a:rPr>
              <a:t/>
            </a:r>
            <a:br>
              <a:rPr lang="en-US" b="1" cap="small" dirty="0">
                <a:solidFill>
                  <a:srgbClr val="0070C0"/>
                </a:solidFill>
                <a:latin typeface="Arial Black" pitchFamily="34" charset="0"/>
                <a:cs typeface="Arial" pitchFamily="34" charset="0"/>
              </a:rPr>
            </a:br>
            <a:endParaRPr lang="en-US" b="1" dirty="0">
              <a:solidFill>
                <a:srgbClr val="0070C0"/>
              </a:solidFill>
              <a:effectLst>
                <a:outerShdw dist="38100" dir="2700000" algn="tl" rotWithShape="0">
                  <a:schemeClr val="bg1"/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0" y="179787"/>
            <a:ext cx="5303470" cy="292388"/>
          </a:xfrm>
          <a:prstGeom prst="rect">
            <a:avLst/>
          </a:prstGeom>
          <a:effectLst>
            <a:outerShdw dist="25400" dir="2700000" algn="ctr" rotWithShape="0">
              <a:schemeClr val="bg1"/>
            </a:outerShdw>
          </a:effectLst>
        </p:spPr>
        <p:txBody>
          <a:bodyPr wrap="square">
            <a:spAutoFit/>
          </a:bodyPr>
          <a:lstStyle/>
          <a:p>
            <a:r>
              <a:rPr lang="en-US" sz="1300" b="1" dirty="0">
                <a:latin typeface="Arial" pitchFamily="34" charset="0"/>
                <a:cs typeface="Arial" pitchFamily="34" charset="0"/>
              </a:rPr>
              <a:t>Data collection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2279234" y="6584347"/>
            <a:ext cx="685802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sz="1000" b="1" dirty="0">
                <a:solidFill>
                  <a:schemeClr val="bg1">
                    <a:lumMod val="75000"/>
                    <a:alpha val="80000"/>
                  </a:schemeClr>
                </a:solidFill>
                <a:latin typeface="Arial" pitchFamily="34" charset="0"/>
                <a:cs typeface="Arial" pitchFamily="34" charset="0"/>
              </a:rPr>
              <a:t>Background </a:t>
            </a:r>
            <a:r>
              <a:rPr lang="en-US" sz="1000" b="1" dirty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| Objectives | Study area </a:t>
            </a:r>
            <a:r>
              <a:rPr lang="en-US" sz="1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| Methods | </a:t>
            </a:r>
            <a:r>
              <a:rPr lang="en-US" sz="1000" b="1" dirty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Results | Implications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F99681-4EA9-4DD4-A19E-96FC0146E5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184" y="576072"/>
            <a:ext cx="3657600" cy="1828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9765A98-19D6-47C6-8158-61AE44970F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576073"/>
            <a:ext cx="3657600" cy="18288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4F6CD45-1460-48F0-9EF6-718F4CA53C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124" y="2514600"/>
            <a:ext cx="3657599" cy="18288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1CC234B-1074-4877-8B98-4A6675D15B3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2514600"/>
            <a:ext cx="3657600" cy="18288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FC4F01F3-D3CA-4304-ACC3-CC32347EADA8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184" y="4448556"/>
            <a:ext cx="3657600" cy="20574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3B11E35D-435F-414B-9583-C977A200FDE3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4448556"/>
            <a:ext cx="36576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3168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Picture4.jpg"/>
          <p:cNvPicPr>
            <a:picLocks noChangeAspect="1"/>
          </p:cNvPicPr>
          <p:nvPr/>
        </p:nvPicPr>
        <p:blipFill rotWithShape="1">
          <a:blip r:embed="rId3" cstate="screen">
            <a:lum bright="-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042" r="47860"/>
          <a:stretch/>
        </p:blipFill>
        <p:spPr>
          <a:xfrm>
            <a:off x="-1243583" y="6647688"/>
            <a:ext cx="4242816" cy="182880"/>
          </a:xfrm>
          <a:prstGeom prst="rect">
            <a:avLst/>
          </a:prstGeom>
        </p:spPr>
      </p:pic>
      <p:sp>
        <p:nvSpPr>
          <p:cNvPr id="22" name="Title 1"/>
          <p:cNvSpPr txBox="1">
            <a:spLocks/>
          </p:cNvSpPr>
          <p:nvPr/>
        </p:nvSpPr>
        <p:spPr bwMode="auto">
          <a:xfrm>
            <a:off x="50" y="45757"/>
            <a:ext cx="4498798" cy="41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itchFamily="34" charset="0"/>
                <a:ea typeface="+mn-ea"/>
                <a:cs typeface="Arial" pitchFamily="34" charset="0"/>
              </a:rPr>
              <a:t>Methods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───────</a:t>
            </a:r>
            <a:r>
              <a:rPr kumimoji="0" lang="en-US" sz="1800" b="1" i="0" u="none" strike="noStrike" kern="1200" cap="small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Black" pitchFamily="34" charset="0"/>
                <a:ea typeface="+mn-ea"/>
                <a:cs typeface="Arial" pitchFamily="34" charset="0"/>
              </a:rPr>
              <a:t/>
            </a:r>
            <a:br>
              <a:rPr kumimoji="0" lang="en-US" sz="1800" b="1" i="0" u="none" strike="noStrike" kern="1200" cap="small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Black" pitchFamily="34" charset="0"/>
                <a:ea typeface="+mn-ea"/>
                <a:cs typeface="Arial" pitchFamily="34" charset="0"/>
              </a:rPr>
            </a:b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dist="38100" dir="2700000" algn="tl" rotWithShape="0">
                  <a:prstClr val="white"/>
                </a:outerShdw>
              </a:effectLst>
              <a:uLnTx/>
              <a:uFillTx/>
              <a:latin typeface="Arial Black" pitchFamily="34" charset="0"/>
              <a:ea typeface="+mn-ea"/>
              <a:cs typeface="Arial" pitchFamily="34" charset="0"/>
            </a:endParaRPr>
          </a:p>
        </p:txBody>
      </p:sp>
      <p:pic>
        <p:nvPicPr>
          <p:cNvPr id="10" name="Picture 9" descr="Picture3.jpg"/>
          <p:cNvPicPr>
            <a:picLocks noChangeAspect="1"/>
          </p:cNvPicPr>
          <p:nvPr/>
        </p:nvPicPr>
        <p:blipFill rotWithShape="1">
          <a:blip r:embed="rId4" cstate="screen">
            <a:lum bright="-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77056" y="0"/>
            <a:ext cx="5266944" cy="50292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0" y="179787"/>
            <a:ext cx="5303470" cy="292388"/>
          </a:xfrm>
          <a:prstGeom prst="rect">
            <a:avLst/>
          </a:prstGeom>
          <a:effectLst>
            <a:outerShdw dist="25400" dir="27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Preparation for the herbicide application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279234" y="6584347"/>
            <a:ext cx="685802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  <a:alpha val="80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Background 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| Objectives | Study area 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| Methods | 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Results | Implications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426" y="1161288"/>
            <a:ext cx="8122843" cy="45720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29372125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Picture3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023457" y="0"/>
            <a:ext cx="8120543" cy="502920"/>
          </a:xfrm>
          <a:prstGeom prst="rect">
            <a:avLst/>
          </a:prstGeom>
        </p:spPr>
      </p:pic>
      <p:pic>
        <p:nvPicPr>
          <p:cNvPr id="4" name="Picture 3" descr="globe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365760" y="466344"/>
            <a:ext cx="9597785" cy="562356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50" y="45757"/>
            <a:ext cx="4498798" cy="41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b="1" dirty="0">
                <a:solidFill>
                  <a:srgbClr val="0070C0"/>
                </a:solidFill>
                <a:latin typeface="Arial Black" pitchFamily="34" charset="0"/>
                <a:cs typeface="Arial" pitchFamily="34" charset="0"/>
              </a:rPr>
              <a:t>Background </a:t>
            </a:r>
            <a:r>
              <a:rPr lang="en-US" b="1" dirty="0">
                <a:solidFill>
                  <a:srgbClr val="0070C0"/>
                </a:solidFill>
                <a:latin typeface="Times New Roman"/>
                <a:cs typeface="Times New Roman"/>
              </a:rPr>
              <a:t>───────</a:t>
            </a:r>
            <a:r>
              <a:rPr lang="en-US" b="1" cap="small" dirty="0">
                <a:solidFill>
                  <a:srgbClr val="0070C0"/>
                </a:solidFill>
                <a:latin typeface="Arial Black" pitchFamily="34" charset="0"/>
                <a:cs typeface="Arial" pitchFamily="34" charset="0"/>
              </a:rPr>
              <a:t/>
            </a:r>
            <a:br>
              <a:rPr lang="en-US" b="1" cap="small" dirty="0">
                <a:solidFill>
                  <a:srgbClr val="0070C0"/>
                </a:solidFill>
                <a:latin typeface="Arial Black" pitchFamily="34" charset="0"/>
                <a:cs typeface="Arial" pitchFamily="34" charset="0"/>
              </a:rPr>
            </a:br>
            <a:endParaRPr lang="en-US" b="1" dirty="0">
              <a:solidFill>
                <a:srgbClr val="0070C0"/>
              </a:solidFill>
              <a:effectLst>
                <a:outerShdw dist="38100" dir="2700000" algn="tl" rotWithShape="0">
                  <a:schemeClr val="bg1"/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279234" y="6584347"/>
            <a:ext cx="685802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sz="1000" b="1" dirty="0">
                <a:solidFill>
                  <a:srgbClr val="0070C0">
                    <a:alpha val="80000"/>
                  </a:srgbClr>
                </a:solidFill>
                <a:latin typeface="Arial" pitchFamily="34" charset="0"/>
                <a:cs typeface="Arial" pitchFamily="34" charset="0"/>
              </a:rPr>
              <a:t>Background | </a:t>
            </a:r>
            <a:r>
              <a:rPr lang="en-US" sz="1000" b="1" dirty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Objectives | Study area | Methods | Results | Implications</a:t>
            </a:r>
          </a:p>
        </p:txBody>
      </p:sp>
      <p:sp>
        <p:nvSpPr>
          <p:cNvPr id="10" name="Rectangle 9"/>
          <p:cNvSpPr/>
          <p:nvPr/>
        </p:nvSpPr>
        <p:spPr>
          <a:xfrm>
            <a:off x="50" y="179787"/>
            <a:ext cx="4572000" cy="292388"/>
          </a:xfrm>
          <a:prstGeom prst="rect">
            <a:avLst/>
          </a:prstGeom>
          <a:effectLst>
            <a:outerShdw dist="25400" dir="2700000" algn="ctr" rotWithShape="0">
              <a:schemeClr val="bg1"/>
            </a:outerShdw>
          </a:effectLst>
        </p:spPr>
        <p:txBody>
          <a:bodyPr wrap="square">
            <a:spAutoFit/>
          </a:bodyPr>
          <a:lstStyle/>
          <a:p>
            <a:r>
              <a:rPr lang="en-US" sz="1300" b="1" dirty="0">
                <a:latin typeface="Arial" pitchFamily="34" charset="0"/>
                <a:cs typeface="Arial" pitchFamily="34" charset="0"/>
              </a:rPr>
              <a:t>Woody encroachment as a global phenomenon</a:t>
            </a:r>
          </a:p>
        </p:txBody>
      </p:sp>
    </p:spTree>
    <p:extLst>
      <p:ext uri="{BB962C8B-B14F-4D97-AF65-F5344CB8AC3E}">
        <p14:creationId xmlns:p14="http://schemas.microsoft.com/office/powerpoint/2010/main" val="2347267932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Picture4.jpg"/>
          <p:cNvPicPr>
            <a:picLocks noChangeAspect="1"/>
          </p:cNvPicPr>
          <p:nvPr/>
        </p:nvPicPr>
        <p:blipFill rotWithShape="1">
          <a:blip r:embed="rId3" cstate="screen">
            <a:lum bright="-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042" r="47860"/>
          <a:stretch/>
        </p:blipFill>
        <p:spPr>
          <a:xfrm>
            <a:off x="-1243583" y="6647688"/>
            <a:ext cx="4242816" cy="182880"/>
          </a:xfrm>
          <a:prstGeom prst="rect">
            <a:avLst/>
          </a:prstGeom>
        </p:spPr>
      </p:pic>
      <p:sp>
        <p:nvSpPr>
          <p:cNvPr id="22" name="Title 1"/>
          <p:cNvSpPr txBox="1">
            <a:spLocks/>
          </p:cNvSpPr>
          <p:nvPr/>
        </p:nvSpPr>
        <p:spPr bwMode="auto">
          <a:xfrm>
            <a:off x="50" y="45757"/>
            <a:ext cx="4498798" cy="41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b="1" dirty="0">
                <a:solidFill>
                  <a:schemeClr val="bg1"/>
                </a:solidFill>
                <a:latin typeface="Arial Black" pitchFamily="34" charset="0"/>
                <a:cs typeface="Arial" pitchFamily="34" charset="0"/>
              </a:rPr>
              <a:t>Methods </a:t>
            </a:r>
            <a:r>
              <a:rPr lang="en-US" b="1" dirty="0">
                <a:solidFill>
                  <a:schemeClr val="bg1"/>
                </a:solidFill>
                <a:latin typeface="Times New Roman"/>
                <a:cs typeface="Times New Roman"/>
              </a:rPr>
              <a:t>───────</a:t>
            </a:r>
            <a:r>
              <a:rPr lang="en-US" b="1" cap="small" dirty="0">
                <a:solidFill>
                  <a:srgbClr val="0070C0"/>
                </a:solidFill>
                <a:latin typeface="Arial Black" pitchFamily="34" charset="0"/>
                <a:cs typeface="Arial" pitchFamily="34" charset="0"/>
              </a:rPr>
              <a:t/>
            </a:r>
            <a:br>
              <a:rPr lang="en-US" b="1" cap="small" dirty="0">
                <a:solidFill>
                  <a:srgbClr val="0070C0"/>
                </a:solidFill>
                <a:latin typeface="Arial Black" pitchFamily="34" charset="0"/>
                <a:cs typeface="Arial" pitchFamily="34" charset="0"/>
              </a:rPr>
            </a:br>
            <a:endParaRPr lang="en-US" b="1" dirty="0">
              <a:solidFill>
                <a:srgbClr val="0070C0"/>
              </a:solidFill>
              <a:effectLst>
                <a:outerShdw dist="38100" dir="2700000" algn="tl" rotWithShape="0">
                  <a:schemeClr val="bg1"/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10" name="Picture 9" descr="Picture3.jpg"/>
          <p:cNvPicPr>
            <a:picLocks noChangeAspect="1"/>
          </p:cNvPicPr>
          <p:nvPr/>
        </p:nvPicPr>
        <p:blipFill rotWithShape="1">
          <a:blip r:embed="rId4" cstate="screen">
            <a:lum bright="-8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5141"/>
          <a:stretch/>
        </p:blipFill>
        <p:spPr>
          <a:xfrm>
            <a:off x="3877056" y="0"/>
            <a:ext cx="5266944" cy="50292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0" y="179787"/>
            <a:ext cx="5303470" cy="292388"/>
          </a:xfrm>
          <a:prstGeom prst="rect">
            <a:avLst/>
          </a:prstGeom>
          <a:effectLst>
            <a:outerShdw dist="25400" dir="27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r>
              <a:rPr lang="en-US" sz="13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Herbicide application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279234" y="6584347"/>
            <a:ext cx="685802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sz="1000" b="1" dirty="0">
                <a:solidFill>
                  <a:schemeClr val="bg1">
                    <a:lumMod val="75000"/>
                    <a:alpha val="80000"/>
                  </a:schemeClr>
                </a:solidFill>
                <a:latin typeface="Arial" pitchFamily="34" charset="0"/>
                <a:cs typeface="Arial" pitchFamily="34" charset="0"/>
              </a:rPr>
              <a:t>Background </a:t>
            </a:r>
            <a:r>
              <a:rPr lang="en-US" sz="1000" b="1" dirty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| Objectives | Study area </a:t>
            </a:r>
            <a:r>
              <a:rPr lang="en-US" sz="1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| Methods | </a:t>
            </a:r>
            <a:r>
              <a:rPr lang="en-US" sz="1000" b="1" dirty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Results | Implications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A4A605-DBE6-4AD1-B133-F8B94B4923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97864"/>
            <a:ext cx="9000256" cy="4500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130276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Picture4.jpg"/>
          <p:cNvPicPr>
            <a:picLocks noChangeAspect="1"/>
          </p:cNvPicPr>
          <p:nvPr/>
        </p:nvPicPr>
        <p:blipFill rotWithShape="1">
          <a:blip r:embed="rId3" cstate="screen">
            <a:lum bright="-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042" r="47860"/>
          <a:stretch/>
        </p:blipFill>
        <p:spPr>
          <a:xfrm>
            <a:off x="-1243583" y="6647688"/>
            <a:ext cx="4242816" cy="182880"/>
          </a:xfrm>
          <a:prstGeom prst="rect">
            <a:avLst/>
          </a:prstGeom>
        </p:spPr>
      </p:pic>
      <p:sp>
        <p:nvSpPr>
          <p:cNvPr id="22" name="Title 1"/>
          <p:cNvSpPr txBox="1">
            <a:spLocks/>
          </p:cNvSpPr>
          <p:nvPr/>
        </p:nvSpPr>
        <p:spPr bwMode="auto">
          <a:xfrm>
            <a:off x="50" y="45757"/>
            <a:ext cx="4498798" cy="41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itchFamily="34" charset="0"/>
                <a:ea typeface="+mn-ea"/>
                <a:cs typeface="Arial" pitchFamily="34" charset="0"/>
              </a:rPr>
              <a:t>Methods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───────</a:t>
            </a:r>
            <a:r>
              <a:rPr kumimoji="0" lang="en-US" sz="1800" b="1" i="0" u="none" strike="noStrike" kern="1200" cap="small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Black" pitchFamily="34" charset="0"/>
                <a:ea typeface="+mn-ea"/>
                <a:cs typeface="Arial" pitchFamily="34" charset="0"/>
              </a:rPr>
              <a:t/>
            </a:r>
            <a:br>
              <a:rPr kumimoji="0" lang="en-US" sz="1800" b="1" i="0" u="none" strike="noStrike" kern="1200" cap="small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Black" pitchFamily="34" charset="0"/>
                <a:ea typeface="+mn-ea"/>
                <a:cs typeface="Arial" pitchFamily="34" charset="0"/>
              </a:rPr>
            </a:b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dist="38100" dir="2700000" algn="tl" rotWithShape="0">
                  <a:prstClr val="white"/>
                </a:outerShdw>
              </a:effectLst>
              <a:uLnTx/>
              <a:uFillTx/>
              <a:latin typeface="Arial Black" pitchFamily="34" charset="0"/>
              <a:ea typeface="+mn-ea"/>
              <a:cs typeface="Arial" pitchFamily="34" charset="0"/>
            </a:endParaRPr>
          </a:p>
        </p:txBody>
      </p:sp>
      <p:pic>
        <p:nvPicPr>
          <p:cNvPr id="10" name="Picture 9" descr="Picture3.jpg"/>
          <p:cNvPicPr>
            <a:picLocks noChangeAspect="1"/>
          </p:cNvPicPr>
          <p:nvPr/>
        </p:nvPicPr>
        <p:blipFill rotWithShape="1">
          <a:blip r:embed="rId4" cstate="screen">
            <a:lum bright="-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77056" y="0"/>
            <a:ext cx="5266944" cy="50292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0" y="179787"/>
            <a:ext cx="5303470" cy="292388"/>
          </a:xfrm>
          <a:prstGeom prst="rect">
            <a:avLst/>
          </a:prstGeom>
          <a:effectLst>
            <a:outerShdw dist="25400" dir="27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Post-herbicide application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279234" y="6584347"/>
            <a:ext cx="685802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  <a:alpha val="80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Background 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| Objectives | Study area 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| Methods | 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Results | Implications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" y="1856232"/>
            <a:ext cx="20858671" cy="2763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5052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7.40741E-7 L -1.27639 -0.00393 " pathEditMode="relative" rAng="0" ptsTypes="AA">
                                      <p:cBhvr>
                                        <p:cTn id="6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819" y="-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56940" y="1353312"/>
            <a:ext cx="2031082" cy="347472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8022" y="1359962"/>
            <a:ext cx="2311723" cy="347472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5858" y="1344168"/>
            <a:ext cx="2031082" cy="347472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99745" y="1344168"/>
            <a:ext cx="2258568" cy="347472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51069" y="4928616"/>
            <a:ext cx="241401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Large-spike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bristlegrass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670048" y="4946904"/>
            <a:ext cx="241401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Arizona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cottontop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791456" y="4984626"/>
            <a:ext cx="241401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Weeping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lovegrass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022592" y="4984626"/>
            <a:ext cx="241401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Lehmann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lovegrass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9397" y="5257800"/>
            <a:ext cx="2414016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Setaria</a:t>
            </a: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3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macrostachya</a:t>
            </a:r>
            <a:endParaRPr kumimoji="0" lang="en-US" sz="13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743200" y="5257800"/>
            <a:ext cx="2414016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Digitaria</a:t>
            </a: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3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californica</a:t>
            </a:r>
            <a:endParaRPr kumimoji="0" lang="en-US" sz="13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974336" y="5294376"/>
            <a:ext cx="2414016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Eragrostis</a:t>
            </a: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3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curvula</a:t>
            </a:r>
            <a:endParaRPr kumimoji="0" lang="en-US" sz="13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022592" y="5294376"/>
            <a:ext cx="2414016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Eragrostis</a:t>
            </a: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3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lehmanniana</a:t>
            </a:r>
            <a:endParaRPr kumimoji="0" lang="en-US" sz="13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3" name="Picture 32" descr="Picture4.jpg"/>
          <p:cNvPicPr>
            <a:picLocks noChangeAspect="1"/>
          </p:cNvPicPr>
          <p:nvPr/>
        </p:nvPicPr>
        <p:blipFill rotWithShape="1">
          <a:blip r:embed="rId6" cstate="screen">
            <a:lum bright="-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042" r="47860"/>
          <a:stretch/>
        </p:blipFill>
        <p:spPr>
          <a:xfrm>
            <a:off x="-1243583" y="6647688"/>
            <a:ext cx="4242816" cy="182880"/>
          </a:xfrm>
          <a:prstGeom prst="rect">
            <a:avLst/>
          </a:prstGeom>
        </p:spPr>
      </p:pic>
      <p:sp>
        <p:nvSpPr>
          <p:cNvPr id="34" name="Title 1"/>
          <p:cNvSpPr txBox="1">
            <a:spLocks/>
          </p:cNvSpPr>
          <p:nvPr/>
        </p:nvSpPr>
        <p:spPr bwMode="auto">
          <a:xfrm>
            <a:off x="50" y="45757"/>
            <a:ext cx="4498798" cy="41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itchFamily="34" charset="0"/>
                <a:ea typeface="+mn-ea"/>
                <a:cs typeface="Arial" pitchFamily="34" charset="0"/>
              </a:rPr>
              <a:t>Results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───────</a:t>
            </a:r>
            <a:r>
              <a:rPr kumimoji="0" lang="en-US" sz="1800" b="1" i="0" u="none" strike="noStrike" kern="1200" cap="small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Black" pitchFamily="34" charset="0"/>
                <a:ea typeface="+mn-ea"/>
                <a:cs typeface="Arial" pitchFamily="34" charset="0"/>
              </a:rPr>
              <a:t/>
            </a:r>
            <a:br>
              <a:rPr kumimoji="0" lang="en-US" sz="1800" b="1" i="0" u="none" strike="noStrike" kern="1200" cap="small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Black" pitchFamily="34" charset="0"/>
                <a:ea typeface="+mn-ea"/>
                <a:cs typeface="Arial" pitchFamily="34" charset="0"/>
              </a:rPr>
            </a:br>
            <a:r>
              <a:rPr kumimoji="0" lang="en-US" sz="1800" b="1" i="0" u="none" strike="noStrike" kern="1200" cap="small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Black" pitchFamily="34" charset="0"/>
                <a:ea typeface="+mn-ea"/>
                <a:cs typeface="Arial" pitchFamily="34" charset="0"/>
              </a:rPr>
              <a:t>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dist="38100" dir="2700000" algn="tl" rotWithShape="0">
                  <a:prstClr val="white"/>
                </a:outerShdw>
              </a:effectLst>
              <a:uLnTx/>
              <a:uFillTx/>
              <a:latin typeface="Arial Black" pitchFamily="34" charset="0"/>
              <a:ea typeface="+mn-ea"/>
              <a:cs typeface="Arial" pitchFamily="34" charset="0"/>
            </a:endParaRPr>
          </a:p>
        </p:txBody>
      </p:sp>
      <p:pic>
        <p:nvPicPr>
          <p:cNvPr id="35" name="Picture 34" descr="Picture3.jpg"/>
          <p:cNvPicPr>
            <a:picLocks noChangeAspect="1"/>
          </p:cNvPicPr>
          <p:nvPr/>
        </p:nvPicPr>
        <p:blipFill rotWithShape="1">
          <a:blip r:embed="rId7" cstate="screen">
            <a:lum bright="-8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5141"/>
          <a:stretch/>
        </p:blipFill>
        <p:spPr>
          <a:xfrm>
            <a:off x="3877056" y="0"/>
            <a:ext cx="5266944" cy="502920"/>
          </a:xfrm>
          <a:prstGeom prst="rect">
            <a:avLst/>
          </a:prstGeom>
        </p:spPr>
      </p:pic>
      <p:sp>
        <p:nvSpPr>
          <p:cNvPr id="36" name="Rectangle 35"/>
          <p:cNvSpPr/>
          <p:nvPr/>
        </p:nvSpPr>
        <p:spPr>
          <a:xfrm>
            <a:off x="50" y="179787"/>
            <a:ext cx="5303470" cy="292388"/>
          </a:xfrm>
          <a:prstGeom prst="rect">
            <a:avLst/>
          </a:prstGeom>
          <a:effectLst>
            <a:outerShdw dist="25400" dir="27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Herbaceous diversity under mesquite canopies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09728" y="6226813"/>
            <a:ext cx="39502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Photos courtesy of Adam T. Naito, PhD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2192F91-D6D1-46A0-A40F-83EE3827A9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9234" y="6584347"/>
            <a:ext cx="685802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sz="1000" b="1" dirty="0">
                <a:solidFill>
                  <a:schemeClr val="bg1">
                    <a:lumMod val="75000"/>
                    <a:alpha val="80000"/>
                  </a:schemeClr>
                </a:solidFill>
                <a:latin typeface="Arial" pitchFamily="34" charset="0"/>
                <a:cs typeface="Arial" pitchFamily="34" charset="0"/>
              </a:rPr>
              <a:t>Background </a:t>
            </a:r>
            <a:r>
              <a:rPr lang="en-US" sz="1000" b="1" dirty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| Objectives | Study area | Methods </a:t>
            </a:r>
            <a:r>
              <a:rPr lang="en-US" sz="1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| Results | </a:t>
            </a:r>
            <a:r>
              <a:rPr lang="en-US" sz="1000" b="1" dirty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Implications</a:t>
            </a:r>
          </a:p>
        </p:txBody>
      </p:sp>
    </p:spTree>
    <p:extLst>
      <p:ext uri="{BB962C8B-B14F-4D97-AF65-F5344CB8AC3E}">
        <p14:creationId xmlns:p14="http://schemas.microsoft.com/office/powerpoint/2010/main" val="15280077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4D4F8FAF-76F3-43BC-89BE-2CDC2A7335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4033" y="1130724"/>
            <a:ext cx="9145761" cy="4721231"/>
          </a:xfrm>
          <a:prstGeom prst="rect">
            <a:avLst/>
          </a:prstGeom>
        </p:spPr>
      </p:pic>
      <p:pic>
        <p:nvPicPr>
          <p:cNvPr id="38" name="Picture 37" descr="Picture4.jpg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>
            <a:off x="-1243584" y="6620256"/>
            <a:ext cx="8137321" cy="210312"/>
          </a:xfrm>
          <a:prstGeom prst="rect">
            <a:avLst/>
          </a:prstGeom>
        </p:spPr>
      </p:pic>
      <p:pic>
        <p:nvPicPr>
          <p:cNvPr id="33" name="Picture 32" descr="Picture3.jp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1023457" y="0"/>
            <a:ext cx="8120543" cy="502920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 bwMode="auto">
          <a:xfrm>
            <a:off x="50" y="45757"/>
            <a:ext cx="4498798" cy="41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b="1" dirty="0">
                <a:solidFill>
                  <a:srgbClr val="0070C0"/>
                </a:solidFill>
                <a:latin typeface="Arial Black" pitchFamily="34" charset="0"/>
                <a:cs typeface="Arial" pitchFamily="34" charset="0"/>
              </a:rPr>
              <a:t>Results </a:t>
            </a:r>
            <a:r>
              <a:rPr lang="en-US" b="1" dirty="0">
                <a:solidFill>
                  <a:srgbClr val="0070C0"/>
                </a:solidFill>
                <a:latin typeface="Times New Roman"/>
                <a:cs typeface="Times New Roman"/>
              </a:rPr>
              <a:t>───────</a:t>
            </a:r>
            <a:r>
              <a:rPr lang="en-US" b="1" cap="small" dirty="0">
                <a:solidFill>
                  <a:srgbClr val="0070C0"/>
                </a:solidFill>
                <a:latin typeface="Arial Black" pitchFamily="34" charset="0"/>
                <a:cs typeface="Arial" pitchFamily="34" charset="0"/>
              </a:rPr>
              <a:t/>
            </a:r>
            <a:br>
              <a:rPr lang="en-US" b="1" cap="small" dirty="0">
                <a:solidFill>
                  <a:srgbClr val="0070C0"/>
                </a:solidFill>
                <a:latin typeface="Arial Black" pitchFamily="34" charset="0"/>
                <a:cs typeface="Arial" pitchFamily="34" charset="0"/>
              </a:rPr>
            </a:br>
            <a:endParaRPr lang="en-US" b="1" dirty="0">
              <a:solidFill>
                <a:srgbClr val="0070C0"/>
              </a:solidFill>
              <a:effectLst>
                <a:outerShdw dist="38100" dir="2700000" algn="tl" rotWithShape="0">
                  <a:schemeClr val="bg1"/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0" y="179787"/>
            <a:ext cx="5303470" cy="292388"/>
          </a:xfrm>
          <a:prstGeom prst="rect">
            <a:avLst/>
          </a:prstGeom>
          <a:effectLst>
            <a:outerShdw dist="25400" dir="2700000" algn="ctr" rotWithShape="0">
              <a:schemeClr val="bg1"/>
            </a:outerShdw>
          </a:effectLst>
        </p:spPr>
        <p:txBody>
          <a:bodyPr wrap="square">
            <a:spAutoFit/>
          </a:bodyPr>
          <a:lstStyle/>
          <a:p>
            <a:r>
              <a:rPr lang="en-US" sz="1300" b="1" dirty="0">
                <a:latin typeface="Arial" pitchFamily="34" charset="0"/>
                <a:cs typeface="Arial" pitchFamily="34" charset="0"/>
              </a:rPr>
              <a:t>Herbaceous primary production 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932D5A9-D64D-445F-8EEF-0223A62D8B62}"/>
              </a:ext>
            </a:extLst>
          </p:cNvPr>
          <p:cNvGrpSpPr/>
          <p:nvPr/>
        </p:nvGrpSpPr>
        <p:grpSpPr>
          <a:xfrm>
            <a:off x="7498080" y="5603411"/>
            <a:ext cx="1726163" cy="829796"/>
            <a:chOff x="7417837" y="1289571"/>
            <a:chExt cx="1726163" cy="829796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717A9A80-02CE-4EC6-93DD-265F1740BA9F}"/>
                </a:ext>
              </a:extLst>
            </p:cNvPr>
            <p:cNvCxnSpPr/>
            <p:nvPr/>
          </p:nvCxnSpPr>
          <p:spPr>
            <a:xfrm>
              <a:off x="7417837" y="1474237"/>
              <a:ext cx="746449" cy="0"/>
            </a:xfrm>
            <a:prstGeom prst="line">
              <a:avLst/>
            </a:prstGeom>
            <a:ln w="63500">
              <a:solidFill>
                <a:srgbClr val="41B6C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A1E7DA0A-CC76-4458-B835-A44A4E378AF5}"/>
                </a:ext>
              </a:extLst>
            </p:cNvPr>
            <p:cNvCxnSpPr/>
            <p:nvPr/>
          </p:nvCxnSpPr>
          <p:spPr>
            <a:xfrm>
              <a:off x="7417837" y="1842960"/>
              <a:ext cx="746449" cy="0"/>
            </a:xfrm>
            <a:prstGeom prst="line">
              <a:avLst/>
            </a:prstGeom>
            <a:ln w="63500">
              <a:solidFill>
                <a:srgbClr val="2534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07AA50E1-1C6D-4D96-A42D-F4546D3113E1}"/>
                </a:ext>
              </a:extLst>
            </p:cNvPr>
            <p:cNvSpPr txBox="1"/>
            <p:nvPr/>
          </p:nvSpPr>
          <p:spPr>
            <a:xfrm>
              <a:off x="8285584" y="1289571"/>
              <a:ext cx="8584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2015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26E0C98C-FCB5-42C3-861B-D3168F833D3B}"/>
                </a:ext>
              </a:extLst>
            </p:cNvPr>
            <p:cNvSpPr txBox="1"/>
            <p:nvPr/>
          </p:nvSpPr>
          <p:spPr>
            <a:xfrm>
              <a:off x="8285584" y="1750035"/>
              <a:ext cx="8584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2017</a:t>
              </a: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86AA70E8-EE15-4D97-BC70-4AFEA267DE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9234" y="6584347"/>
            <a:ext cx="685802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sz="1000" b="1" dirty="0">
                <a:solidFill>
                  <a:schemeClr val="bg1">
                    <a:lumMod val="75000"/>
                    <a:alpha val="80000"/>
                  </a:schemeClr>
                </a:solidFill>
                <a:latin typeface="Arial" pitchFamily="34" charset="0"/>
                <a:cs typeface="Arial" pitchFamily="34" charset="0"/>
              </a:rPr>
              <a:t>Background </a:t>
            </a:r>
            <a:r>
              <a:rPr lang="en-US" sz="1000" b="1" dirty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| Objectives | Study area | Methods </a:t>
            </a:r>
            <a:r>
              <a:rPr lang="en-US" sz="1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| Results | </a:t>
            </a:r>
            <a:r>
              <a:rPr lang="en-US" sz="1000" b="1" dirty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Implications</a:t>
            </a:r>
          </a:p>
        </p:txBody>
      </p:sp>
    </p:spTree>
    <p:extLst>
      <p:ext uri="{BB962C8B-B14F-4D97-AF65-F5344CB8AC3E}">
        <p14:creationId xmlns:p14="http://schemas.microsoft.com/office/powerpoint/2010/main" val="3660610299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 descr="Picture4.jp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>
          <a:xfrm>
            <a:off x="-1243584" y="6620256"/>
            <a:ext cx="8137321" cy="210312"/>
          </a:xfrm>
          <a:prstGeom prst="rect">
            <a:avLst/>
          </a:prstGeom>
        </p:spPr>
      </p:pic>
      <p:pic>
        <p:nvPicPr>
          <p:cNvPr id="33" name="Picture 32" descr="Picture3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1023457" y="0"/>
            <a:ext cx="8120543" cy="502920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 bwMode="auto">
          <a:xfrm>
            <a:off x="50" y="45757"/>
            <a:ext cx="4498798" cy="41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b="1" dirty="0">
                <a:solidFill>
                  <a:srgbClr val="0070C0"/>
                </a:solidFill>
                <a:latin typeface="Arial Black" pitchFamily="34" charset="0"/>
                <a:cs typeface="Arial" pitchFamily="34" charset="0"/>
              </a:rPr>
              <a:t>Results </a:t>
            </a:r>
            <a:r>
              <a:rPr lang="en-US" b="1" dirty="0">
                <a:solidFill>
                  <a:srgbClr val="0070C0"/>
                </a:solidFill>
                <a:latin typeface="Times New Roman"/>
                <a:cs typeface="Times New Roman"/>
              </a:rPr>
              <a:t>───────</a:t>
            </a:r>
            <a:r>
              <a:rPr lang="en-US" b="1" cap="small" dirty="0">
                <a:solidFill>
                  <a:srgbClr val="0070C0"/>
                </a:solidFill>
                <a:latin typeface="Arial Black" pitchFamily="34" charset="0"/>
                <a:cs typeface="Arial" pitchFamily="34" charset="0"/>
              </a:rPr>
              <a:t/>
            </a:r>
            <a:br>
              <a:rPr lang="en-US" b="1" cap="small" dirty="0">
                <a:solidFill>
                  <a:srgbClr val="0070C0"/>
                </a:solidFill>
                <a:latin typeface="Arial Black" pitchFamily="34" charset="0"/>
                <a:cs typeface="Arial" pitchFamily="34" charset="0"/>
              </a:rPr>
            </a:br>
            <a:endParaRPr lang="en-US" b="1" dirty="0">
              <a:solidFill>
                <a:srgbClr val="0070C0"/>
              </a:solidFill>
              <a:effectLst>
                <a:outerShdw dist="38100" dir="2700000" algn="tl" rotWithShape="0">
                  <a:schemeClr val="bg1"/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0" y="179787"/>
            <a:ext cx="5303470" cy="292388"/>
          </a:xfrm>
          <a:prstGeom prst="rect">
            <a:avLst/>
          </a:prstGeom>
          <a:effectLst>
            <a:outerShdw dist="25400" dir="2700000" algn="ctr" rotWithShape="0">
              <a:schemeClr val="bg1"/>
            </a:outerShdw>
          </a:effectLst>
        </p:spPr>
        <p:txBody>
          <a:bodyPr wrap="square">
            <a:spAutoFit/>
          </a:bodyPr>
          <a:lstStyle/>
          <a:p>
            <a:r>
              <a:rPr lang="en-US" sz="1300" b="1" dirty="0">
                <a:latin typeface="Arial" pitchFamily="34" charset="0"/>
                <a:cs typeface="Arial" pitchFamily="34" charset="0"/>
              </a:rPr>
              <a:t>Herbaceous primary production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77A3D1-D223-4DC7-B36B-9CBCB923AFA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6304" y="827563"/>
            <a:ext cx="9134359" cy="471830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6BC53C1F-9421-4FA4-A761-6FFA8AA1BF81}"/>
              </a:ext>
            </a:extLst>
          </p:cNvPr>
          <p:cNvSpPr/>
          <p:nvPr/>
        </p:nvSpPr>
        <p:spPr>
          <a:xfrm>
            <a:off x="256805" y="5429799"/>
            <a:ext cx="591015" cy="353589"/>
          </a:xfrm>
          <a:prstGeom prst="rect">
            <a:avLst/>
          </a:prstGeom>
          <a:solidFill>
            <a:srgbClr val="50B4A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A32CE74-027C-46BB-ABF1-35B6661D76B3}"/>
              </a:ext>
            </a:extLst>
          </p:cNvPr>
          <p:cNvSpPr/>
          <p:nvPr/>
        </p:nvSpPr>
        <p:spPr>
          <a:xfrm>
            <a:off x="221843" y="5996343"/>
            <a:ext cx="591015" cy="353589"/>
          </a:xfrm>
          <a:prstGeom prst="rect">
            <a:avLst/>
          </a:prstGeom>
          <a:solidFill>
            <a:srgbClr val="D8B36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509B23F-E4C3-4899-AFDB-451606780093}"/>
              </a:ext>
            </a:extLst>
          </p:cNvPr>
          <p:cNvSpPr txBox="1"/>
          <p:nvPr/>
        </p:nvSpPr>
        <p:spPr>
          <a:xfrm>
            <a:off x="898000" y="5421927"/>
            <a:ext cx="134929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Treatment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902F470-AEC3-4F0E-91C8-5110C6D7EC1B}"/>
              </a:ext>
            </a:extLst>
          </p:cNvPr>
          <p:cNvSpPr txBox="1"/>
          <p:nvPr/>
        </p:nvSpPr>
        <p:spPr>
          <a:xfrm>
            <a:off x="874190" y="5996343"/>
            <a:ext cx="134929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Control</a:t>
            </a:r>
          </a:p>
        </p:txBody>
      </p:sp>
      <p:sp>
        <p:nvSpPr>
          <p:cNvPr id="13" name="Up Arrow 8">
            <a:extLst>
              <a:ext uri="{FF2B5EF4-FFF2-40B4-BE49-F238E27FC236}">
                <a16:creationId xmlns:a16="http://schemas.microsoft.com/office/drawing/2014/main" id="{FEE364ED-183C-403D-89E8-594CB20AC058}"/>
              </a:ext>
            </a:extLst>
          </p:cNvPr>
          <p:cNvSpPr/>
          <p:nvPr/>
        </p:nvSpPr>
        <p:spPr>
          <a:xfrm>
            <a:off x="2286226" y="4416552"/>
            <a:ext cx="289367" cy="335665"/>
          </a:xfrm>
          <a:prstGeom prst="up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Up Arrow 13">
            <a:extLst>
              <a:ext uri="{FF2B5EF4-FFF2-40B4-BE49-F238E27FC236}">
                <a16:creationId xmlns:a16="http://schemas.microsoft.com/office/drawing/2014/main" id="{99FB5AC4-2D4A-4935-9737-5CE45A70424B}"/>
              </a:ext>
            </a:extLst>
          </p:cNvPr>
          <p:cNvSpPr/>
          <p:nvPr/>
        </p:nvSpPr>
        <p:spPr>
          <a:xfrm>
            <a:off x="5998464" y="4416552"/>
            <a:ext cx="289367" cy="335665"/>
          </a:xfrm>
          <a:prstGeom prst="up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083218D-9F91-422F-A379-55882D5002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9234" y="6584347"/>
            <a:ext cx="685802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sz="1000" b="1" dirty="0">
                <a:solidFill>
                  <a:schemeClr val="bg1">
                    <a:lumMod val="75000"/>
                    <a:alpha val="80000"/>
                  </a:schemeClr>
                </a:solidFill>
                <a:latin typeface="Arial" pitchFamily="34" charset="0"/>
                <a:cs typeface="Arial" pitchFamily="34" charset="0"/>
              </a:rPr>
              <a:t>Background </a:t>
            </a:r>
            <a:r>
              <a:rPr lang="en-US" sz="1000" b="1" dirty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| Objectives | Study area | Methods </a:t>
            </a:r>
            <a:r>
              <a:rPr lang="en-US" sz="1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| Results | </a:t>
            </a:r>
            <a:r>
              <a:rPr lang="en-US" sz="1000" b="1" dirty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Implications</a:t>
            </a:r>
          </a:p>
        </p:txBody>
      </p:sp>
    </p:spTree>
    <p:extLst>
      <p:ext uri="{BB962C8B-B14F-4D97-AF65-F5344CB8AC3E}">
        <p14:creationId xmlns:p14="http://schemas.microsoft.com/office/powerpoint/2010/main" val="730941283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 descr="Picture4.jp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>
          <a:xfrm>
            <a:off x="-1243584" y="6620256"/>
            <a:ext cx="8137321" cy="210312"/>
          </a:xfrm>
          <a:prstGeom prst="rect">
            <a:avLst/>
          </a:prstGeom>
        </p:spPr>
      </p:pic>
      <p:pic>
        <p:nvPicPr>
          <p:cNvPr id="33" name="Picture 32" descr="Picture3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1023457" y="0"/>
            <a:ext cx="8120543" cy="502920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 bwMode="auto">
          <a:xfrm>
            <a:off x="50" y="45757"/>
            <a:ext cx="4498798" cy="41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b="1" dirty="0">
                <a:solidFill>
                  <a:srgbClr val="0070C0"/>
                </a:solidFill>
                <a:latin typeface="Arial Black" pitchFamily="34" charset="0"/>
                <a:cs typeface="Arial" pitchFamily="34" charset="0"/>
              </a:rPr>
              <a:t>Results </a:t>
            </a:r>
            <a:r>
              <a:rPr lang="en-US" b="1" dirty="0">
                <a:solidFill>
                  <a:srgbClr val="0070C0"/>
                </a:solidFill>
                <a:latin typeface="Times New Roman"/>
                <a:cs typeface="Times New Roman"/>
              </a:rPr>
              <a:t>───────</a:t>
            </a:r>
            <a:r>
              <a:rPr lang="en-US" b="1" cap="small" dirty="0">
                <a:solidFill>
                  <a:srgbClr val="0070C0"/>
                </a:solidFill>
                <a:latin typeface="Arial Black" pitchFamily="34" charset="0"/>
                <a:cs typeface="Arial" pitchFamily="34" charset="0"/>
              </a:rPr>
              <a:t/>
            </a:r>
            <a:br>
              <a:rPr lang="en-US" b="1" cap="small" dirty="0">
                <a:solidFill>
                  <a:srgbClr val="0070C0"/>
                </a:solidFill>
                <a:latin typeface="Arial Black" pitchFamily="34" charset="0"/>
                <a:cs typeface="Arial" pitchFamily="34" charset="0"/>
              </a:rPr>
            </a:br>
            <a:endParaRPr lang="en-US" b="1" dirty="0">
              <a:solidFill>
                <a:srgbClr val="0070C0"/>
              </a:solidFill>
              <a:effectLst>
                <a:outerShdw dist="38100" dir="2700000" algn="tl" rotWithShape="0">
                  <a:schemeClr val="bg1"/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0" y="179787"/>
            <a:ext cx="5303470" cy="292388"/>
          </a:xfrm>
          <a:prstGeom prst="rect">
            <a:avLst/>
          </a:prstGeom>
          <a:effectLst>
            <a:outerShdw dist="25400" dir="2700000" algn="ctr" rotWithShape="0">
              <a:schemeClr val="bg1"/>
            </a:outerShdw>
          </a:effectLst>
        </p:spPr>
        <p:txBody>
          <a:bodyPr wrap="square">
            <a:spAutoFit/>
          </a:bodyPr>
          <a:lstStyle/>
          <a:p>
            <a:r>
              <a:rPr lang="en-US" sz="1300" b="1" dirty="0">
                <a:latin typeface="Arial" pitchFamily="34" charset="0"/>
                <a:cs typeface="Arial" pitchFamily="34" charset="0"/>
              </a:rPr>
              <a:t>Average forage production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BC53C1F-9421-4FA4-A761-6FFA8AA1BF81}"/>
              </a:ext>
            </a:extLst>
          </p:cNvPr>
          <p:cNvSpPr/>
          <p:nvPr/>
        </p:nvSpPr>
        <p:spPr>
          <a:xfrm>
            <a:off x="256805" y="5429799"/>
            <a:ext cx="591015" cy="353589"/>
          </a:xfrm>
          <a:prstGeom prst="rect">
            <a:avLst/>
          </a:prstGeom>
          <a:solidFill>
            <a:srgbClr val="50B4A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A32CE74-027C-46BB-ABF1-35B6661D76B3}"/>
              </a:ext>
            </a:extLst>
          </p:cNvPr>
          <p:cNvSpPr/>
          <p:nvPr/>
        </p:nvSpPr>
        <p:spPr>
          <a:xfrm>
            <a:off x="221843" y="5996343"/>
            <a:ext cx="591015" cy="353589"/>
          </a:xfrm>
          <a:prstGeom prst="rect">
            <a:avLst/>
          </a:prstGeom>
          <a:solidFill>
            <a:srgbClr val="D8B36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509B23F-E4C3-4899-AFDB-451606780093}"/>
              </a:ext>
            </a:extLst>
          </p:cNvPr>
          <p:cNvSpPr txBox="1"/>
          <p:nvPr/>
        </p:nvSpPr>
        <p:spPr>
          <a:xfrm>
            <a:off x="898000" y="5421927"/>
            <a:ext cx="134929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Treatment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902F470-AEC3-4F0E-91C8-5110C6D7EC1B}"/>
              </a:ext>
            </a:extLst>
          </p:cNvPr>
          <p:cNvSpPr txBox="1"/>
          <p:nvPr/>
        </p:nvSpPr>
        <p:spPr>
          <a:xfrm>
            <a:off x="874190" y="5996343"/>
            <a:ext cx="134929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Control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2F4C772-4C6B-404F-B396-1176A0D30013}"/>
              </a:ext>
            </a:extLst>
          </p:cNvPr>
          <p:cNvGrpSpPr/>
          <p:nvPr/>
        </p:nvGrpSpPr>
        <p:grpSpPr>
          <a:xfrm>
            <a:off x="1395" y="862191"/>
            <a:ext cx="9451342" cy="4532980"/>
            <a:chOff x="-73152" y="591300"/>
            <a:chExt cx="9451342" cy="4532980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9914A026-62DD-4B9E-A029-805887775B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73152" y="591300"/>
              <a:ext cx="9451342" cy="4532980"/>
            </a:xfrm>
            <a:prstGeom prst="rect">
              <a:avLst/>
            </a:prstGeom>
          </p:spPr>
        </p:pic>
        <p:sp>
          <p:nvSpPr>
            <p:cNvPr id="25" name="Up Arrow 8">
              <a:extLst>
                <a:ext uri="{FF2B5EF4-FFF2-40B4-BE49-F238E27FC236}">
                  <a16:creationId xmlns:a16="http://schemas.microsoft.com/office/drawing/2014/main" id="{E696CE48-95BF-447A-B549-45D2F8B4FAEE}"/>
                </a:ext>
              </a:extLst>
            </p:cNvPr>
            <p:cNvSpPr/>
            <p:nvPr/>
          </p:nvSpPr>
          <p:spPr>
            <a:xfrm>
              <a:off x="1989867" y="4338274"/>
              <a:ext cx="289367" cy="335665"/>
            </a:xfrm>
            <a:prstGeom prst="up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Up Arrow 13">
              <a:extLst>
                <a:ext uri="{FF2B5EF4-FFF2-40B4-BE49-F238E27FC236}">
                  <a16:creationId xmlns:a16="http://schemas.microsoft.com/office/drawing/2014/main" id="{A20A9090-0223-43A5-B59E-81EE4B0A847A}"/>
                </a:ext>
              </a:extLst>
            </p:cNvPr>
            <p:cNvSpPr/>
            <p:nvPr/>
          </p:nvSpPr>
          <p:spPr>
            <a:xfrm>
              <a:off x="6070221" y="4338273"/>
              <a:ext cx="289367" cy="335665"/>
            </a:xfrm>
            <a:prstGeom prst="up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9B4D066E-EDAA-4B1C-A12E-6A7B755908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92224" y="607281"/>
              <a:ext cx="1901953" cy="326524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B04D5AE4-6DDF-4FA4-9DE4-1B056BFA52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704212" y="607281"/>
              <a:ext cx="2194560" cy="363100"/>
            </a:xfrm>
            <a:prstGeom prst="rect">
              <a:avLst/>
            </a:prstGeom>
          </p:spPr>
        </p:pic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4F369792-8C37-4507-B97C-C88C45918B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9234" y="6584347"/>
            <a:ext cx="685802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sz="1000" b="1" dirty="0">
                <a:solidFill>
                  <a:schemeClr val="bg1">
                    <a:lumMod val="75000"/>
                    <a:alpha val="80000"/>
                  </a:schemeClr>
                </a:solidFill>
                <a:latin typeface="Arial" pitchFamily="34" charset="0"/>
                <a:cs typeface="Arial" pitchFamily="34" charset="0"/>
              </a:rPr>
              <a:t>Background </a:t>
            </a:r>
            <a:r>
              <a:rPr lang="en-US" sz="1000" b="1" dirty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| Objectives | Study area | Methods </a:t>
            </a:r>
            <a:r>
              <a:rPr lang="en-US" sz="1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| Results | </a:t>
            </a:r>
            <a:r>
              <a:rPr lang="en-US" sz="1000" b="1" dirty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Implications</a:t>
            </a:r>
          </a:p>
        </p:txBody>
      </p:sp>
    </p:spTree>
    <p:extLst>
      <p:ext uri="{BB962C8B-B14F-4D97-AF65-F5344CB8AC3E}">
        <p14:creationId xmlns:p14="http://schemas.microsoft.com/office/powerpoint/2010/main" val="2250727318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2AADCE8A-5C28-43BA-8DE3-DB9E3E5872F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" y="868680"/>
            <a:ext cx="9179943" cy="4738247"/>
          </a:xfrm>
          <a:prstGeom prst="rect">
            <a:avLst/>
          </a:prstGeom>
        </p:spPr>
      </p:pic>
      <p:pic>
        <p:nvPicPr>
          <p:cNvPr id="38" name="Picture 37" descr="Picture4.jpg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>
            <a:off x="-1243584" y="6620256"/>
            <a:ext cx="8137321" cy="210312"/>
          </a:xfrm>
          <a:prstGeom prst="rect">
            <a:avLst/>
          </a:prstGeom>
        </p:spPr>
      </p:pic>
      <p:pic>
        <p:nvPicPr>
          <p:cNvPr id="33" name="Picture 32" descr="Picture3.jp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1023457" y="0"/>
            <a:ext cx="8120543" cy="502920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 bwMode="auto">
          <a:xfrm>
            <a:off x="50" y="45757"/>
            <a:ext cx="4498798" cy="41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b="1" dirty="0">
                <a:solidFill>
                  <a:srgbClr val="0070C0"/>
                </a:solidFill>
                <a:latin typeface="Arial Black" pitchFamily="34" charset="0"/>
                <a:cs typeface="Arial" pitchFamily="34" charset="0"/>
              </a:rPr>
              <a:t>Results </a:t>
            </a:r>
            <a:r>
              <a:rPr lang="en-US" b="1" dirty="0">
                <a:solidFill>
                  <a:srgbClr val="0070C0"/>
                </a:solidFill>
                <a:latin typeface="Times New Roman"/>
                <a:cs typeface="Times New Roman"/>
              </a:rPr>
              <a:t>───────</a:t>
            </a:r>
            <a:r>
              <a:rPr lang="en-US" b="1" cap="small" dirty="0">
                <a:solidFill>
                  <a:srgbClr val="0070C0"/>
                </a:solidFill>
                <a:latin typeface="Arial Black" pitchFamily="34" charset="0"/>
                <a:cs typeface="Arial" pitchFamily="34" charset="0"/>
              </a:rPr>
              <a:t/>
            </a:r>
            <a:br>
              <a:rPr lang="en-US" b="1" cap="small" dirty="0">
                <a:solidFill>
                  <a:srgbClr val="0070C0"/>
                </a:solidFill>
                <a:latin typeface="Arial Black" pitchFamily="34" charset="0"/>
                <a:cs typeface="Arial" pitchFamily="34" charset="0"/>
              </a:rPr>
            </a:br>
            <a:endParaRPr lang="en-US" b="1" dirty="0">
              <a:solidFill>
                <a:srgbClr val="0070C0"/>
              </a:solidFill>
              <a:effectLst>
                <a:outerShdw dist="38100" dir="2700000" algn="tl" rotWithShape="0">
                  <a:schemeClr val="bg1"/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0" y="179787"/>
            <a:ext cx="5303470" cy="292388"/>
          </a:xfrm>
          <a:prstGeom prst="rect">
            <a:avLst/>
          </a:prstGeom>
          <a:effectLst>
            <a:outerShdw dist="25400" dir="2700000" algn="ctr" rotWithShape="0">
              <a:schemeClr val="bg1"/>
            </a:outerShdw>
          </a:effectLst>
        </p:spPr>
        <p:txBody>
          <a:bodyPr wrap="square">
            <a:spAutoFit/>
          </a:bodyPr>
          <a:lstStyle/>
          <a:p>
            <a:r>
              <a:rPr lang="en-US" sz="1300" b="1" dirty="0">
                <a:latin typeface="Arial" pitchFamily="34" charset="0"/>
                <a:cs typeface="Arial" pitchFamily="34" charset="0"/>
              </a:rPr>
              <a:t>Under-canopy herbaceous primary production 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2279234" y="6584347"/>
            <a:ext cx="685802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sz="1000" b="1" dirty="0">
                <a:solidFill>
                  <a:schemeClr val="bg1">
                    <a:lumMod val="75000"/>
                    <a:alpha val="80000"/>
                  </a:schemeClr>
                </a:solidFill>
                <a:latin typeface="Arial" pitchFamily="34" charset="0"/>
                <a:cs typeface="Arial" pitchFamily="34" charset="0"/>
              </a:rPr>
              <a:t>Background </a:t>
            </a:r>
            <a:r>
              <a:rPr lang="en-US" sz="1000" b="1" dirty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| Objectives | Study area | Methods </a:t>
            </a:r>
            <a:r>
              <a:rPr lang="en-US" sz="1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| Results | </a:t>
            </a:r>
            <a:r>
              <a:rPr lang="en-US" sz="1000" b="1" dirty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Implications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2EC9328-BABE-467A-A55E-E6020ED12422}"/>
              </a:ext>
            </a:extLst>
          </p:cNvPr>
          <p:cNvSpPr/>
          <p:nvPr/>
        </p:nvSpPr>
        <p:spPr>
          <a:xfrm>
            <a:off x="219457" y="5521163"/>
            <a:ext cx="591015" cy="353589"/>
          </a:xfrm>
          <a:prstGeom prst="rect">
            <a:avLst/>
          </a:prstGeom>
          <a:solidFill>
            <a:srgbClr val="68A9CF"/>
          </a:solidFill>
          <a:ln>
            <a:solidFill>
              <a:srgbClr val="68A9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629C30E-907E-44F2-AC80-EC5D144431A0}"/>
              </a:ext>
            </a:extLst>
          </p:cNvPr>
          <p:cNvSpPr/>
          <p:nvPr/>
        </p:nvSpPr>
        <p:spPr>
          <a:xfrm>
            <a:off x="219456" y="6091276"/>
            <a:ext cx="591015" cy="353589"/>
          </a:xfrm>
          <a:prstGeom prst="rect">
            <a:avLst/>
          </a:prstGeom>
          <a:solidFill>
            <a:srgbClr val="F08A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9951D77-52A9-4EC2-B0DE-0FB96DF5521A}"/>
              </a:ext>
            </a:extLst>
          </p:cNvPr>
          <p:cNvSpPr txBox="1"/>
          <p:nvPr/>
        </p:nvSpPr>
        <p:spPr>
          <a:xfrm>
            <a:off x="860652" y="5513291"/>
            <a:ext cx="134929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Native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433F755-D810-4ED0-9B1B-87E73DBFF70A}"/>
              </a:ext>
            </a:extLst>
          </p:cNvPr>
          <p:cNvSpPr txBox="1"/>
          <p:nvPr/>
        </p:nvSpPr>
        <p:spPr>
          <a:xfrm>
            <a:off x="810471" y="6091276"/>
            <a:ext cx="134929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Non-native</a:t>
            </a:r>
          </a:p>
        </p:txBody>
      </p:sp>
    </p:spTree>
    <p:extLst>
      <p:ext uri="{BB962C8B-B14F-4D97-AF65-F5344CB8AC3E}">
        <p14:creationId xmlns:p14="http://schemas.microsoft.com/office/powerpoint/2010/main" val="4281669788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7"/>
          <p:cNvSpPr/>
          <p:nvPr/>
        </p:nvSpPr>
        <p:spPr>
          <a:xfrm>
            <a:off x="779137" y="1832359"/>
            <a:ext cx="2590800" cy="1109133"/>
          </a:xfrm>
          <a:custGeom>
            <a:avLst/>
            <a:gdLst>
              <a:gd name="connsiteX0" fmla="*/ 0 w 2590800"/>
              <a:gd name="connsiteY0" fmla="*/ 1109133 h 1109133"/>
              <a:gd name="connsiteX1" fmla="*/ 1837267 w 2590800"/>
              <a:gd name="connsiteY1" fmla="*/ 203200 h 1109133"/>
              <a:gd name="connsiteX2" fmla="*/ 2590800 w 2590800"/>
              <a:gd name="connsiteY2" fmla="*/ 0 h 1109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90800" h="1109133">
                <a:moveTo>
                  <a:pt x="0" y="1109133"/>
                </a:moveTo>
                <a:cubicBezTo>
                  <a:pt x="702733" y="748594"/>
                  <a:pt x="1405467" y="388055"/>
                  <a:pt x="1837267" y="203200"/>
                </a:cubicBezTo>
                <a:cubicBezTo>
                  <a:pt x="2269067" y="18345"/>
                  <a:pt x="2429933" y="9172"/>
                  <a:pt x="2590800" y="0"/>
                </a:cubicBez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 descr="Picture4.jpg"/>
          <p:cNvPicPr>
            <a:picLocks noChangeAspect="1"/>
          </p:cNvPicPr>
          <p:nvPr/>
        </p:nvPicPr>
        <p:blipFill rotWithShape="1">
          <a:blip r:embed="rId4" cstate="screen">
            <a:lum bright="-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042" r="47860"/>
          <a:stretch/>
        </p:blipFill>
        <p:spPr>
          <a:xfrm>
            <a:off x="-1243583" y="6647688"/>
            <a:ext cx="4242816" cy="182880"/>
          </a:xfrm>
          <a:prstGeom prst="rect">
            <a:avLst/>
          </a:prstGeom>
        </p:spPr>
      </p:pic>
      <p:sp>
        <p:nvSpPr>
          <p:cNvPr id="36" name="Title 1"/>
          <p:cNvSpPr txBox="1">
            <a:spLocks/>
          </p:cNvSpPr>
          <p:nvPr/>
        </p:nvSpPr>
        <p:spPr bwMode="auto">
          <a:xfrm>
            <a:off x="50" y="45757"/>
            <a:ext cx="4498798" cy="41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b="1" dirty="0">
                <a:solidFill>
                  <a:schemeClr val="bg1"/>
                </a:solidFill>
                <a:latin typeface="Arial Black" pitchFamily="34" charset="0"/>
                <a:cs typeface="Arial" pitchFamily="34" charset="0"/>
              </a:rPr>
              <a:t>Results </a:t>
            </a:r>
            <a:r>
              <a:rPr lang="en-US" b="1" dirty="0">
                <a:solidFill>
                  <a:schemeClr val="bg1"/>
                </a:solidFill>
                <a:latin typeface="Times New Roman"/>
                <a:cs typeface="Times New Roman"/>
              </a:rPr>
              <a:t>───────</a:t>
            </a:r>
            <a:r>
              <a:rPr lang="en-US" b="1" cap="small" dirty="0">
                <a:solidFill>
                  <a:srgbClr val="0070C0"/>
                </a:solidFill>
                <a:latin typeface="Arial Black" pitchFamily="34" charset="0"/>
                <a:cs typeface="Arial" pitchFamily="34" charset="0"/>
              </a:rPr>
              <a:t/>
            </a:r>
            <a:br>
              <a:rPr lang="en-US" b="1" cap="small" dirty="0">
                <a:solidFill>
                  <a:srgbClr val="0070C0"/>
                </a:solidFill>
                <a:latin typeface="Arial Black" pitchFamily="34" charset="0"/>
                <a:cs typeface="Arial" pitchFamily="34" charset="0"/>
              </a:rPr>
            </a:br>
            <a:endParaRPr lang="en-US" b="1" dirty="0">
              <a:solidFill>
                <a:srgbClr val="0070C0"/>
              </a:solidFill>
              <a:effectLst>
                <a:outerShdw dist="38100" dir="2700000" algn="tl" rotWithShape="0">
                  <a:schemeClr val="bg1"/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37" name="Picture 36" descr="Picture3.jpg"/>
          <p:cNvPicPr>
            <a:picLocks noChangeAspect="1"/>
          </p:cNvPicPr>
          <p:nvPr/>
        </p:nvPicPr>
        <p:blipFill rotWithShape="1">
          <a:blip r:embed="rId5" cstate="screen">
            <a:lum bright="-8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5141"/>
          <a:stretch/>
        </p:blipFill>
        <p:spPr>
          <a:xfrm>
            <a:off x="3877056" y="0"/>
            <a:ext cx="5266944" cy="502920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50" y="179787"/>
            <a:ext cx="5303470" cy="292388"/>
          </a:xfrm>
          <a:prstGeom prst="rect">
            <a:avLst/>
          </a:prstGeom>
          <a:effectLst>
            <a:outerShdw dist="25400" dir="27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r>
              <a:rPr lang="en-US" sz="13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Mesquite recovery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2279234" y="6584347"/>
            <a:ext cx="685802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sz="1000" b="1" dirty="0">
                <a:solidFill>
                  <a:schemeClr val="bg1">
                    <a:lumMod val="75000"/>
                    <a:alpha val="80000"/>
                  </a:schemeClr>
                </a:solidFill>
                <a:latin typeface="Arial" pitchFamily="34" charset="0"/>
                <a:cs typeface="Arial" pitchFamily="34" charset="0"/>
              </a:rPr>
              <a:t>Background </a:t>
            </a:r>
            <a:r>
              <a:rPr lang="en-US" sz="1000" b="1" dirty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| Objectives | Study area | Methods </a:t>
            </a:r>
            <a:r>
              <a:rPr lang="en-US" sz="1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| Results | </a:t>
            </a:r>
            <a:r>
              <a:rPr lang="en-US" sz="1000" b="1" dirty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Implications</a:t>
            </a:r>
          </a:p>
        </p:txBody>
      </p:sp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C5D8EEAD-2DE4-4458-A234-A651B0A627D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9002640"/>
              </p:ext>
            </p:extLst>
          </p:nvPr>
        </p:nvGraphicFramePr>
        <p:xfrm>
          <a:off x="438912" y="978408"/>
          <a:ext cx="2735817" cy="182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4" r:id="rId7" imgW="9117360" imgH="6095160" progId="">
                  <p:embed/>
                </p:oleObj>
              </mc:Choice>
              <mc:Fallback>
                <p:oleObj r:id="rId7" imgW="9117360" imgH="6095160" progId="">
                  <p:embed/>
                  <p:pic>
                    <p:nvPicPr>
                      <p:cNvPr id="19" name="Object 18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38912" y="978408"/>
                        <a:ext cx="2735817" cy="1828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C97A3E7B-C632-45C8-BA73-1BBB67602B14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7248" y="978408"/>
            <a:ext cx="2743200" cy="1828800"/>
          </a:xfrm>
          <a:prstGeom prst="rect">
            <a:avLst/>
          </a:prstGeom>
        </p:spPr>
      </p:pic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27B8771E-BD31-4E1C-9758-B3E36061219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11168695"/>
              </p:ext>
            </p:extLst>
          </p:nvPr>
        </p:nvGraphicFramePr>
        <p:xfrm>
          <a:off x="5863065" y="978408"/>
          <a:ext cx="2735816" cy="182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5" r:id="rId10" imgW="9117360" imgH="6095160" progId="">
                  <p:embed/>
                </p:oleObj>
              </mc:Choice>
              <mc:Fallback>
                <p:oleObj r:id="rId10" imgW="9117360" imgH="6095160" progId="">
                  <p:embed/>
                  <p:pic>
                    <p:nvPicPr>
                      <p:cNvPr id="20" name="Object 19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863065" y="978408"/>
                        <a:ext cx="2735816" cy="1828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Picture 13">
            <a:extLst>
              <a:ext uri="{FF2B5EF4-FFF2-40B4-BE49-F238E27FC236}">
                <a16:creationId xmlns:a16="http://schemas.microsoft.com/office/drawing/2014/main" id="{D6A1BB43-31CA-47DA-883C-D3D170A0647E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912" y="4014216"/>
            <a:ext cx="2735885" cy="18288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8B8800C-396F-419B-B818-8AC4EA2E0F34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28455" y="4014216"/>
            <a:ext cx="2741993" cy="1828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17E5955-D682-4FC2-B5B7-B3096A076B8A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70448" y="4014216"/>
            <a:ext cx="2743200" cy="1828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7FB3BFF-99C5-4BD8-9C31-8708A0009EC0}"/>
              </a:ext>
            </a:extLst>
          </p:cNvPr>
          <p:cNvSpPr txBox="1"/>
          <p:nvPr/>
        </p:nvSpPr>
        <p:spPr>
          <a:xfrm>
            <a:off x="365023" y="661908"/>
            <a:ext cx="190195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Days before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60EB217-C49E-49ED-B13B-F350C3FA2D48}"/>
              </a:ext>
            </a:extLst>
          </p:cNvPr>
          <p:cNvSpPr txBox="1"/>
          <p:nvPr/>
        </p:nvSpPr>
        <p:spPr>
          <a:xfrm>
            <a:off x="3065945" y="653407"/>
            <a:ext cx="190195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 month post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3243CE9-AECF-4465-A3F7-F11759DF6E3C}"/>
              </a:ext>
            </a:extLst>
          </p:cNvPr>
          <p:cNvSpPr txBox="1"/>
          <p:nvPr/>
        </p:nvSpPr>
        <p:spPr>
          <a:xfrm>
            <a:off x="5863065" y="630539"/>
            <a:ext cx="190195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 months post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472D6EE-D56F-4FC5-A8A9-20AD777F2F64}"/>
              </a:ext>
            </a:extLst>
          </p:cNvPr>
          <p:cNvSpPr txBox="1"/>
          <p:nvPr/>
        </p:nvSpPr>
        <p:spPr>
          <a:xfrm>
            <a:off x="347497" y="3689747"/>
            <a:ext cx="190195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9 months post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C89DDA6-4B7E-4A1F-9925-34A22B6928B3}"/>
              </a:ext>
            </a:extLst>
          </p:cNvPr>
          <p:cNvSpPr txBox="1"/>
          <p:nvPr/>
        </p:nvSpPr>
        <p:spPr>
          <a:xfrm>
            <a:off x="3083648" y="3696820"/>
            <a:ext cx="190195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13 months post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2E9374F-3C92-4762-87C1-7DC5A2AEAEEE}"/>
              </a:ext>
            </a:extLst>
          </p:cNvPr>
          <p:cNvSpPr txBox="1"/>
          <p:nvPr/>
        </p:nvSpPr>
        <p:spPr>
          <a:xfrm>
            <a:off x="5819799" y="3674582"/>
            <a:ext cx="190195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19 months post</a:t>
            </a:r>
          </a:p>
        </p:txBody>
      </p:sp>
    </p:spTree>
    <p:extLst>
      <p:ext uri="{BB962C8B-B14F-4D97-AF65-F5344CB8AC3E}">
        <p14:creationId xmlns:p14="http://schemas.microsoft.com/office/powerpoint/2010/main" val="567860304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490728" y="3648456"/>
            <a:ext cx="422757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37" descr="Picture4.jp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>
          <a:xfrm>
            <a:off x="-1243584" y="6620256"/>
            <a:ext cx="8137321" cy="210312"/>
          </a:xfrm>
          <a:prstGeom prst="rect">
            <a:avLst/>
          </a:prstGeom>
        </p:spPr>
      </p:pic>
      <p:pic>
        <p:nvPicPr>
          <p:cNvPr id="33" name="Picture 32" descr="Picture3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1023457" y="0"/>
            <a:ext cx="8120543" cy="502920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 bwMode="auto">
          <a:xfrm>
            <a:off x="50" y="45757"/>
            <a:ext cx="4498798" cy="41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b="1" dirty="0">
                <a:solidFill>
                  <a:srgbClr val="0070C0"/>
                </a:solidFill>
                <a:latin typeface="Arial Black" pitchFamily="34" charset="0"/>
                <a:cs typeface="Arial" pitchFamily="34" charset="0"/>
              </a:rPr>
              <a:t>Implications </a:t>
            </a:r>
            <a:r>
              <a:rPr lang="en-US" b="1" dirty="0">
                <a:solidFill>
                  <a:srgbClr val="0070C0"/>
                </a:solidFill>
                <a:latin typeface="Times New Roman"/>
                <a:cs typeface="Times New Roman"/>
              </a:rPr>
              <a:t>───────</a:t>
            </a:r>
            <a:r>
              <a:rPr lang="en-US" b="1" cap="small" dirty="0">
                <a:solidFill>
                  <a:srgbClr val="0070C0"/>
                </a:solidFill>
                <a:latin typeface="Arial Black" pitchFamily="34" charset="0"/>
                <a:cs typeface="Arial" pitchFamily="34" charset="0"/>
              </a:rPr>
              <a:t/>
            </a:r>
            <a:br>
              <a:rPr lang="en-US" b="1" cap="small" dirty="0">
                <a:solidFill>
                  <a:srgbClr val="0070C0"/>
                </a:solidFill>
                <a:latin typeface="Arial Black" pitchFamily="34" charset="0"/>
                <a:cs typeface="Arial" pitchFamily="34" charset="0"/>
              </a:rPr>
            </a:br>
            <a:endParaRPr lang="en-US" b="1" dirty="0">
              <a:solidFill>
                <a:srgbClr val="0070C0"/>
              </a:solidFill>
              <a:effectLst>
                <a:outerShdw dist="38100" dir="2700000" algn="tl" rotWithShape="0">
                  <a:schemeClr val="bg1"/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90728" y="1088136"/>
            <a:ext cx="8104632" cy="78483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BM in this desert grassland may shift the community composition in favor of non-native perennials and annuals over native perennials, perhaps triggered by periods of precipitation shortfall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Unintended adverse consequence for herbaceous diversity and primary production.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Soil data, soil carbon modeling and erosion modeling should provide extra contextual information.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2279234" y="6584347"/>
            <a:ext cx="685802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sz="1000" b="1" dirty="0">
                <a:solidFill>
                  <a:schemeClr val="bg1">
                    <a:lumMod val="75000"/>
                    <a:alpha val="80000"/>
                  </a:schemeClr>
                </a:solidFill>
                <a:latin typeface="Arial" pitchFamily="34" charset="0"/>
                <a:cs typeface="Arial" pitchFamily="34" charset="0"/>
              </a:rPr>
              <a:t>Background | </a:t>
            </a:r>
            <a:r>
              <a:rPr lang="en-US" sz="1000" b="1" dirty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Objectives | Study area | Methods | Results </a:t>
            </a:r>
            <a:r>
              <a:rPr lang="en-US" sz="1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| Implications</a:t>
            </a:r>
          </a:p>
        </p:txBody>
      </p:sp>
    </p:spTree>
    <p:extLst>
      <p:ext uri="{BB962C8B-B14F-4D97-AF65-F5344CB8AC3E}">
        <p14:creationId xmlns:p14="http://schemas.microsoft.com/office/powerpoint/2010/main" val="8725545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DBB12F-774C-408A-98FC-8A232DC7EEC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82496" y="1881333"/>
            <a:ext cx="5559552" cy="3200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0C5A221-2E0E-4625-846D-EA80664C9C0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8346" y="291353"/>
            <a:ext cx="3182112" cy="159105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0217109-BFDF-4571-A03A-722C66DB0CF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70017"/>
            <a:ext cx="3224784" cy="161239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BC9C7A0-3E36-4110-96BE-C36FF617317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1508" y="260066"/>
            <a:ext cx="3246838" cy="162341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D8B17A4-D6E2-4DC3-869B-A48C4EDD646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" y="5074920"/>
            <a:ext cx="3273552" cy="163677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A1F7D6D-FE2C-4D82-89EE-04E9F94196E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8736" y="5081733"/>
            <a:ext cx="3218688" cy="160934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A925B76-FBF5-4A43-95A5-2793457B9D2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22320" y="5062369"/>
            <a:ext cx="2566416" cy="1640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321321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417B1452-8316-4302-9B15-1BC4210A038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87552" y="1051560"/>
            <a:ext cx="10689543" cy="6181344"/>
          </a:xfrm>
          <a:prstGeom prst="rect">
            <a:avLst/>
          </a:prstGeom>
        </p:spPr>
      </p:pic>
      <p:pic>
        <p:nvPicPr>
          <p:cNvPr id="18" name="Picture 17" descr="Picture3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1023457" y="0"/>
            <a:ext cx="8120543" cy="50292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50" y="45757"/>
            <a:ext cx="4498798" cy="41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Black" pitchFamily="34" charset="0"/>
                <a:ea typeface="+mn-ea"/>
                <a:cs typeface="Arial" pitchFamily="34" charset="0"/>
              </a:rPr>
              <a:t>Background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───────</a:t>
            </a:r>
            <a:r>
              <a:rPr kumimoji="0" lang="en-US" sz="1800" b="1" i="0" u="none" strike="noStrike" kern="1200" cap="small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Black" pitchFamily="34" charset="0"/>
                <a:ea typeface="+mn-ea"/>
                <a:cs typeface="Arial" pitchFamily="34" charset="0"/>
              </a:rPr>
              <a:t/>
            </a:r>
            <a:br>
              <a:rPr kumimoji="0" lang="en-US" sz="1800" b="1" i="0" u="none" strike="noStrike" kern="1200" cap="small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Black" pitchFamily="34" charset="0"/>
                <a:ea typeface="+mn-ea"/>
                <a:cs typeface="Arial" pitchFamily="34" charset="0"/>
              </a:rPr>
            </a:b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dist="38100" dir="2700000" algn="tl" rotWithShape="0">
                  <a:prstClr val="white"/>
                </a:outerShdw>
              </a:effectLst>
              <a:uLnTx/>
              <a:uFillTx/>
              <a:latin typeface="Arial Black" pitchFamily="34" charset="0"/>
              <a:ea typeface="+mn-ea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0" y="179787"/>
            <a:ext cx="4572000" cy="292388"/>
          </a:xfrm>
          <a:prstGeom prst="rect">
            <a:avLst/>
          </a:prstGeom>
          <a:effectLst>
            <a:outerShdw dist="25400" dir="2700000" algn="ctr" rotWithShape="0">
              <a:schemeClr val="bg1"/>
            </a:outerShdw>
          </a:effec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Traditional drivers of woody encroachment</a:t>
            </a:r>
          </a:p>
        </p:txBody>
      </p:sp>
      <p:sp>
        <p:nvSpPr>
          <p:cNvPr id="750" name="TextBox 749"/>
          <p:cNvSpPr txBox="1"/>
          <p:nvPr/>
        </p:nvSpPr>
        <p:spPr>
          <a:xfrm>
            <a:off x="156827" y="830021"/>
            <a:ext cx="55136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Livestock (over)grazing</a:t>
            </a:r>
          </a:p>
        </p:txBody>
      </p:sp>
    </p:spTree>
    <p:extLst>
      <p:ext uri="{BB962C8B-B14F-4D97-AF65-F5344CB8AC3E}">
        <p14:creationId xmlns:p14="http://schemas.microsoft.com/office/powerpoint/2010/main" val="778136031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10312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8640" y="5696712"/>
            <a:ext cx="81198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https://cals.arizona.edu/research/archer/bmes</a:t>
            </a:r>
            <a:br>
              <a:rPr lang="en-US" sz="150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endParaRPr lang="en-GB" sz="1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8750084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" name="Picture 355">
            <a:extLst>
              <a:ext uri="{FF2B5EF4-FFF2-40B4-BE49-F238E27FC236}">
                <a16:creationId xmlns:a16="http://schemas.microsoft.com/office/drawing/2014/main" id="{189C7110-80D0-4749-9FD2-79FB640DD82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04201" y="1051560"/>
            <a:ext cx="10352501" cy="5818939"/>
          </a:xfrm>
          <a:prstGeom prst="rect">
            <a:avLst/>
          </a:prstGeom>
        </p:spPr>
      </p:pic>
      <p:pic>
        <p:nvPicPr>
          <p:cNvPr id="18" name="Picture 17" descr="Picture3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1023457" y="0"/>
            <a:ext cx="8120543" cy="50292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50" y="45757"/>
            <a:ext cx="4498798" cy="41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Black" pitchFamily="34" charset="0"/>
                <a:ea typeface="+mn-ea"/>
                <a:cs typeface="Arial" pitchFamily="34" charset="0"/>
              </a:rPr>
              <a:t>Background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───────</a:t>
            </a:r>
            <a:r>
              <a:rPr kumimoji="0" lang="en-US" sz="1800" b="1" i="0" u="none" strike="noStrike" kern="1200" cap="small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Black" pitchFamily="34" charset="0"/>
                <a:ea typeface="+mn-ea"/>
                <a:cs typeface="Arial" pitchFamily="34" charset="0"/>
              </a:rPr>
              <a:t/>
            </a:r>
            <a:br>
              <a:rPr kumimoji="0" lang="en-US" sz="1800" b="1" i="0" u="none" strike="noStrike" kern="1200" cap="small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Black" pitchFamily="34" charset="0"/>
                <a:ea typeface="+mn-ea"/>
                <a:cs typeface="Arial" pitchFamily="34" charset="0"/>
              </a:rPr>
            </a:b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dist="38100" dir="2700000" algn="tl" rotWithShape="0">
                  <a:prstClr val="white"/>
                </a:outerShdw>
              </a:effectLst>
              <a:uLnTx/>
              <a:uFillTx/>
              <a:latin typeface="Arial Black" pitchFamily="34" charset="0"/>
              <a:ea typeface="+mn-ea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0" y="179787"/>
            <a:ext cx="4572000" cy="292388"/>
          </a:xfrm>
          <a:prstGeom prst="rect">
            <a:avLst/>
          </a:prstGeom>
          <a:effectLst>
            <a:outerShdw dist="25400" dir="2700000" algn="ctr" rotWithShape="0">
              <a:schemeClr val="bg1"/>
            </a:outerShdw>
          </a:effec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Traditional drivers of woody encroachment</a:t>
            </a:r>
          </a:p>
        </p:txBody>
      </p:sp>
      <p:sp>
        <p:nvSpPr>
          <p:cNvPr id="750" name="TextBox 749"/>
          <p:cNvSpPr txBox="1"/>
          <p:nvPr/>
        </p:nvSpPr>
        <p:spPr>
          <a:xfrm>
            <a:off x="156827" y="830021"/>
            <a:ext cx="55136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Livestock (over)grazing</a:t>
            </a:r>
          </a:p>
        </p:txBody>
      </p:sp>
    </p:spTree>
    <p:extLst>
      <p:ext uri="{BB962C8B-B14F-4D97-AF65-F5344CB8AC3E}">
        <p14:creationId xmlns:p14="http://schemas.microsoft.com/office/powerpoint/2010/main" val="1787522448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" name="Picture 354">
            <a:extLst>
              <a:ext uri="{FF2B5EF4-FFF2-40B4-BE49-F238E27FC236}">
                <a16:creationId xmlns:a16="http://schemas.microsoft.com/office/drawing/2014/main" id="{22D46086-EEC1-4588-A6E3-E3D3E251311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85216" y="1073161"/>
            <a:ext cx="10351008" cy="5818100"/>
          </a:xfrm>
          <a:prstGeom prst="rect">
            <a:avLst/>
          </a:prstGeom>
        </p:spPr>
      </p:pic>
      <p:pic>
        <p:nvPicPr>
          <p:cNvPr id="18" name="Picture 17" descr="Picture3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1023457" y="0"/>
            <a:ext cx="8120543" cy="50292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50" y="45757"/>
            <a:ext cx="4498798" cy="41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Black" pitchFamily="34" charset="0"/>
                <a:ea typeface="+mn-ea"/>
                <a:cs typeface="Arial" pitchFamily="34" charset="0"/>
              </a:rPr>
              <a:t>Background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───────</a:t>
            </a:r>
            <a:r>
              <a:rPr kumimoji="0" lang="en-US" sz="1800" b="1" i="0" u="none" strike="noStrike" kern="1200" cap="small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Black" pitchFamily="34" charset="0"/>
                <a:ea typeface="+mn-ea"/>
                <a:cs typeface="Arial" pitchFamily="34" charset="0"/>
              </a:rPr>
              <a:t/>
            </a:r>
            <a:br>
              <a:rPr kumimoji="0" lang="en-US" sz="1800" b="1" i="0" u="none" strike="noStrike" kern="1200" cap="small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Black" pitchFamily="34" charset="0"/>
                <a:ea typeface="+mn-ea"/>
                <a:cs typeface="Arial" pitchFamily="34" charset="0"/>
              </a:rPr>
            </a:b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dist="38100" dir="2700000" algn="tl" rotWithShape="0">
                  <a:prstClr val="white"/>
                </a:outerShdw>
              </a:effectLst>
              <a:uLnTx/>
              <a:uFillTx/>
              <a:latin typeface="Arial Black" pitchFamily="34" charset="0"/>
              <a:ea typeface="+mn-ea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0" y="179787"/>
            <a:ext cx="4572000" cy="292388"/>
          </a:xfrm>
          <a:prstGeom prst="rect">
            <a:avLst/>
          </a:prstGeom>
          <a:effectLst>
            <a:outerShdw dist="25400" dir="2700000" algn="ctr" rotWithShape="0">
              <a:schemeClr val="bg1"/>
            </a:outerShdw>
          </a:effec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Traditional drivers of woody encroachment</a:t>
            </a:r>
          </a:p>
        </p:txBody>
      </p:sp>
      <p:sp>
        <p:nvSpPr>
          <p:cNvPr id="750" name="TextBox 749"/>
          <p:cNvSpPr txBox="1"/>
          <p:nvPr/>
        </p:nvSpPr>
        <p:spPr>
          <a:xfrm>
            <a:off x="156827" y="830021"/>
            <a:ext cx="55136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Fire suppression</a:t>
            </a:r>
          </a:p>
        </p:txBody>
      </p:sp>
    </p:spTree>
    <p:extLst>
      <p:ext uri="{BB962C8B-B14F-4D97-AF65-F5344CB8AC3E}">
        <p14:creationId xmlns:p14="http://schemas.microsoft.com/office/powerpoint/2010/main" val="1143000076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Picture3.jpg"/>
          <p:cNvPicPr>
            <a:picLocks noChangeAspect="1"/>
          </p:cNvPicPr>
          <p:nvPr/>
        </p:nvPicPr>
        <p:blipFill rotWithShape="1">
          <a:blip r:embed="rId2" cstate="screen">
            <a:lum bright="-8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5141"/>
          <a:stretch/>
        </p:blipFill>
        <p:spPr>
          <a:xfrm>
            <a:off x="3877056" y="0"/>
            <a:ext cx="5266944" cy="50292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50" y="45757"/>
            <a:ext cx="4498798" cy="41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38100" dist="63500" dir="2700000" algn="tl" rotWithShape="0">
              <a:srgbClr val="00359E">
                <a:alpha val="70000"/>
              </a:srgbClr>
            </a:outerShdw>
          </a:effectLst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itchFamily="34" charset="0"/>
                <a:ea typeface="+mn-ea"/>
                <a:cs typeface="Arial" pitchFamily="34" charset="0"/>
              </a:rPr>
              <a:t>Background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3599"/>
                </a:solidFill>
                <a:effectLst/>
                <a:uLnTx/>
                <a:uFillTx/>
                <a:latin typeface="Arial Black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───────</a:t>
            </a:r>
            <a:r>
              <a:rPr kumimoji="0" lang="en-US" sz="1800" b="1" i="0" u="none" strike="noStrike" kern="1200" cap="small" spc="0" normalizeH="0" baseline="0" noProof="0" dirty="0">
                <a:ln>
                  <a:noFill/>
                </a:ln>
                <a:solidFill>
                  <a:srgbClr val="003599"/>
                </a:solidFill>
                <a:effectLst/>
                <a:uLnTx/>
                <a:uFillTx/>
                <a:latin typeface="Arial Black" pitchFamily="34" charset="0"/>
                <a:ea typeface="+mn-ea"/>
                <a:cs typeface="Arial" pitchFamily="34" charset="0"/>
              </a:rPr>
              <a:t/>
            </a:r>
            <a:br>
              <a:rPr kumimoji="0" lang="en-US" sz="1800" b="1" i="0" u="none" strike="noStrike" kern="1200" cap="small" spc="0" normalizeH="0" baseline="0" noProof="0" dirty="0">
                <a:ln>
                  <a:noFill/>
                </a:ln>
                <a:solidFill>
                  <a:srgbClr val="003599"/>
                </a:solidFill>
                <a:effectLst/>
                <a:uLnTx/>
                <a:uFillTx/>
                <a:latin typeface="Arial Black" pitchFamily="34" charset="0"/>
                <a:ea typeface="+mn-ea"/>
                <a:cs typeface="Arial" pitchFamily="34" charset="0"/>
              </a:rPr>
            </a:b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3599"/>
              </a:solidFill>
              <a:effectLst>
                <a:outerShdw dist="38100" dir="2700000" algn="tl" rotWithShape="0">
                  <a:prstClr val="white"/>
                </a:outerShdw>
              </a:effectLst>
              <a:uLnTx/>
              <a:uFillTx/>
              <a:latin typeface="Arial Black" pitchFamily="34" charset="0"/>
              <a:ea typeface="+mn-ea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0" y="179787"/>
            <a:ext cx="5742382" cy="292388"/>
          </a:xfrm>
          <a:prstGeom prst="rect">
            <a:avLst/>
          </a:prstGeom>
          <a:effectLst>
            <a:outerShdw dist="25400" dir="27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Woody encroachment on the Santa Rita Experimental Range (SRER)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74344" y="6186192"/>
            <a:ext cx="429770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Photos by </a:t>
            </a:r>
            <a:r>
              <a:rPr kumimoji="0" lang="en-US" sz="1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Cribbs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1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Bohning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Buttery, and </a:t>
            </a:r>
            <a:r>
              <a:rPr kumimoji="0" lang="en-US" sz="1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McClaran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498848" y="6207106"/>
            <a:ext cx="463841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SRER Repeat Photography (http://ag.arizona.edu/SRER/photos.html)</a:t>
            </a: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2279234" y="6584347"/>
            <a:ext cx="685802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70C0">
                    <a:alpha val="8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Background | 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Objectives | Study area | Methods | Results | Implications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" y="1800000"/>
            <a:ext cx="9144000" cy="28280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00000"/>
            <a:ext cx="9144000" cy="28280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00000"/>
            <a:ext cx="9144000" cy="28280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00000"/>
            <a:ext cx="9144000" cy="28280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00000"/>
            <a:ext cx="9144000" cy="28280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00000"/>
            <a:ext cx="9144000" cy="28280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00000"/>
            <a:ext cx="9144000" cy="2828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2245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4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4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4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 bwMode="auto">
          <a:xfrm>
            <a:off x="50" y="45757"/>
            <a:ext cx="4498798" cy="41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38100" dist="63500" dir="2700000" algn="tl" rotWithShape="0">
              <a:srgbClr val="00359E">
                <a:alpha val="70000"/>
              </a:srgbClr>
            </a:outerShdw>
          </a:effectLst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itchFamily="34" charset="0"/>
                <a:ea typeface="+mn-ea"/>
                <a:cs typeface="Arial" pitchFamily="34" charset="0"/>
              </a:rPr>
              <a:t>Background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3599"/>
                </a:solidFill>
                <a:effectLst/>
                <a:uLnTx/>
                <a:uFillTx/>
                <a:latin typeface="Arial Black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───────</a:t>
            </a:r>
            <a:r>
              <a:rPr kumimoji="0" lang="en-US" sz="1800" b="1" i="0" u="none" strike="noStrike" kern="1200" cap="small" spc="0" normalizeH="0" baseline="0" noProof="0" dirty="0">
                <a:ln>
                  <a:noFill/>
                </a:ln>
                <a:solidFill>
                  <a:srgbClr val="003599"/>
                </a:solidFill>
                <a:effectLst/>
                <a:uLnTx/>
                <a:uFillTx/>
                <a:latin typeface="Arial Black" pitchFamily="34" charset="0"/>
                <a:ea typeface="+mn-ea"/>
                <a:cs typeface="Arial" pitchFamily="34" charset="0"/>
              </a:rPr>
              <a:t/>
            </a:r>
            <a:br>
              <a:rPr kumimoji="0" lang="en-US" sz="1800" b="1" i="0" u="none" strike="noStrike" kern="1200" cap="small" spc="0" normalizeH="0" baseline="0" noProof="0" dirty="0">
                <a:ln>
                  <a:noFill/>
                </a:ln>
                <a:solidFill>
                  <a:srgbClr val="003599"/>
                </a:solidFill>
                <a:effectLst/>
                <a:uLnTx/>
                <a:uFillTx/>
                <a:latin typeface="Arial Black" pitchFamily="34" charset="0"/>
                <a:ea typeface="+mn-ea"/>
                <a:cs typeface="Arial" pitchFamily="34" charset="0"/>
              </a:rPr>
            </a:b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3599"/>
              </a:solidFill>
              <a:effectLst>
                <a:outerShdw dist="38100" dir="2700000" algn="tl" rotWithShape="0">
                  <a:prstClr val="white"/>
                </a:outerShdw>
              </a:effectLst>
              <a:uLnTx/>
              <a:uFillTx/>
              <a:latin typeface="Arial Black" pitchFamily="34" charset="0"/>
              <a:ea typeface="+mn-ea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0" y="179787"/>
            <a:ext cx="4572000" cy="292388"/>
          </a:xfrm>
          <a:prstGeom prst="rect">
            <a:avLst/>
          </a:prstGeom>
          <a:effectLst>
            <a:outerShdw dist="25400" dir="27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Woody encroachment in SRER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279392" y="6207106"/>
            <a:ext cx="4857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Browning and Archer 2008, Browning et al. 2009, Naito and Benally in prep.</a:t>
            </a: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2279234" y="6584347"/>
            <a:ext cx="685802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70C0">
                    <a:alpha val="8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Background | 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Objectives | Study area | Methods | Results | Implications</a:t>
            </a:r>
          </a:p>
        </p:txBody>
      </p:sp>
      <p:pic>
        <p:nvPicPr>
          <p:cNvPr id="17" name="Picture 16" descr="Picture3.jpg"/>
          <p:cNvPicPr>
            <a:picLocks noChangeAspect="1"/>
          </p:cNvPicPr>
          <p:nvPr/>
        </p:nvPicPr>
        <p:blipFill rotWithShape="1">
          <a:blip r:embed="rId2" cstate="screen">
            <a:lum bright="-8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5141"/>
          <a:stretch/>
        </p:blipFill>
        <p:spPr>
          <a:xfrm>
            <a:off x="3877056" y="0"/>
            <a:ext cx="5266944" cy="5029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931" y="659928"/>
            <a:ext cx="6988235" cy="5400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9728" y="659928"/>
            <a:ext cx="153619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1971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3053" y="1342602"/>
            <a:ext cx="153619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1975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280" y="649224"/>
            <a:ext cx="6988235" cy="54000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21366" y="2154843"/>
            <a:ext cx="153619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1987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605" y="649224"/>
            <a:ext cx="6988235" cy="54000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16378" y="2967084"/>
            <a:ext cx="153619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1996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291" y="642529"/>
            <a:ext cx="6988235" cy="5400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605" y="642529"/>
            <a:ext cx="6988235" cy="5400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26353" y="3702227"/>
            <a:ext cx="153619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2003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280" y="649121"/>
            <a:ext cx="6988235" cy="54000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26353" y="4508234"/>
            <a:ext cx="153619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2007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803" y="659928"/>
            <a:ext cx="6988235" cy="5400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43365" y="5310651"/>
            <a:ext cx="153619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2013</a:t>
            </a:r>
          </a:p>
        </p:txBody>
      </p:sp>
    </p:spTree>
    <p:extLst>
      <p:ext uri="{BB962C8B-B14F-4D97-AF65-F5344CB8AC3E}">
        <p14:creationId xmlns:p14="http://schemas.microsoft.com/office/powerpoint/2010/main" val="17808710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/>
      <p:bldP spid="18" grpId="1"/>
      <p:bldP spid="19" grpId="0"/>
      <p:bldP spid="19" grpId="1"/>
      <p:bldP spid="21" grpId="0"/>
      <p:bldP spid="21" grpId="1"/>
      <p:bldP spid="24" grpId="0"/>
      <p:bldP spid="24" grpId="1"/>
      <p:bldP spid="26" grpId="0"/>
      <p:bldP spid="26" grpId="1"/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50" y="179787"/>
            <a:ext cx="4572000" cy="292388"/>
          </a:xfrm>
          <a:prstGeom prst="rect">
            <a:avLst/>
          </a:prstGeom>
          <a:effectLst>
            <a:outerShdw dist="25400" dir="27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r>
              <a:rPr lang="en-US" sz="13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Woody encroachment in Arizona</a:t>
            </a: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2279234" y="6584347"/>
            <a:ext cx="685802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sz="1000" b="1" dirty="0">
                <a:solidFill>
                  <a:srgbClr val="0070C0">
                    <a:alpha val="80000"/>
                  </a:srgbClr>
                </a:solidFill>
                <a:latin typeface="Arial" pitchFamily="34" charset="0"/>
                <a:cs typeface="Arial" pitchFamily="34" charset="0"/>
              </a:rPr>
              <a:t>Background | </a:t>
            </a:r>
            <a:r>
              <a:rPr lang="en-US" sz="1000" b="1" dirty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Objectives | Study area | Methods | Results | Implications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0" y="1013382"/>
            <a:ext cx="9137258" cy="447725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82880" y="5490639"/>
            <a:ext cx="39502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 courtesy of Mark </a:t>
            </a:r>
            <a:r>
              <a:rPr lang="en-US" sz="1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Heitlinger</a:t>
            </a:r>
            <a:endParaRPr lang="en-US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 descr="Picture3.jpg"/>
          <p:cNvPicPr>
            <a:picLocks noChangeAspect="1"/>
          </p:cNvPicPr>
          <p:nvPr/>
        </p:nvPicPr>
        <p:blipFill rotWithShape="1">
          <a:blip r:embed="rId3" cstate="screen">
            <a:lum bright="-8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5141"/>
          <a:stretch/>
        </p:blipFill>
        <p:spPr>
          <a:xfrm>
            <a:off x="3877056" y="0"/>
            <a:ext cx="5266944" cy="502920"/>
          </a:xfrm>
          <a:prstGeom prst="rect">
            <a:avLst/>
          </a:prstGeom>
        </p:spPr>
      </p:pic>
      <p:sp>
        <p:nvSpPr>
          <p:cNvPr id="18" name="Title 1"/>
          <p:cNvSpPr txBox="1">
            <a:spLocks/>
          </p:cNvSpPr>
          <p:nvPr/>
        </p:nvSpPr>
        <p:spPr bwMode="auto">
          <a:xfrm>
            <a:off x="50" y="45757"/>
            <a:ext cx="4498798" cy="41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38100" dist="63500" dir="2700000" algn="tl" rotWithShape="0">
              <a:srgbClr val="00359E">
                <a:alpha val="70000"/>
              </a:srgbClr>
            </a:outerShdw>
          </a:effectLst>
        </p:spPr>
        <p:txBody>
          <a:bodyPr anchor="ctr"/>
          <a:lstStyle/>
          <a:p>
            <a:r>
              <a:rPr lang="en-US" b="1" dirty="0">
                <a:solidFill>
                  <a:schemeClr val="bg1"/>
                </a:solidFill>
                <a:latin typeface="Arial Black" pitchFamily="34" charset="0"/>
                <a:cs typeface="Arial" pitchFamily="34" charset="0"/>
              </a:rPr>
              <a:t>Background</a:t>
            </a:r>
            <a:r>
              <a:rPr lang="en-US" b="1" dirty="0">
                <a:solidFill>
                  <a:srgbClr val="003599"/>
                </a:solidFill>
                <a:latin typeface="Arial Black" pitchFamily="34" charset="0"/>
                <a:cs typeface="Arial" pitchFamily="34" charset="0"/>
              </a:rPr>
              <a:t> </a:t>
            </a:r>
            <a:r>
              <a:rPr lang="en-US" b="1" dirty="0">
                <a:solidFill>
                  <a:schemeClr val="bg1"/>
                </a:solidFill>
                <a:latin typeface="Times New Roman"/>
                <a:cs typeface="Times New Roman"/>
              </a:rPr>
              <a:t>───────</a:t>
            </a:r>
            <a:r>
              <a:rPr lang="en-US" b="1" cap="small" dirty="0">
                <a:solidFill>
                  <a:srgbClr val="003599"/>
                </a:solidFill>
                <a:latin typeface="Arial Black" pitchFamily="34" charset="0"/>
                <a:cs typeface="Arial" pitchFamily="34" charset="0"/>
              </a:rPr>
              <a:t/>
            </a:r>
            <a:br>
              <a:rPr lang="en-US" b="1" cap="small" dirty="0">
                <a:solidFill>
                  <a:srgbClr val="003599"/>
                </a:solidFill>
                <a:latin typeface="Arial Black" pitchFamily="34" charset="0"/>
                <a:cs typeface="Arial" pitchFamily="34" charset="0"/>
              </a:rPr>
            </a:br>
            <a:endParaRPr lang="en-US" b="1" dirty="0">
              <a:solidFill>
                <a:srgbClr val="003599"/>
              </a:solidFill>
              <a:effectLst>
                <a:outerShdw dist="38100" dir="2700000" algn="tl" rotWithShape="0">
                  <a:schemeClr val="bg1"/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9103156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490728" y="3648456"/>
            <a:ext cx="422757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37" descr="Picture4.jp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>
          <a:xfrm>
            <a:off x="-1243584" y="6620256"/>
            <a:ext cx="8137321" cy="210312"/>
          </a:xfrm>
          <a:prstGeom prst="rect">
            <a:avLst/>
          </a:prstGeom>
        </p:spPr>
      </p:pic>
      <p:pic>
        <p:nvPicPr>
          <p:cNvPr id="33" name="Picture 32" descr="Picture3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1023457" y="0"/>
            <a:ext cx="8120543" cy="502920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 bwMode="auto">
          <a:xfrm>
            <a:off x="50" y="45757"/>
            <a:ext cx="4498798" cy="41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b="1" dirty="0">
                <a:solidFill>
                  <a:srgbClr val="0070C0"/>
                </a:solidFill>
                <a:latin typeface="Arial Black" pitchFamily="34" charset="0"/>
                <a:cs typeface="Arial" pitchFamily="34" charset="0"/>
              </a:rPr>
              <a:t>Background </a:t>
            </a:r>
            <a:r>
              <a:rPr lang="en-US" b="1" dirty="0">
                <a:solidFill>
                  <a:srgbClr val="0070C0"/>
                </a:solidFill>
                <a:latin typeface="Times New Roman"/>
                <a:cs typeface="Times New Roman"/>
              </a:rPr>
              <a:t>───────</a:t>
            </a:r>
            <a:r>
              <a:rPr lang="en-US" b="1" cap="small" dirty="0">
                <a:solidFill>
                  <a:srgbClr val="0070C0"/>
                </a:solidFill>
                <a:latin typeface="Arial Black" pitchFamily="34" charset="0"/>
                <a:cs typeface="Arial" pitchFamily="34" charset="0"/>
              </a:rPr>
              <a:t/>
            </a:r>
            <a:br>
              <a:rPr lang="en-US" b="1" cap="small" dirty="0">
                <a:solidFill>
                  <a:srgbClr val="0070C0"/>
                </a:solidFill>
                <a:latin typeface="Arial Black" pitchFamily="34" charset="0"/>
                <a:cs typeface="Arial" pitchFamily="34" charset="0"/>
              </a:rPr>
            </a:br>
            <a:endParaRPr lang="en-US" b="1" dirty="0">
              <a:solidFill>
                <a:srgbClr val="0070C0"/>
              </a:solidFill>
              <a:effectLst>
                <a:outerShdw dist="38100" dir="2700000" algn="tl" rotWithShape="0">
                  <a:schemeClr val="bg1"/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0" y="179787"/>
            <a:ext cx="5303470" cy="292388"/>
          </a:xfrm>
          <a:prstGeom prst="rect">
            <a:avLst/>
          </a:prstGeom>
          <a:effectLst>
            <a:outerShdw dist="25400" dir="2700000" algn="ctr" rotWithShape="0">
              <a:schemeClr val="bg1"/>
            </a:outerShdw>
          </a:effectLst>
        </p:spPr>
        <p:txBody>
          <a:bodyPr wrap="square">
            <a:spAutoFit/>
          </a:bodyPr>
          <a:lstStyle/>
          <a:p>
            <a:r>
              <a:rPr lang="en-US" sz="1300" b="1" dirty="0">
                <a:latin typeface="Arial" pitchFamily="34" charset="0"/>
                <a:cs typeface="Arial" pitchFamily="34" charset="0"/>
              </a:rPr>
              <a:t>Encroachment &amp; management effects on ecosystem services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2279234" y="6584347"/>
            <a:ext cx="685802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sz="1000" b="1" dirty="0">
                <a:solidFill>
                  <a:srgbClr val="0070C0">
                    <a:alpha val="80000"/>
                  </a:srgbClr>
                </a:solidFill>
                <a:latin typeface="Arial" pitchFamily="34" charset="0"/>
                <a:cs typeface="Arial" pitchFamily="34" charset="0"/>
              </a:rPr>
              <a:t>Background | </a:t>
            </a:r>
            <a:r>
              <a:rPr lang="en-US" sz="1000" b="1" dirty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Objectives | Study area | Methods | Results | Implications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227DF74-F491-4B45-996C-16A6799B2C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4982" y="751050"/>
            <a:ext cx="3582834" cy="557542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64B3534-4DC0-4285-8F49-4B2DF639DADF}"/>
              </a:ext>
            </a:extLst>
          </p:cNvPr>
          <p:cNvSpPr txBox="1"/>
          <p:nvPr/>
        </p:nvSpPr>
        <p:spPr>
          <a:xfrm>
            <a:off x="17999" y="6262310"/>
            <a:ext cx="76382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Archer and Predick (2014), </a:t>
            </a:r>
            <a:r>
              <a:rPr lang="en-US" sz="12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J. Ecology</a:t>
            </a:r>
          </a:p>
        </p:txBody>
      </p:sp>
    </p:spTree>
    <p:extLst>
      <p:ext uri="{BB962C8B-B14F-4D97-AF65-F5344CB8AC3E}">
        <p14:creationId xmlns:p14="http://schemas.microsoft.com/office/powerpoint/2010/main" val="19173272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C00000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54724</TotalTime>
  <Words>777</Words>
  <Application>Microsoft Office PowerPoint</Application>
  <PresentationFormat>On-screen Show (4:3)</PresentationFormat>
  <Paragraphs>185</Paragraphs>
  <Slides>30</Slides>
  <Notes>20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Arial</vt:lpstr>
      <vt:lpstr>Arial Black</vt:lpstr>
      <vt:lpstr>Calibri</vt:lpstr>
      <vt:lpstr>Times New Roman</vt:lpstr>
      <vt:lpstr>Verdana</vt:lpstr>
      <vt:lpstr>Office Theme</vt:lpstr>
      <vt:lpstr>Brush management and ecosystem services:  a quantification of trade-offs on Western rangelands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NAITO - Job Talk</dc:title>
  <dc:creator>Adam T. Naito</dc:creator>
  <cp:lastModifiedBy>Merrigan, Sheila - (merrigan)</cp:lastModifiedBy>
  <cp:revision>4021</cp:revision>
  <dcterms:created xsi:type="dcterms:W3CDTF">2010-04-20T16:50:42Z</dcterms:created>
  <dcterms:modified xsi:type="dcterms:W3CDTF">2018-04-26T17:50:29Z</dcterms:modified>
</cp:coreProperties>
</file>