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handoutMasterIdLst>
    <p:handoutMasterId r:id="rId34"/>
  </p:handoutMasterIdLst>
  <p:sldIdLst>
    <p:sldId id="549" r:id="rId2"/>
    <p:sldId id="560" r:id="rId3"/>
    <p:sldId id="649" r:id="rId4"/>
    <p:sldId id="651" r:id="rId5"/>
    <p:sldId id="650" r:id="rId6"/>
    <p:sldId id="652" r:id="rId7"/>
    <p:sldId id="653" r:id="rId8"/>
    <p:sldId id="660" r:id="rId9"/>
    <p:sldId id="643" r:id="rId10"/>
    <p:sldId id="644" r:id="rId11"/>
    <p:sldId id="645" r:id="rId12"/>
    <p:sldId id="646" r:id="rId13"/>
    <p:sldId id="647" r:id="rId14"/>
    <p:sldId id="661" r:id="rId15"/>
    <p:sldId id="673" r:id="rId16"/>
    <p:sldId id="662" r:id="rId17"/>
    <p:sldId id="669" r:id="rId18"/>
    <p:sldId id="680" r:id="rId19"/>
    <p:sldId id="665" r:id="rId20"/>
    <p:sldId id="666" r:id="rId21"/>
    <p:sldId id="681" r:id="rId22"/>
    <p:sldId id="678" r:id="rId23"/>
    <p:sldId id="655" r:id="rId24"/>
    <p:sldId id="659" r:id="rId25"/>
    <p:sldId id="656" r:id="rId26"/>
    <p:sldId id="657" r:id="rId27"/>
    <p:sldId id="658" r:id="rId28"/>
    <p:sldId id="682" r:id="rId29"/>
    <p:sldId id="683" r:id="rId30"/>
    <p:sldId id="684" r:id="rId31"/>
    <p:sldId id="670" r:id="rId32"/>
  </p:sldIdLst>
  <p:sldSz cx="9144000" cy="6858000" type="screen4x3"/>
  <p:notesSz cx="7102475" cy="9388475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2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6600"/>
    <a:srgbClr val="006600"/>
    <a:srgbClr val="CC6600"/>
    <a:srgbClr val="FF0000"/>
    <a:srgbClr val="66FFFF"/>
    <a:srgbClr val="FF9900"/>
    <a:srgbClr val="CCCC00"/>
    <a:srgbClr val="00CC99"/>
    <a:srgbClr val="FFCC99"/>
    <a:srgbClr val="CC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5581" autoAdjust="0"/>
  </p:normalViewPr>
  <p:slideViewPr>
    <p:cSldViewPr snapToGrid="0">
      <p:cViewPr varScale="1">
        <p:scale>
          <a:sx n="87" d="100"/>
          <a:sy n="87" d="100"/>
        </p:scale>
        <p:origin x="1488" y="96"/>
      </p:cViewPr>
      <p:guideLst>
        <p:guide orient="horz" pos="2160"/>
        <p:guide pos="2882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70" d="100"/>
        <a:sy n="7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8163" cy="46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757" tIns="46378" rIns="92757" bIns="46378" numCol="1" anchor="t" anchorCtr="0" compatLnSpc="1">
            <a:prstTxWarp prst="textNoShape">
              <a:avLst/>
            </a:prstTxWarp>
          </a:bodyPr>
          <a:lstStyle>
            <a:lvl1pPr defTabSz="927100">
              <a:defRPr sz="1200"/>
            </a:lvl1pPr>
          </a:lstStyle>
          <a:p>
            <a:endParaRPr lang="en-US"/>
          </a:p>
        </p:txBody>
      </p:sp>
      <p:sp>
        <p:nvSpPr>
          <p:cNvPr id="9523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2725" y="0"/>
            <a:ext cx="3078163" cy="46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757" tIns="46378" rIns="92757" bIns="46378" numCol="1" anchor="t" anchorCtr="0" compatLnSpc="1">
            <a:prstTxWarp prst="textNoShape">
              <a:avLst/>
            </a:prstTxWarp>
          </a:bodyPr>
          <a:lstStyle>
            <a:lvl1pPr algn="r" defTabSz="927100">
              <a:defRPr sz="1200"/>
            </a:lvl1pPr>
          </a:lstStyle>
          <a:p>
            <a:endParaRPr lang="en-US"/>
          </a:p>
        </p:txBody>
      </p:sp>
      <p:sp>
        <p:nvSpPr>
          <p:cNvPr id="9523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916988"/>
            <a:ext cx="3078163" cy="46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757" tIns="46378" rIns="92757" bIns="46378" numCol="1" anchor="b" anchorCtr="0" compatLnSpc="1">
            <a:prstTxWarp prst="textNoShape">
              <a:avLst/>
            </a:prstTxWarp>
          </a:bodyPr>
          <a:lstStyle>
            <a:lvl1pPr defTabSz="927100">
              <a:defRPr sz="1200"/>
            </a:lvl1pPr>
          </a:lstStyle>
          <a:p>
            <a:endParaRPr lang="en-US"/>
          </a:p>
        </p:txBody>
      </p:sp>
      <p:sp>
        <p:nvSpPr>
          <p:cNvPr id="9523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2725" y="8916988"/>
            <a:ext cx="3078163" cy="46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757" tIns="46378" rIns="92757" bIns="46378" numCol="1" anchor="b" anchorCtr="0" compatLnSpc="1">
            <a:prstTxWarp prst="textNoShape">
              <a:avLst/>
            </a:prstTxWarp>
          </a:bodyPr>
          <a:lstStyle>
            <a:lvl1pPr algn="r" defTabSz="927100">
              <a:defRPr sz="1200"/>
            </a:lvl1pPr>
          </a:lstStyle>
          <a:p>
            <a:fld id="{3D166968-EED8-4FF2-B7A4-0331EF4AEB6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060606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8163" cy="46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223" tIns="47111" rIns="94223" bIns="47111" numCol="1" anchor="t" anchorCtr="0" compatLnSpc="1">
            <a:prstTxWarp prst="textNoShape">
              <a:avLst/>
            </a:prstTxWarp>
          </a:bodyPr>
          <a:lstStyle>
            <a:lvl1pPr defTabSz="941388">
              <a:defRPr sz="1200"/>
            </a:lvl1pPr>
          </a:lstStyle>
          <a:p>
            <a:endParaRPr lang="en-US"/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2725" y="0"/>
            <a:ext cx="3078163" cy="46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223" tIns="47111" rIns="94223" bIns="47111" numCol="1" anchor="t" anchorCtr="0" compatLnSpc="1">
            <a:prstTxWarp prst="textNoShape">
              <a:avLst/>
            </a:prstTxWarp>
          </a:bodyPr>
          <a:lstStyle>
            <a:lvl1pPr algn="r" defTabSz="941388">
              <a:defRPr sz="1200"/>
            </a:lvl1pPr>
          </a:lstStyle>
          <a:p>
            <a:endParaRPr lang="en-US"/>
          </a:p>
        </p:txBody>
      </p:sp>
      <p:sp>
        <p:nvSpPr>
          <p:cNvPr id="1126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04913" y="704850"/>
            <a:ext cx="4692650" cy="35194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1126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9613" y="4459288"/>
            <a:ext cx="5683250" cy="4224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223" tIns="47111" rIns="94223" bIns="4711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127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916988"/>
            <a:ext cx="3078163" cy="46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223" tIns="47111" rIns="94223" bIns="47111" numCol="1" anchor="b" anchorCtr="0" compatLnSpc="1">
            <a:prstTxWarp prst="textNoShape">
              <a:avLst/>
            </a:prstTxWarp>
          </a:bodyPr>
          <a:lstStyle>
            <a:lvl1pPr defTabSz="941388">
              <a:defRPr sz="1200"/>
            </a:lvl1pPr>
          </a:lstStyle>
          <a:p>
            <a:endParaRPr lang="en-US"/>
          </a:p>
        </p:txBody>
      </p:sp>
      <p:sp>
        <p:nvSpPr>
          <p:cNvPr id="1127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2725" y="8916988"/>
            <a:ext cx="3078163" cy="46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223" tIns="47111" rIns="94223" bIns="47111" numCol="1" anchor="b" anchorCtr="0" compatLnSpc="1">
            <a:prstTxWarp prst="textNoShape">
              <a:avLst/>
            </a:prstTxWarp>
          </a:bodyPr>
          <a:lstStyle>
            <a:lvl1pPr algn="r" defTabSz="941388">
              <a:defRPr sz="1200"/>
            </a:lvl1pPr>
          </a:lstStyle>
          <a:p>
            <a:fld id="{C00B4297-7B1C-4A1B-B164-80A2C007B55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930013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9859010-FC41-4B05-9B94-AFD199AF8ACA}" type="slidenum">
              <a:rPr lang="en-US"/>
              <a:pPr/>
              <a:t>1</a:t>
            </a:fld>
            <a:endParaRPr lang="en-US"/>
          </a:p>
        </p:txBody>
      </p:sp>
      <p:sp>
        <p:nvSpPr>
          <p:cNvPr id="2242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42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- Not creating a new index,</a:t>
            </a:r>
            <a:r>
              <a:rPr lang="en-US" baseline="0" dirty="0" smtClean="0"/>
              <a:t> just trying to figure out how to use simple, readily available indices better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0B4297-7B1C-4A1B-B164-80A2C007B55B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034456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Note how 2002 drought</a:t>
            </a:r>
            <a:r>
              <a:rPr lang="en-US" baseline="0" dirty="0" smtClean="0"/>
              <a:t> all indices track really well; big departure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0B4297-7B1C-4A1B-B164-80A2C007B55B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23066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A76D202-42C2-4274-AD21-966FDAF3B6CE}" type="slidenum">
              <a:rPr lang="en-US"/>
              <a:pPr/>
              <a:t>24</a:t>
            </a:fld>
            <a:endParaRPr lang="en-US"/>
          </a:p>
        </p:txBody>
      </p:sp>
      <p:sp>
        <p:nvSpPr>
          <p:cNvPr id="5621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21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/>
              <a:t>La Nina episodes are almost consistently associated with lower winter precipitation amounts. Higher confidence in La Nina/Dry Winter forecast.</a:t>
            </a:r>
          </a:p>
          <a:p>
            <a:pPr>
              <a:buFontTx/>
              <a:buChar char="•"/>
            </a:pPr>
            <a:r>
              <a:rPr lang="en-US"/>
              <a:t>Much more spread in precipitation amounts associated with El Nino episodes. Less confidence in El Nino/Wet Winter forecast. </a:t>
            </a:r>
          </a:p>
        </p:txBody>
      </p:sp>
    </p:spTree>
    <p:extLst>
      <p:ext uri="{BB962C8B-B14F-4D97-AF65-F5344CB8AC3E}">
        <p14:creationId xmlns:p14="http://schemas.microsoft.com/office/powerpoint/2010/main" val="360108841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A2C163D-CAB4-4C16-A8AA-4BB3AEB0C8D9}" type="slidenum">
              <a:rPr lang="en-US"/>
              <a:pPr/>
              <a:t>27</a:t>
            </a:fld>
            <a:endParaRPr lang="en-US"/>
          </a:p>
        </p:txBody>
      </p:sp>
      <p:sp>
        <p:nvSpPr>
          <p:cNvPr id="5048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48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91559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Wet</a:t>
            </a:r>
            <a:r>
              <a:rPr lang="en-US" baseline="0" dirty="0" smtClean="0"/>
              <a:t> and warm over past 12 months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0B4297-7B1C-4A1B-B164-80A2C007B55B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38363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 smtClean="0"/>
              <a:t>Evolution</a:t>
            </a:r>
            <a:r>
              <a:rPr lang="en-US" baseline="0" dirty="0" smtClean="0"/>
              <a:t> of monthly climate over past 30 months, looking for repeat of ‘good’ seasonal precipitation </a:t>
            </a:r>
            <a:endParaRPr lang="en-US" dirty="0" smtClean="0"/>
          </a:p>
          <a:p>
            <a:pPr marL="171450" indent="-171450">
              <a:buFontTx/>
              <a:buChar char="-"/>
            </a:pPr>
            <a:r>
              <a:rPr lang="en-US" dirty="0" smtClean="0"/>
              <a:t>Figure depicts climatology of seasonal</a:t>
            </a:r>
            <a:r>
              <a:rPr lang="en-US" baseline="0" dirty="0" smtClean="0"/>
              <a:t> transitional climate, monthly data back to 1895</a:t>
            </a:r>
            <a:endParaRPr lang="en-US" dirty="0" smtClean="0"/>
          </a:p>
          <a:p>
            <a:pPr marL="171450" indent="-171450">
              <a:buFontTx/>
              <a:buChar char="-"/>
            </a:pPr>
            <a:r>
              <a:rPr lang="en-US" dirty="0" smtClean="0"/>
              <a:t>Point out seasonal</a:t>
            </a:r>
            <a:r>
              <a:rPr lang="en-US" baseline="0" dirty="0" smtClean="0"/>
              <a:t>-transitional pattern – warm vs cool season </a:t>
            </a:r>
            <a:r>
              <a:rPr lang="en-US" baseline="0" dirty="0" err="1" smtClean="0"/>
              <a:t>precip</a:t>
            </a:r>
            <a:r>
              <a:rPr lang="en-US" baseline="0" dirty="0" smtClean="0"/>
              <a:t> matters; largely good summers of late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Black line is center line, out bands are guard rails/rumble strips. Red line is past couple of years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0B4297-7B1C-4A1B-B164-80A2C007B55B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85422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- Most of the </a:t>
            </a:r>
            <a:r>
              <a:rPr lang="en-US" dirty="0" err="1" smtClean="0"/>
              <a:t>precip</a:t>
            </a:r>
            <a:r>
              <a:rPr lang="en-US" baseline="0" dirty="0" smtClean="0"/>
              <a:t> fell in the in the front half of the season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0B4297-7B1C-4A1B-B164-80A2C007B55B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66624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0B4297-7B1C-4A1B-B164-80A2C007B55B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53806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23A01F6-B015-46DC-A545-E4830FE42C6D}" type="slidenum">
              <a:rPr lang="en-US"/>
              <a:pPr/>
              <a:t>9</a:t>
            </a:fld>
            <a:endParaRPr lang="en-US"/>
          </a:p>
        </p:txBody>
      </p:sp>
      <p:sp>
        <p:nvSpPr>
          <p:cNvPr id="776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6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-</a:t>
            </a:r>
            <a:r>
              <a:rPr lang="en-US" baseline="0" dirty="0" smtClean="0"/>
              <a:t> Decadal variability, ENSO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59110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Consistently</a:t>
            </a:r>
            <a:r>
              <a:rPr lang="en-US" baseline="0" dirty="0" smtClean="0"/>
              <a:t> warmer now, longer-term warming associated with climate change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0B4297-7B1C-4A1B-B164-80A2C007B55B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01993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Clunky albeit useful ways of integrating</a:t>
            </a:r>
            <a:r>
              <a:rPr lang="en-US" baseline="0" dirty="0" smtClean="0"/>
              <a:t> temp and </a:t>
            </a:r>
            <a:r>
              <a:rPr lang="en-US" baseline="0" dirty="0" err="1" smtClean="0"/>
              <a:t>precip</a:t>
            </a:r>
            <a:r>
              <a:rPr lang="en-US" baseline="0" dirty="0" smtClean="0"/>
              <a:t> to get at potential water balance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0B4297-7B1C-4A1B-B164-80A2C007B55B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300321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PDSI is also pessimistic</a:t>
            </a:r>
            <a:r>
              <a:rPr lang="en-US" baseline="0" dirty="0" smtClean="0"/>
              <a:t> of recovery with recent </a:t>
            </a:r>
            <a:r>
              <a:rPr lang="en-US" baseline="0" dirty="0" err="1" smtClean="0"/>
              <a:t>precip</a:t>
            </a:r>
            <a:r>
              <a:rPr lang="en-US" baseline="0" dirty="0" smtClean="0"/>
              <a:t>, integrates temperature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0B4297-7B1C-4A1B-B164-80A2C007B55B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63184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B693C0E-9295-47D9-B5B4-3D781FD5B4A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A35736F-9777-4479-8FC8-6C1B7232D99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8CD395C-265C-4413-B61F-D4140D53010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EB96EE42-6FD3-4BFA-9DD6-9609700DCCA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71021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9CAB4E3-BC01-4DA9-BED5-B18214A4722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907531B-2AF9-47D0-935C-7CE6CE695AB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C19A036-CBAF-4C31-9DB2-201C5F085C1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55E61A2-094D-4A72-8620-A3D0F09B2B8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1A60767-4D6F-4420-8D3A-8F76B89DC6F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982F6DA-2006-4E5A-BC8E-5B709C38718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684E54D-EF96-4C12-BB67-A0C5C5DEFE1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E719479-08E6-4641-9758-784C2216B55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99"/>
            </a:gs>
            <a:gs pos="100000">
              <a:srgbClr val="0000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2E405966-4B86-41C1-A59E-8B453CCC5C68}" type="slidenum">
              <a:rPr lang="en-US"/>
              <a:pPr/>
              <a:t>‹#›</a:t>
            </a:fld>
            <a:endParaRPr lang="en-US"/>
          </a:p>
        </p:txBody>
      </p:sp>
      <p:pic>
        <p:nvPicPr>
          <p:cNvPr id="8" name="Picture 7" descr="ppt_footer2.pn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0" y="6058893"/>
            <a:ext cx="9144000" cy="787232"/>
          </a:xfrm>
          <a:prstGeom prst="rect">
            <a:avLst/>
          </a:prstGeom>
        </p:spPr>
      </p:pic>
      <p:pic>
        <p:nvPicPr>
          <p:cNvPr id="9" name="Picture 8" descr="climas-icon-transp.png"/>
          <p:cNvPicPr>
            <a:picLocks noChangeAspect="1"/>
          </p:cNvPicPr>
          <p:nvPr userDrawn="1"/>
        </p:nvPicPr>
        <p:blipFill>
          <a:blip r:embed="rId15" cstate="print"/>
          <a:stretch>
            <a:fillRect/>
          </a:stretch>
        </p:blipFill>
        <p:spPr>
          <a:xfrm>
            <a:off x="7167256" y="6377354"/>
            <a:ext cx="1554711" cy="363414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3.gif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gi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240" name="Rectangle 8"/>
          <p:cNvSpPr>
            <a:spLocks noGrp="1" noChangeArrowheads="1"/>
          </p:cNvSpPr>
          <p:nvPr>
            <p:ph type="ctrTitle"/>
          </p:nvPr>
        </p:nvSpPr>
        <p:spPr>
          <a:xfrm>
            <a:off x="644373" y="2125148"/>
            <a:ext cx="7772400" cy="1143000"/>
          </a:xfrm>
          <a:noFill/>
          <a:ln/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r>
              <a:rPr lang="en-US" sz="3600" b="1" dirty="0" smtClean="0">
                <a:solidFill>
                  <a:schemeClr val="bg1"/>
                </a:solidFill>
              </a:rPr>
              <a:t>Drought and Southeast Arizona: Where are we now and where are we headed?</a:t>
            </a:r>
            <a:r>
              <a:rPr lang="en-US" sz="3600" dirty="0" smtClean="0">
                <a:solidFill>
                  <a:schemeClr val="bg1"/>
                </a:solidFill>
              </a:rPr>
              <a:t/>
            </a:r>
            <a:br>
              <a:rPr lang="en-US" sz="3600" dirty="0" smtClean="0">
                <a:solidFill>
                  <a:schemeClr val="bg1"/>
                </a:solidFill>
              </a:rPr>
            </a:br>
            <a:r>
              <a:rPr lang="en-US" sz="3600" dirty="0" smtClean="0">
                <a:solidFill>
                  <a:schemeClr val="bg1"/>
                </a:solidFill>
              </a:rPr>
              <a:t/>
            </a:r>
            <a:br>
              <a:rPr lang="en-US" sz="3600" dirty="0" smtClean="0">
                <a:solidFill>
                  <a:schemeClr val="bg1"/>
                </a:solidFill>
              </a:rPr>
            </a:br>
            <a:endParaRPr lang="en-US" sz="3600" b="1" dirty="0">
              <a:solidFill>
                <a:schemeClr val="bg1"/>
              </a:solidFill>
            </a:endParaRPr>
          </a:p>
        </p:txBody>
      </p:sp>
      <p:sp>
        <p:nvSpPr>
          <p:cNvPr id="223248" name="Text Box 16"/>
          <p:cNvSpPr txBox="1">
            <a:spLocks noChangeArrowheads="1"/>
          </p:cNvSpPr>
          <p:nvPr/>
        </p:nvSpPr>
        <p:spPr bwMode="auto">
          <a:xfrm>
            <a:off x="1842149" y="4019550"/>
            <a:ext cx="5442235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Mike Crimmins</a:t>
            </a:r>
          </a:p>
          <a:p>
            <a:pPr algn="ctr"/>
            <a:r>
              <a:rPr lang="en-US" b="1" dirty="0" smtClean="0">
                <a:solidFill>
                  <a:schemeClr val="bg1"/>
                </a:solidFill>
              </a:rPr>
              <a:t>Assoc. Professor/Extension </a:t>
            </a:r>
            <a:r>
              <a:rPr lang="en-US" b="1" dirty="0">
                <a:solidFill>
                  <a:schemeClr val="bg1"/>
                </a:solidFill>
              </a:rPr>
              <a:t>Specialist </a:t>
            </a:r>
          </a:p>
          <a:p>
            <a:pPr algn="ctr"/>
            <a:r>
              <a:rPr lang="en-US" b="1" dirty="0">
                <a:solidFill>
                  <a:schemeClr val="bg1"/>
                </a:solidFill>
              </a:rPr>
              <a:t>Dept. of Soil, Water, &amp; </a:t>
            </a:r>
            <a:r>
              <a:rPr lang="en-US" b="1" dirty="0" smtClean="0">
                <a:solidFill>
                  <a:schemeClr val="bg1"/>
                </a:solidFill>
              </a:rPr>
              <a:t>Environmental </a:t>
            </a:r>
            <a:r>
              <a:rPr lang="en-US" b="1" dirty="0">
                <a:solidFill>
                  <a:schemeClr val="bg1"/>
                </a:solidFill>
              </a:rPr>
              <a:t>Science &amp; Arizona Cooperative Extension</a:t>
            </a:r>
          </a:p>
          <a:p>
            <a:pPr algn="ctr"/>
            <a:r>
              <a:rPr lang="en-US" b="1" dirty="0">
                <a:solidFill>
                  <a:schemeClr val="bg1"/>
                </a:solidFill>
              </a:rPr>
              <a:t>The University of Arizona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60328" cy="685800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304890" y="6570937"/>
            <a:ext cx="253422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/>
              <a:t>http://www.wrcc.dri.edu/wwdt/time/</a:t>
            </a:r>
            <a:endParaRPr lang="en-US" sz="1200" dirty="0"/>
          </a:p>
        </p:txBody>
      </p:sp>
      <p:sp>
        <p:nvSpPr>
          <p:cNvPr id="6" name="TextBox 5"/>
          <p:cNvSpPr txBox="1"/>
          <p:nvPr/>
        </p:nvSpPr>
        <p:spPr>
          <a:xfrm>
            <a:off x="54592" y="1419371"/>
            <a:ext cx="6036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/>
              <a:t>Wet</a:t>
            </a:r>
            <a:endParaRPr lang="en-US" b="1" i="1" dirty="0"/>
          </a:p>
        </p:txBody>
      </p:sp>
      <p:sp>
        <p:nvSpPr>
          <p:cNvPr id="7" name="TextBox 6"/>
          <p:cNvSpPr txBox="1"/>
          <p:nvPr/>
        </p:nvSpPr>
        <p:spPr>
          <a:xfrm>
            <a:off x="68240" y="4560631"/>
            <a:ext cx="56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/>
              <a:t>Dry</a:t>
            </a:r>
            <a:endParaRPr lang="en-US" b="1" i="1" dirty="0"/>
          </a:p>
        </p:txBody>
      </p:sp>
      <p:sp>
        <p:nvSpPr>
          <p:cNvPr id="8" name="TextBox 7"/>
          <p:cNvSpPr txBox="1"/>
          <p:nvPr/>
        </p:nvSpPr>
        <p:spPr>
          <a:xfrm>
            <a:off x="2249346" y="5500393"/>
            <a:ext cx="46003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SPI Drought Index: </a:t>
            </a:r>
            <a:r>
              <a:rPr lang="en-US" b="1" i="1" dirty="0" smtClean="0"/>
              <a:t>Jan-Dec </a:t>
            </a:r>
            <a:r>
              <a:rPr lang="en-US" b="1" i="1" dirty="0"/>
              <a:t>Total </a:t>
            </a:r>
            <a:r>
              <a:rPr lang="en-US" b="1" i="1" dirty="0" err="1" smtClean="0"/>
              <a:t>Precip</a:t>
            </a:r>
            <a:endParaRPr lang="en-US" b="1" dirty="0"/>
          </a:p>
        </p:txBody>
      </p:sp>
      <p:sp>
        <p:nvSpPr>
          <p:cNvPr id="9" name="TextBox 8"/>
          <p:cNvSpPr txBox="1"/>
          <p:nvPr/>
        </p:nvSpPr>
        <p:spPr>
          <a:xfrm>
            <a:off x="4575175" y="452488"/>
            <a:ext cx="44817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i="1" dirty="0" smtClean="0"/>
              <a:t>15 of 18 years since 2000 below average </a:t>
            </a:r>
            <a:r>
              <a:rPr lang="en-US" b="1" i="1" dirty="0" err="1" smtClean="0"/>
              <a:t>precip</a:t>
            </a:r>
            <a:endParaRPr lang="en-US" b="1" i="1" dirty="0"/>
          </a:p>
        </p:txBody>
      </p:sp>
    </p:spTree>
    <p:extLst>
      <p:ext uri="{BB962C8B-B14F-4D97-AF65-F5344CB8AC3E}">
        <p14:creationId xmlns:p14="http://schemas.microsoft.com/office/powerpoint/2010/main" val="2479961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9145360" cy="685800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304890" y="6570937"/>
            <a:ext cx="253422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/>
              <a:t>http://www.wrcc.dri.edu/wwdt/time/</a:t>
            </a:r>
            <a:endParaRPr lang="en-US" sz="1200" dirty="0"/>
          </a:p>
        </p:txBody>
      </p:sp>
      <p:sp>
        <p:nvSpPr>
          <p:cNvPr id="6" name="TextBox 5"/>
          <p:cNvSpPr txBox="1"/>
          <p:nvPr/>
        </p:nvSpPr>
        <p:spPr>
          <a:xfrm>
            <a:off x="6054367" y="448990"/>
            <a:ext cx="29888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i="1" dirty="0" smtClean="0"/>
              <a:t>14 of 18 years since 2000 </a:t>
            </a:r>
          </a:p>
          <a:p>
            <a:pPr algn="ctr"/>
            <a:r>
              <a:rPr lang="en-US" b="1" i="1" dirty="0" smtClean="0"/>
              <a:t>above average temps</a:t>
            </a:r>
            <a:endParaRPr lang="en-US" b="1" i="1" dirty="0"/>
          </a:p>
        </p:txBody>
      </p:sp>
      <p:cxnSp>
        <p:nvCxnSpPr>
          <p:cNvPr id="7" name="Straight Arrow Connector 6"/>
          <p:cNvCxnSpPr>
            <a:stCxn id="8" idx="3"/>
          </p:cNvCxnSpPr>
          <p:nvPr/>
        </p:nvCxnSpPr>
        <p:spPr>
          <a:xfrm>
            <a:off x="8225318" y="1281427"/>
            <a:ext cx="592111" cy="166373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7066370" y="981345"/>
            <a:ext cx="1158948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 smtClean="0">
                <a:solidFill>
                  <a:srgbClr val="C00000"/>
                </a:solidFill>
              </a:rPr>
              <a:t>2017 2</a:t>
            </a:r>
            <a:r>
              <a:rPr lang="en-US" sz="1100" b="1" baseline="30000" dirty="0" smtClean="0">
                <a:solidFill>
                  <a:srgbClr val="C00000"/>
                </a:solidFill>
              </a:rPr>
              <a:t>nd</a:t>
            </a:r>
            <a:r>
              <a:rPr lang="en-US" sz="1100" b="1" dirty="0" smtClean="0">
                <a:solidFill>
                  <a:srgbClr val="C00000"/>
                </a:solidFill>
              </a:rPr>
              <a:t> Warmest year on record</a:t>
            </a:r>
            <a:endParaRPr lang="en-US" sz="1100" b="1" dirty="0">
              <a:solidFill>
                <a:srgbClr val="C0000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28420" y="501134"/>
            <a:ext cx="23090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 smtClean="0"/>
              <a:t>Jan-Dec </a:t>
            </a:r>
            <a:r>
              <a:rPr lang="en-US" b="1" i="1" dirty="0" err="1" smtClean="0"/>
              <a:t>Avg</a:t>
            </a:r>
            <a:r>
              <a:rPr lang="en-US" b="1" i="1" dirty="0" smtClean="0"/>
              <a:t> Temp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4512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9160328" cy="685800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304890" y="6570937"/>
            <a:ext cx="253422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/>
              <a:t>http://www.wrcc.dri.edu/wwdt/time/</a:t>
            </a:r>
            <a:endParaRPr lang="en-US" sz="1200" dirty="0"/>
          </a:p>
        </p:txBody>
      </p:sp>
      <p:sp>
        <p:nvSpPr>
          <p:cNvPr id="9" name="TextBox 8"/>
          <p:cNvSpPr txBox="1"/>
          <p:nvPr/>
        </p:nvSpPr>
        <p:spPr>
          <a:xfrm>
            <a:off x="54592" y="1419371"/>
            <a:ext cx="6036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/>
              <a:t>Wet</a:t>
            </a:r>
            <a:endParaRPr lang="en-US" b="1" i="1" dirty="0"/>
          </a:p>
        </p:txBody>
      </p:sp>
      <p:sp>
        <p:nvSpPr>
          <p:cNvPr id="10" name="TextBox 9"/>
          <p:cNvSpPr txBox="1"/>
          <p:nvPr/>
        </p:nvSpPr>
        <p:spPr>
          <a:xfrm>
            <a:off x="68240" y="4560631"/>
            <a:ext cx="56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/>
              <a:t>Dry</a:t>
            </a:r>
            <a:endParaRPr lang="en-US" b="1" i="1" dirty="0"/>
          </a:p>
        </p:txBody>
      </p:sp>
      <p:sp>
        <p:nvSpPr>
          <p:cNvPr id="11" name="TextBox 10"/>
          <p:cNvSpPr txBox="1"/>
          <p:nvPr/>
        </p:nvSpPr>
        <p:spPr>
          <a:xfrm>
            <a:off x="1296539" y="5322626"/>
            <a:ext cx="74557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SPEI Drought Index: Annual Precipitation and </a:t>
            </a:r>
            <a:r>
              <a:rPr lang="en-US" b="1" i="1" u="sng" dirty="0" smtClean="0"/>
              <a:t>Annual Avg. Temps.</a:t>
            </a:r>
            <a:endParaRPr lang="en-US" b="1" i="1" u="sng" dirty="0"/>
          </a:p>
        </p:txBody>
      </p:sp>
    </p:spTree>
    <p:extLst>
      <p:ext uri="{BB962C8B-B14F-4D97-AF65-F5344CB8AC3E}">
        <p14:creationId xmlns:p14="http://schemas.microsoft.com/office/powerpoint/2010/main" val="3833689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913039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176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9446"/>
            <a:ext cx="8229600" cy="1143000"/>
          </a:xfrm>
        </p:spPr>
        <p:txBody>
          <a:bodyPr/>
          <a:lstStyle/>
          <a:p>
            <a:r>
              <a:rPr lang="en-US" b="1" dirty="0" smtClean="0">
                <a:solidFill>
                  <a:schemeClr val="bg1"/>
                </a:solidFill>
              </a:rPr>
              <a:t>2017 Drought Conditions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36485" y="1459447"/>
            <a:ext cx="15824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Precipitation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067607" y="991595"/>
            <a:ext cx="296588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Potential Evapotranspiration</a:t>
            </a:r>
          </a:p>
          <a:p>
            <a:pPr algn="ctr"/>
            <a:r>
              <a:rPr lang="en-US" b="1" dirty="0" smtClean="0">
                <a:solidFill>
                  <a:schemeClr val="bg1"/>
                </a:solidFill>
              </a:rPr>
              <a:t> (~ temperature)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225434" y="1372990"/>
            <a:ext cx="774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SPEI 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561582" y="1219102"/>
            <a:ext cx="3048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</a:rPr>
              <a:t>-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055144" y="1305559"/>
            <a:ext cx="3946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</a:rPr>
              <a:t>=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12530" y="4734273"/>
            <a:ext cx="891450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Increasing temperatures drive increasing levels of evapotranspiration and aridity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Droughts impacts can emerge and persist even with near-average precipitation and above-average temperatures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Need more research to tune up drought monitoring approaches and indices to account for unique Arizona climate variability and temperature effects 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41418"/>
            <a:ext cx="2868397" cy="282558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66422" y="1841665"/>
            <a:ext cx="2970006" cy="283279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51419" y="1836747"/>
            <a:ext cx="2885194" cy="2842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523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b="1" dirty="0" smtClean="0">
                <a:solidFill>
                  <a:schemeClr val="bg1"/>
                </a:solidFill>
              </a:rPr>
              <a:t>Soil Moisture vs. Drought Indices </a:t>
            </a:r>
            <a:endParaRPr lang="en-US" sz="3600" b="1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85528"/>
            <a:ext cx="8229600" cy="4525963"/>
          </a:xfrm>
        </p:spPr>
        <p:txBody>
          <a:bodyPr/>
          <a:lstStyle/>
          <a:p>
            <a:r>
              <a:rPr lang="en-US" sz="2800" dirty="0" smtClean="0">
                <a:solidFill>
                  <a:schemeClr val="bg1"/>
                </a:solidFill>
              </a:rPr>
              <a:t>Soil moisture status is a good indicator of potential drought stress to vegetation, ecosystems…direct link between soil moisture and drought impacts</a:t>
            </a:r>
          </a:p>
          <a:p>
            <a:r>
              <a:rPr lang="en-US" sz="2800" dirty="0" smtClean="0">
                <a:solidFill>
                  <a:schemeClr val="bg1"/>
                </a:solidFill>
              </a:rPr>
              <a:t>Soil moisture monitoring is limited…hard to do, expensive, very few stations</a:t>
            </a:r>
          </a:p>
          <a:p>
            <a:r>
              <a:rPr lang="en-US" sz="2800" dirty="0" smtClean="0">
                <a:solidFill>
                  <a:schemeClr val="bg1"/>
                </a:solidFill>
              </a:rPr>
              <a:t>Can we model soil moisture and use it as a drought impact dataset? </a:t>
            </a:r>
            <a:r>
              <a:rPr lang="en-US" sz="2800" dirty="0" smtClean="0">
                <a:solidFill>
                  <a:schemeClr val="bg1"/>
                </a:solidFill>
                <a:sym typeface="Wingdings" panose="05000000000000000000" pitchFamily="2" charset="2"/>
              </a:rPr>
              <a:t></a:t>
            </a:r>
            <a:endParaRPr lang="en-US" sz="2800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sz="2400" b="1" i="1" dirty="0" smtClean="0">
                <a:solidFill>
                  <a:schemeClr val="bg1"/>
                </a:solidFill>
              </a:rPr>
              <a:t>Use modeled soil moisture as an objective measure against which to evaluate simple, readily available indices like SPI, SPEI, PDSI…</a:t>
            </a:r>
          </a:p>
          <a:p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8895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152400" y="133408"/>
            <a:ext cx="7537938" cy="3008378"/>
          </a:xfrm>
        </p:spPr>
        <p:txBody>
          <a:bodyPr/>
          <a:lstStyle/>
          <a:p>
            <a:pPr marL="0" indent="0">
              <a:buNone/>
            </a:pPr>
            <a:r>
              <a:rPr lang="en-US" b="1" dirty="0" smtClean="0">
                <a:solidFill>
                  <a:schemeClr val="bg1"/>
                </a:solidFill>
              </a:rPr>
              <a:t>HYDRUS-1D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</a:p>
          <a:p>
            <a:pPr lvl="1"/>
            <a:r>
              <a:rPr lang="en-US" sz="2000" dirty="0" smtClean="0">
                <a:solidFill>
                  <a:schemeClr val="bg1"/>
                </a:solidFill>
              </a:rPr>
              <a:t>Numerical soil moisture model that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smtClean="0">
                <a:solidFill>
                  <a:schemeClr val="bg1"/>
                </a:solidFill>
              </a:rPr>
              <a:t>solves the Richards equation for water transport</a:t>
            </a:r>
          </a:p>
          <a:p>
            <a:r>
              <a:rPr lang="en-US" sz="2400" dirty="0" smtClean="0">
                <a:solidFill>
                  <a:schemeClr val="bg1"/>
                </a:solidFill>
              </a:rPr>
              <a:t>Only evaporation/transpiration (Hargreaves estimation) and gravity impact water movement</a:t>
            </a:r>
          </a:p>
          <a:p>
            <a:r>
              <a:rPr lang="en-US" sz="2400" dirty="0" smtClean="0">
                <a:solidFill>
                  <a:schemeClr val="bg1"/>
                </a:solidFill>
              </a:rPr>
              <a:t>Daily temperature and precipitation data</a:t>
            </a:r>
          </a:p>
          <a:p>
            <a:pPr lvl="1"/>
            <a:r>
              <a:rPr lang="en-US" sz="2000" dirty="0" smtClean="0">
                <a:solidFill>
                  <a:schemeClr val="bg1"/>
                </a:solidFill>
              </a:rPr>
              <a:t>1950-2015 with 10 year spin up</a:t>
            </a:r>
          </a:p>
          <a:p>
            <a:r>
              <a:rPr lang="en-US" sz="2400" dirty="0" smtClean="0">
                <a:solidFill>
                  <a:schemeClr val="bg1"/>
                </a:solidFill>
              </a:rPr>
              <a:t>500 cm loam</a:t>
            </a:r>
          </a:p>
          <a:p>
            <a:r>
              <a:rPr lang="en-US" sz="2400" dirty="0" smtClean="0">
                <a:solidFill>
                  <a:schemeClr val="bg1"/>
                </a:solidFill>
              </a:rPr>
              <a:t>4 study sites</a:t>
            </a:r>
          </a:p>
        </p:txBody>
      </p:sp>
      <p:pic>
        <p:nvPicPr>
          <p:cNvPr id="3074" name="Picture 2" descr="Image result for hydrus 1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15" y="3021186"/>
            <a:ext cx="5392616" cy="36669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Straight Connector 7"/>
          <p:cNvCxnSpPr/>
          <p:nvPr/>
        </p:nvCxnSpPr>
        <p:spPr>
          <a:xfrm>
            <a:off x="6013939" y="3165235"/>
            <a:ext cx="785446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5474677" y="3587266"/>
            <a:ext cx="785446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5621216" y="4161696"/>
            <a:ext cx="785446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7218729" y="6411167"/>
            <a:ext cx="16349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 smtClean="0"/>
              <a:t>Twarakavi</a:t>
            </a:r>
            <a:r>
              <a:rPr lang="en-US" sz="1200" dirty="0" smtClean="0"/>
              <a:t> et al. 2007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578925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/>
        </p:nvSpPr>
        <p:spPr>
          <a:xfrm>
            <a:off x="152397" y="43544"/>
            <a:ext cx="3799114" cy="658585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/>
          </p:cNvPicPr>
          <p:nvPr/>
        </p:nvPicPr>
        <p:blipFill rotWithShape="1">
          <a:blip r:embed="rId2"/>
          <a:srcRect l="7805" r="15110"/>
          <a:stretch/>
        </p:blipFill>
        <p:spPr>
          <a:xfrm>
            <a:off x="287431" y="43544"/>
            <a:ext cx="3460425" cy="3331026"/>
          </a:xfrm>
          <a:prstGeom prst="rect">
            <a:avLst/>
          </a:prstGeom>
        </p:spPr>
      </p:pic>
      <p:pic>
        <p:nvPicPr>
          <p:cNvPr id="5" name="Picture 4" descr="Tucson Average.png"/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0" t="3858" r="18803" b="7539"/>
          <a:stretch/>
        </p:blipFill>
        <p:spPr>
          <a:xfrm>
            <a:off x="576938" y="3185936"/>
            <a:ext cx="2985307" cy="332051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54107" y="457350"/>
            <a:ext cx="110427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Tucson-AZ</a:t>
            </a:r>
            <a:endParaRPr lang="en-US" sz="14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596869" y="6373877"/>
            <a:ext cx="4491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Jan</a:t>
            </a:r>
            <a:endParaRPr lang="en-US" sz="12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831405" y="2069897"/>
            <a:ext cx="58362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Temp</a:t>
            </a:r>
            <a:endParaRPr lang="en-US" sz="12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2185818" y="2422618"/>
            <a:ext cx="65434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err="1" smtClean="0"/>
              <a:t>Precip</a:t>
            </a:r>
            <a:endParaRPr lang="en-US" sz="12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1800475" y="3472544"/>
            <a:ext cx="43954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Dry</a:t>
            </a:r>
            <a:endParaRPr lang="en-US" sz="12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779922" y="3429000"/>
            <a:ext cx="46403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Wet</a:t>
            </a:r>
            <a:endParaRPr lang="en-US" sz="1200" b="1" dirty="0"/>
          </a:p>
        </p:txBody>
      </p:sp>
      <p:sp>
        <p:nvSpPr>
          <p:cNvPr id="14" name="TextBox 13"/>
          <p:cNvSpPr txBox="1"/>
          <p:nvPr/>
        </p:nvSpPr>
        <p:spPr>
          <a:xfrm rot="16200000">
            <a:off x="-324968" y="1411552"/>
            <a:ext cx="1592481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100" dirty="0" smtClean="0">
                <a:latin typeface="+mj-lt"/>
                <a:cs typeface="Times New Roman" panose="02020603050405020304" pitchFamily="18" charset="0"/>
              </a:rPr>
              <a:t>Walter-</a:t>
            </a:r>
            <a:r>
              <a:rPr lang="en-US" sz="1100" dirty="0" err="1" smtClean="0">
                <a:latin typeface="+mj-lt"/>
                <a:cs typeface="Times New Roman" panose="02020603050405020304" pitchFamily="18" charset="0"/>
              </a:rPr>
              <a:t>Lieth</a:t>
            </a:r>
            <a:r>
              <a:rPr lang="en-US" sz="1100" dirty="0" smtClean="0">
                <a:latin typeface="+mj-lt"/>
                <a:cs typeface="Times New Roman" panose="02020603050405020304" pitchFamily="18" charset="0"/>
              </a:rPr>
              <a:t> diagrams</a:t>
            </a:r>
            <a:endParaRPr lang="en-US" sz="1100" dirty="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68082" y="3392853"/>
            <a:ext cx="277168" cy="294263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340463" y="3298195"/>
            <a:ext cx="50526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 smtClean="0"/>
              <a:t>0 cm</a:t>
            </a:r>
            <a:endParaRPr lang="en-US" sz="1100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104233" y="6123157"/>
            <a:ext cx="66236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 smtClean="0"/>
              <a:t>500 cm</a:t>
            </a:r>
            <a:endParaRPr lang="en-US" sz="1100" b="1" dirty="0"/>
          </a:p>
        </p:txBody>
      </p:sp>
      <p:sp>
        <p:nvSpPr>
          <p:cNvPr id="18" name="TextBox 17"/>
          <p:cNvSpPr txBox="1"/>
          <p:nvPr/>
        </p:nvSpPr>
        <p:spPr>
          <a:xfrm rot="16200000">
            <a:off x="319808" y="4851843"/>
            <a:ext cx="56938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 smtClean="0"/>
              <a:t>depth</a:t>
            </a:r>
            <a:endParaRPr lang="en-US" sz="1100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169940" y="3836068"/>
            <a:ext cx="60785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i="1" dirty="0" smtClean="0"/>
              <a:t>100cm</a:t>
            </a:r>
            <a:endParaRPr lang="en-US" sz="1050" b="1" i="1" dirty="0"/>
          </a:p>
        </p:txBody>
      </p:sp>
      <p:cxnSp>
        <p:nvCxnSpPr>
          <p:cNvPr id="23" name="Straight Connector 22"/>
          <p:cNvCxnSpPr/>
          <p:nvPr/>
        </p:nvCxnSpPr>
        <p:spPr>
          <a:xfrm flipV="1">
            <a:off x="783768" y="3973287"/>
            <a:ext cx="2786743" cy="10886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Picture 24" descr="SiltyClayLoam0.2Average.pn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991" t="9902" r="4447" b="12321"/>
          <a:stretch/>
        </p:blipFill>
        <p:spPr>
          <a:xfrm>
            <a:off x="3596060" y="4131135"/>
            <a:ext cx="206225" cy="1450211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3481583" y="5557445"/>
            <a:ext cx="54373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VWC</a:t>
            </a:r>
            <a:endParaRPr lang="en-US" sz="1200" b="1" dirty="0"/>
          </a:p>
        </p:txBody>
      </p:sp>
      <p:sp>
        <p:nvSpPr>
          <p:cNvPr id="27" name="TextBox 26"/>
          <p:cNvSpPr txBox="1"/>
          <p:nvPr/>
        </p:nvSpPr>
        <p:spPr>
          <a:xfrm>
            <a:off x="3162925" y="6395648"/>
            <a:ext cx="46519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Dec</a:t>
            </a:r>
            <a:endParaRPr lang="en-US" sz="1200" b="1" dirty="0"/>
          </a:p>
        </p:txBody>
      </p:sp>
      <p:sp>
        <p:nvSpPr>
          <p:cNvPr id="28" name="TextBox 27"/>
          <p:cNvSpPr txBox="1"/>
          <p:nvPr/>
        </p:nvSpPr>
        <p:spPr>
          <a:xfrm>
            <a:off x="1606268" y="6395648"/>
            <a:ext cx="101822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Day of Year</a:t>
            </a:r>
            <a:endParaRPr lang="en-US" sz="1200" b="1" dirty="0"/>
          </a:p>
        </p:txBody>
      </p:sp>
      <p:pic>
        <p:nvPicPr>
          <p:cNvPr id="29" name="Picture 28" descr="Tucson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2142" y="1199119"/>
            <a:ext cx="4939000" cy="1920722"/>
          </a:xfrm>
          <a:prstGeom prst="rect">
            <a:avLst/>
          </a:prstGeom>
        </p:spPr>
      </p:pic>
      <p:pic>
        <p:nvPicPr>
          <p:cNvPr id="30" name="Picture 29" descr="ZscoreTucson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3027" y="4358043"/>
            <a:ext cx="4944899" cy="1923016"/>
          </a:xfrm>
          <a:prstGeom prst="rect">
            <a:avLst/>
          </a:prstGeom>
        </p:spPr>
      </p:pic>
      <p:cxnSp>
        <p:nvCxnSpPr>
          <p:cNvPr id="31" name="Straight Connector 30"/>
          <p:cNvCxnSpPr/>
          <p:nvPr/>
        </p:nvCxnSpPr>
        <p:spPr>
          <a:xfrm flipV="1">
            <a:off x="4299854" y="1445657"/>
            <a:ext cx="4299860" cy="10888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V="1">
            <a:off x="4299853" y="1552296"/>
            <a:ext cx="4299860" cy="10888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flipV="1">
            <a:off x="4299951" y="1506533"/>
            <a:ext cx="4299860" cy="10888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7452524" y="1650453"/>
            <a:ext cx="118974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C00000"/>
                </a:solidFill>
              </a:rPr>
              <a:t>10/30/50 cm</a:t>
            </a:r>
            <a:endParaRPr lang="en-US" sz="1400" b="1" dirty="0">
              <a:solidFill>
                <a:srgbClr val="C00000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4236208" y="4431837"/>
            <a:ext cx="471328" cy="246221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000" dirty="0" smtClean="0"/>
              <a:t>10cm</a:t>
            </a:r>
            <a:endParaRPr lang="en-US" sz="1000" dirty="0"/>
          </a:p>
        </p:txBody>
      </p:sp>
      <p:sp>
        <p:nvSpPr>
          <p:cNvPr id="37" name="TextBox 36"/>
          <p:cNvSpPr txBox="1"/>
          <p:nvPr/>
        </p:nvSpPr>
        <p:spPr>
          <a:xfrm>
            <a:off x="4244917" y="5068137"/>
            <a:ext cx="471328" cy="246221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000" dirty="0"/>
              <a:t>3</a:t>
            </a:r>
            <a:r>
              <a:rPr lang="en-US" sz="1000" dirty="0" smtClean="0"/>
              <a:t>0cm</a:t>
            </a:r>
            <a:endParaRPr lang="en-US" sz="1000" dirty="0"/>
          </a:p>
        </p:txBody>
      </p:sp>
      <p:sp>
        <p:nvSpPr>
          <p:cNvPr id="38" name="TextBox 37"/>
          <p:cNvSpPr txBox="1"/>
          <p:nvPr/>
        </p:nvSpPr>
        <p:spPr>
          <a:xfrm>
            <a:off x="4244916" y="5704782"/>
            <a:ext cx="471328" cy="246221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000" dirty="0"/>
              <a:t>5</a:t>
            </a:r>
            <a:r>
              <a:rPr lang="en-US" sz="1000" dirty="0" smtClean="0"/>
              <a:t>0cm</a:t>
            </a:r>
            <a:endParaRPr lang="en-US" sz="1000" dirty="0"/>
          </a:p>
        </p:txBody>
      </p:sp>
      <p:sp>
        <p:nvSpPr>
          <p:cNvPr id="39" name="Rectangle 38"/>
          <p:cNvSpPr/>
          <p:nvPr/>
        </p:nvSpPr>
        <p:spPr>
          <a:xfrm>
            <a:off x="4127863" y="1489160"/>
            <a:ext cx="130628" cy="14717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Box 39"/>
          <p:cNvSpPr txBox="1"/>
          <p:nvPr/>
        </p:nvSpPr>
        <p:spPr>
          <a:xfrm>
            <a:off x="4110445" y="574764"/>
            <a:ext cx="49116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Tucson - Daily Modeled Soil Moisture 1950-2015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41" name="Down Arrow 40"/>
          <p:cNvSpPr/>
          <p:nvPr/>
        </p:nvSpPr>
        <p:spPr>
          <a:xfrm>
            <a:off x="6348549" y="3178629"/>
            <a:ext cx="383177" cy="44413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extBox 41"/>
          <p:cNvSpPr txBox="1"/>
          <p:nvPr/>
        </p:nvSpPr>
        <p:spPr>
          <a:xfrm>
            <a:off x="4097380" y="3705496"/>
            <a:ext cx="49116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Monthly Standardized Soil Moisture Index @ 10/30/50 cm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2059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9000" r="18909" b="60935"/>
          <a:stretch/>
        </p:blipFill>
        <p:spPr>
          <a:xfrm>
            <a:off x="0" y="-60007"/>
            <a:ext cx="9144000" cy="691800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54192" y="0"/>
            <a:ext cx="5154786" cy="32835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54194" y="3429000"/>
            <a:ext cx="5143911" cy="3276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Right Brace 6"/>
          <p:cNvSpPr/>
          <p:nvPr/>
        </p:nvSpPr>
        <p:spPr>
          <a:xfrm>
            <a:off x="1911927" y="2216727"/>
            <a:ext cx="789709" cy="4890655"/>
          </a:xfrm>
          <a:prstGeom prst="rightBrac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9957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36706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69524" y="3229643"/>
            <a:ext cx="5474476" cy="36626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5" name="Straight Connector 4"/>
          <p:cNvCxnSpPr/>
          <p:nvPr/>
        </p:nvCxnSpPr>
        <p:spPr>
          <a:xfrm>
            <a:off x="620972" y="1753436"/>
            <a:ext cx="4531057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4283673" y="4973726"/>
            <a:ext cx="4531057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2594344" y="2690037"/>
            <a:ext cx="3572540" cy="1648047"/>
          </a:xfrm>
          <a:prstGeom prst="straightConnector1">
            <a:avLst/>
          </a:prstGeom>
          <a:ln w="19050">
            <a:solidFill>
              <a:srgbClr val="FFC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6396129" y="3824685"/>
            <a:ext cx="248016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i="1" dirty="0" smtClean="0"/>
              <a:t>SPI/SPEI underestimating drought</a:t>
            </a:r>
            <a:endParaRPr lang="en-US" sz="1100" b="1" i="1" dirty="0"/>
          </a:p>
        </p:txBody>
      </p:sp>
      <p:sp>
        <p:nvSpPr>
          <p:cNvPr id="16" name="TextBox 15"/>
          <p:cNvSpPr txBox="1"/>
          <p:nvPr/>
        </p:nvSpPr>
        <p:spPr>
          <a:xfrm>
            <a:off x="6443417" y="5830378"/>
            <a:ext cx="238558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i="1" dirty="0" smtClean="0"/>
              <a:t>SPI/SPEI overestimating drought</a:t>
            </a:r>
            <a:endParaRPr lang="en-US" sz="1100" b="1" i="1" dirty="0"/>
          </a:p>
        </p:txBody>
      </p:sp>
      <p:sp>
        <p:nvSpPr>
          <p:cNvPr id="10" name="TextBox 9"/>
          <p:cNvSpPr txBox="1"/>
          <p:nvPr/>
        </p:nvSpPr>
        <p:spPr>
          <a:xfrm>
            <a:off x="4653174" y="635175"/>
            <a:ext cx="49885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i="1" dirty="0" smtClean="0"/>
              <a:t>WET</a:t>
            </a:r>
            <a:endParaRPr lang="en-US" sz="1100" b="1" i="1" dirty="0"/>
          </a:p>
        </p:txBody>
      </p:sp>
      <p:sp>
        <p:nvSpPr>
          <p:cNvPr id="11" name="TextBox 10"/>
          <p:cNvSpPr txBox="1"/>
          <p:nvPr/>
        </p:nvSpPr>
        <p:spPr>
          <a:xfrm>
            <a:off x="4632568" y="2621402"/>
            <a:ext cx="48442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i="1" dirty="0" smtClean="0"/>
              <a:t>DRY</a:t>
            </a:r>
            <a:endParaRPr lang="en-US" sz="1100" b="1" i="1" dirty="0"/>
          </a:p>
        </p:txBody>
      </p:sp>
      <p:sp>
        <p:nvSpPr>
          <p:cNvPr id="4" name="TextBox 3"/>
          <p:cNvSpPr txBox="1"/>
          <p:nvPr/>
        </p:nvSpPr>
        <p:spPr>
          <a:xfrm rot="16200000">
            <a:off x="-168973" y="1599547"/>
            <a:ext cx="651140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Index</a:t>
            </a:r>
            <a:endParaRPr lang="en-US" sz="1400" b="1" dirty="0"/>
          </a:p>
        </p:txBody>
      </p:sp>
      <p:sp>
        <p:nvSpPr>
          <p:cNvPr id="14" name="TextBox 13"/>
          <p:cNvSpPr txBox="1"/>
          <p:nvPr/>
        </p:nvSpPr>
        <p:spPr>
          <a:xfrm rot="16200000">
            <a:off x="3332216" y="4826497"/>
            <a:ext cx="998991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Index Diff</a:t>
            </a:r>
            <a:endParaRPr lang="en-US" sz="14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5474970" y="1178592"/>
            <a:ext cx="36856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SPI ~ 10cm soil moisture r= 0.81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SPEI ~ 10cm soil moisture r= 0.76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0577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http://droughtmonitor.unl.edu/data/png/20170912/20170912_usdm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857" y="400414"/>
            <a:ext cx="8114286" cy="582857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 rot="16200000">
            <a:off x="325063" y="3130033"/>
            <a:ext cx="74892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Index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 rot="16200000">
            <a:off x="7409346" y="3130032"/>
            <a:ext cx="286078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Monthly Total </a:t>
            </a:r>
            <a:r>
              <a:rPr lang="en-US" dirty="0" err="1" smtClean="0"/>
              <a:t>Precip</a:t>
            </a:r>
            <a:r>
              <a:rPr lang="en-US" dirty="0" smtClean="0"/>
              <a:t> (mm)</a:t>
            </a:r>
            <a:endParaRPr lang="en-US" dirty="0"/>
          </a:p>
        </p:txBody>
      </p:sp>
      <p:sp>
        <p:nvSpPr>
          <p:cNvPr id="5" name="Oval 4"/>
          <p:cNvSpPr/>
          <p:nvPr/>
        </p:nvSpPr>
        <p:spPr>
          <a:xfrm>
            <a:off x="4229100" y="3015354"/>
            <a:ext cx="2628900" cy="2514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1188720" y="3058908"/>
            <a:ext cx="706374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70732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cals.arizona.edu/climate/misc/CoolSeason/TUCSON%20INTL%20AP/coolSeason_TUCSON%20INTL%20AP200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342900" y="6468160"/>
            <a:ext cx="826770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b="1" dirty="0"/>
              <a:t>https://cals.arizona.edu/climate/misc/CoolSeason/CoolSeason_summaries.html</a:t>
            </a:r>
          </a:p>
        </p:txBody>
      </p:sp>
    </p:spTree>
    <p:extLst>
      <p:ext uri="{BB962C8B-B14F-4D97-AF65-F5344CB8AC3E}">
        <p14:creationId xmlns:p14="http://schemas.microsoft.com/office/powerpoint/2010/main" val="2536590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wrcc.dri.edu/wwdt/images/spi6/az_cl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1178" y="1302327"/>
            <a:ext cx="4542821" cy="4475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wrcc.dri.edu/wwdt/images/spi2/az_cl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99729"/>
            <a:ext cx="4545458" cy="4477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60217" y="886691"/>
            <a:ext cx="40254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2-month SPI ~ 10cm soil moisture?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765959" y="886691"/>
            <a:ext cx="40254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6</a:t>
            </a:r>
            <a:r>
              <a:rPr lang="en-US" b="1" dirty="0" smtClean="0">
                <a:solidFill>
                  <a:schemeClr val="bg1"/>
                </a:solidFill>
              </a:rPr>
              <a:t>-month SPI ~ 30cm soil moisture?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9382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0375" y="0"/>
            <a:ext cx="8229600" cy="846161"/>
          </a:xfrm>
        </p:spPr>
        <p:txBody>
          <a:bodyPr/>
          <a:lstStyle/>
          <a:p>
            <a:r>
              <a:rPr lang="en-US" b="1" dirty="0" smtClean="0">
                <a:solidFill>
                  <a:schemeClr val="bg1"/>
                </a:solidFill>
              </a:rPr>
              <a:t>Looking forward…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2" name="Picture 4" descr="Wintertime La Nina pattern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3806190"/>
            <a:ext cx="6400800" cy="30518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740680" y="6086902"/>
            <a:ext cx="34554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Typical La Niña Winter Weather Pattern</a:t>
            </a:r>
            <a:endParaRPr lang="en-US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779" y="730988"/>
            <a:ext cx="3803798" cy="3803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5585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cals.arizona.edu/climate/misc/ENSO/Dec-Feb_ONI_ENSO_Arizona7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1857" y="0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6867525" y="3881438"/>
            <a:ext cx="371475" cy="1190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196" name="Picture 4" descr="AZ Climate Divisio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46" y="190186"/>
            <a:ext cx="1282104" cy="1373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2"/>
          <p:cNvSpPr/>
          <p:nvPr/>
        </p:nvSpPr>
        <p:spPr>
          <a:xfrm>
            <a:off x="787079" y="1028290"/>
            <a:ext cx="623014" cy="53429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own Arrow 1"/>
          <p:cNvSpPr/>
          <p:nvPr/>
        </p:nvSpPr>
        <p:spPr>
          <a:xfrm rot="10800000">
            <a:off x="3060281" y="6326951"/>
            <a:ext cx="286603" cy="218364"/>
          </a:xfrm>
          <a:prstGeom prst="downArrow">
            <a:avLst/>
          </a:prstGeom>
          <a:solidFill>
            <a:srgbClr val="C0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568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69863"/>
            <a:ext cx="8229600" cy="639762"/>
          </a:xfrm>
        </p:spPr>
        <p:txBody>
          <a:bodyPr/>
          <a:lstStyle/>
          <a:p>
            <a:r>
              <a:rPr lang="en-US" sz="4000" b="1" dirty="0" smtClean="0">
                <a:solidFill>
                  <a:schemeClr val="bg1"/>
                </a:solidFill>
              </a:rPr>
              <a:t>Seasonal </a:t>
            </a:r>
            <a:r>
              <a:rPr lang="en-US" sz="4000" b="1" dirty="0">
                <a:solidFill>
                  <a:schemeClr val="bg1"/>
                </a:solidFill>
              </a:rPr>
              <a:t>Precipitation Outlooks</a:t>
            </a:r>
            <a:br>
              <a:rPr lang="en-US" sz="4000" b="1" dirty="0">
                <a:solidFill>
                  <a:schemeClr val="bg1"/>
                </a:solidFill>
              </a:rPr>
            </a:br>
            <a:r>
              <a:rPr lang="en-US" sz="1400" b="1" dirty="0">
                <a:solidFill>
                  <a:schemeClr val="bg1"/>
                </a:solidFill>
              </a:rPr>
              <a:t>http://www.cpc.ncep.noaa.gov/products/predictions/long_range/</a:t>
            </a:r>
          </a:p>
        </p:txBody>
      </p:sp>
      <p:pic>
        <p:nvPicPr>
          <p:cNvPr id="2050" name="Picture 2" descr="http://www.cpc.ncep.noaa.gov/products/predictions/multi_season/13_seasonal_outlooks/color/p.gif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161"/>
          <a:stretch/>
        </p:blipFill>
        <p:spPr bwMode="auto">
          <a:xfrm>
            <a:off x="-95250" y="1159133"/>
            <a:ext cx="9239250" cy="5710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0575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169863"/>
            <a:ext cx="8229600" cy="639762"/>
          </a:xfrm>
        </p:spPr>
        <p:txBody>
          <a:bodyPr/>
          <a:lstStyle/>
          <a:p>
            <a:r>
              <a:rPr lang="en-US" sz="4000" b="1" dirty="0" smtClean="0">
                <a:solidFill>
                  <a:schemeClr val="bg1"/>
                </a:solidFill>
              </a:rPr>
              <a:t>Seasonal Temperature </a:t>
            </a:r>
            <a:r>
              <a:rPr lang="en-US" sz="4000" b="1" dirty="0">
                <a:solidFill>
                  <a:schemeClr val="bg1"/>
                </a:solidFill>
              </a:rPr>
              <a:t>Outlooks</a:t>
            </a:r>
            <a:br>
              <a:rPr lang="en-US" sz="4000" b="1" dirty="0">
                <a:solidFill>
                  <a:schemeClr val="bg1"/>
                </a:solidFill>
              </a:rPr>
            </a:br>
            <a:r>
              <a:rPr lang="en-US" sz="1400" b="1" dirty="0">
                <a:solidFill>
                  <a:schemeClr val="bg1"/>
                </a:solidFill>
              </a:rPr>
              <a:t>http://www.cpc.ncep.noaa.gov/products/predictions/long_range/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b="49685"/>
          <a:stretch/>
        </p:blipFill>
        <p:spPr>
          <a:xfrm>
            <a:off x="-44450" y="1092617"/>
            <a:ext cx="9239250" cy="5765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879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812" name="Rectangle 4"/>
          <p:cNvSpPr>
            <a:spLocks noGrp="1" noChangeArrowheads="1"/>
          </p:cNvSpPr>
          <p:nvPr>
            <p:ph type="ctrTitle"/>
          </p:nvPr>
        </p:nvSpPr>
        <p:spPr>
          <a:xfrm>
            <a:off x="688975" y="1976438"/>
            <a:ext cx="7772400" cy="1470025"/>
          </a:xfrm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</a:rPr>
              <a:t>Thanks!</a:t>
            </a:r>
          </a:p>
        </p:txBody>
      </p:sp>
      <p:sp>
        <p:nvSpPr>
          <p:cNvPr id="503813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1355725" y="3791805"/>
            <a:ext cx="6400800" cy="1752600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crimmins@email.arizona.edu</a:t>
            </a:r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http://</a:t>
            </a:r>
            <a:r>
              <a:rPr lang="en-US" dirty="0" smtClean="0">
                <a:solidFill>
                  <a:schemeClr val="bg1"/>
                </a:solidFill>
              </a:rPr>
              <a:t>cals.arizona.edu/climate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@</a:t>
            </a:r>
            <a:r>
              <a:rPr lang="en-US" dirty="0" err="1" smtClean="0">
                <a:solidFill>
                  <a:schemeClr val="bg1"/>
                </a:solidFill>
              </a:rPr>
              <a:t>mike_crimmins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7239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6"/>
            <a:ext cx="5474476" cy="36626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69524" y="3195333"/>
            <a:ext cx="5474476" cy="36626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4" name="Straight Connector 3"/>
          <p:cNvCxnSpPr/>
          <p:nvPr/>
        </p:nvCxnSpPr>
        <p:spPr>
          <a:xfrm>
            <a:off x="620972" y="1753436"/>
            <a:ext cx="4531057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4283673" y="4973726"/>
            <a:ext cx="4531057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6396129" y="3824685"/>
            <a:ext cx="248016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i="1" dirty="0" smtClean="0"/>
              <a:t>SPI/SPEI underestimating drought</a:t>
            </a:r>
            <a:endParaRPr lang="en-US" sz="1100" b="1" i="1" dirty="0"/>
          </a:p>
        </p:txBody>
      </p:sp>
      <p:sp>
        <p:nvSpPr>
          <p:cNvPr id="7" name="TextBox 6"/>
          <p:cNvSpPr txBox="1"/>
          <p:nvPr/>
        </p:nvSpPr>
        <p:spPr>
          <a:xfrm>
            <a:off x="6443417" y="5830378"/>
            <a:ext cx="238558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i="1" dirty="0" smtClean="0"/>
              <a:t>SPI/SPEI overestimating drought</a:t>
            </a:r>
            <a:endParaRPr lang="en-US" sz="1100" b="1" i="1" dirty="0"/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4274211" y="1132872"/>
            <a:ext cx="3689575" cy="4697506"/>
          </a:xfrm>
          <a:prstGeom prst="straightConnector1">
            <a:avLst/>
          </a:prstGeom>
          <a:ln w="19050">
            <a:solidFill>
              <a:srgbClr val="FFC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5474970" y="1178592"/>
            <a:ext cx="36856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SPI ~ 30cm soil moisture r= 0.73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SPEI ~ 30cm soil moisture r= 0.67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 rot="16200000">
            <a:off x="-168973" y="1599547"/>
            <a:ext cx="651140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Index</a:t>
            </a:r>
            <a:endParaRPr lang="en-US" sz="1400" b="1" dirty="0"/>
          </a:p>
        </p:txBody>
      </p:sp>
      <p:sp>
        <p:nvSpPr>
          <p:cNvPr id="11" name="TextBox 10"/>
          <p:cNvSpPr txBox="1"/>
          <p:nvPr/>
        </p:nvSpPr>
        <p:spPr>
          <a:xfrm rot="16200000">
            <a:off x="3332216" y="4826497"/>
            <a:ext cx="998991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Index Diff</a:t>
            </a:r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2125219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1030" y="450226"/>
            <a:ext cx="7975004" cy="572894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 rot="16200000">
            <a:off x="401236" y="3130034"/>
            <a:ext cx="74892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Index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 rot="16200000">
            <a:off x="7320309" y="3130030"/>
            <a:ext cx="286078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Monthly Total </a:t>
            </a:r>
            <a:r>
              <a:rPr lang="en-US" dirty="0" err="1" smtClean="0"/>
              <a:t>Precip</a:t>
            </a:r>
            <a:r>
              <a:rPr lang="en-US" dirty="0" smtClean="0"/>
              <a:t> (mm)</a:t>
            </a:r>
            <a:endParaRPr lang="en-US" dirty="0"/>
          </a:p>
        </p:txBody>
      </p:sp>
      <p:sp>
        <p:nvSpPr>
          <p:cNvPr id="5" name="Oval 4"/>
          <p:cNvSpPr/>
          <p:nvPr/>
        </p:nvSpPr>
        <p:spPr>
          <a:xfrm>
            <a:off x="4038600" y="1758054"/>
            <a:ext cx="2628900" cy="2514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1257300" y="3063240"/>
            <a:ext cx="6903720" cy="709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39317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575175" cy="353536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5175" y="0"/>
            <a:ext cx="4437529" cy="3429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344387"/>
            <a:ext cx="4575175" cy="353536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5175" y="3429000"/>
            <a:ext cx="4437529" cy="3429000"/>
          </a:xfrm>
          <a:prstGeom prst="rect">
            <a:avLst/>
          </a:prstGeom>
        </p:spPr>
      </p:pic>
      <p:sp>
        <p:nvSpPr>
          <p:cNvPr id="2" name="Right Arrow 1"/>
          <p:cNvSpPr/>
          <p:nvPr/>
        </p:nvSpPr>
        <p:spPr>
          <a:xfrm>
            <a:off x="4282361" y="1705510"/>
            <a:ext cx="585627" cy="28767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Arrow 6"/>
          <p:cNvSpPr/>
          <p:nvPr/>
        </p:nvSpPr>
        <p:spPr>
          <a:xfrm rot="8831136">
            <a:off x="4282361" y="3374545"/>
            <a:ext cx="585627" cy="28767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ight Arrow 7"/>
          <p:cNvSpPr/>
          <p:nvPr/>
        </p:nvSpPr>
        <p:spPr>
          <a:xfrm>
            <a:off x="4282361" y="4929883"/>
            <a:ext cx="585627" cy="28767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2641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cals.arizona.edu/climate/misc/CoolSeason/TUCSON%20INTL%20AP/coolSeason_TUCSON%20INTL%20AP201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342900" y="6468160"/>
            <a:ext cx="826770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b="1" dirty="0"/>
              <a:t>https://cals.arizona.edu/climate/misc/CoolSeason/CoolSeason_summaries.html</a:t>
            </a:r>
          </a:p>
        </p:txBody>
      </p:sp>
    </p:spTree>
    <p:extLst>
      <p:ext uri="{BB962C8B-B14F-4D97-AF65-F5344CB8AC3E}">
        <p14:creationId xmlns:p14="http://schemas.microsoft.com/office/powerpoint/2010/main" val="3938316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6"/>
            <a:ext cx="5474476" cy="36626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69524" y="3195333"/>
            <a:ext cx="5474476" cy="36626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4" name="Straight Connector 3"/>
          <p:cNvCxnSpPr/>
          <p:nvPr/>
        </p:nvCxnSpPr>
        <p:spPr>
          <a:xfrm>
            <a:off x="620972" y="1753436"/>
            <a:ext cx="4531057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4283673" y="4973726"/>
            <a:ext cx="4531057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6396129" y="3824685"/>
            <a:ext cx="248016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i="1" dirty="0" smtClean="0"/>
              <a:t>SPI/SPEI underestimating drought</a:t>
            </a:r>
            <a:endParaRPr lang="en-US" sz="1100" b="1" i="1" dirty="0"/>
          </a:p>
        </p:txBody>
      </p:sp>
      <p:sp>
        <p:nvSpPr>
          <p:cNvPr id="7" name="TextBox 6"/>
          <p:cNvSpPr txBox="1"/>
          <p:nvPr/>
        </p:nvSpPr>
        <p:spPr>
          <a:xfrm>
            <a:off x="6443417" y="5830378"/>
            <a:ext cx="238558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i="1" dirty="0" smtClean="0"/>
              <a:t>SPI/SPEI overestimating drought</a:t>
            </a:r>
            <a:endParaRPr lang="en-US" sz="1100" b="1" i="1" dirty="0"/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4274211" y="1132872"/>
            <a:ext cx="3689575" cy="4697506"/>
          </a:xfrm>
          <a:prstGeom prst="straightConnector1">
            <a:avLst/>
          </a:prstGeom>
          <a:ln w="19050">
            <a:solidFill>
              <a:srgbClr val="FFC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5474970" y="1178592"/>
            <a:ext cx="36856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SPI ~ 30cm soil moisture r= 0.73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SPEI ~ 30cm soil moisture r= 0.67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 rot="16200000">
            <a:off x="-168973" y="1599547"/>
            <a:ext cx="651140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Index</a:t>
            </a:r>
            <a:endParaRPr lang="en-US" sz="1400" b="1" dirty="0"/>
          </a:p>
        </p:txBody>
      </p:sp>
      <p:sp>
        <p:nvSpPr>
          <p:cNvPr id="11" name="TextBox 10"/>
          <p:cNvSpPr txBox="1"/>
          <p:nvPr/>
        </p:nvSpPr>
        <p:spPr>
          <a:xfrm rot="16200000">
            <a:off x="3332216" y="4826497"/>
            <a:ext cx="998991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Index Diff</a:t>
            </a:r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726116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944" b="9364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390" y="1391559"/>
            <a:ext cx="3716977" cy="36505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2629" y="3429000"/>
            <a:ext cx="4435925" cy="32261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val 1"/>
          <p:cNvSpPr/>
          <p:nvPr/>
        </p:nvSpPr>
        <p:spPr>
          <a:xfrm>
            <a:off x="5260769" y="368135"/>
            <a:ext cx="1223158" cy="41563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Arrow Connector 5"/>
          <p:cNvCxnSpPr>
            <a:endCxn id="4" idx="0"/>
          </p:cNvCxnSpPr>
          <p:nvPr/>
        </p:nvCxnSpPr>
        <p:spPr>
          <a:xfrm>
            <a:off x="5872348" y="783771"/>
            <a:ext cx="828244" cy="2645229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Oval 7"/>
          <p:cNvSpPr/>
          <p:nvPr/>
        </p:nvSpPr>
        <p:spPr>
          <a:xfrm>
            <a:off x="1553687" y="336467"/>
            <a:ext cx="1379517" cy="41563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2243445" y="752103"/>
            <a:ext cx="0" cy="639456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154379" y="6178890"/>
            <a:ext cx="3420552" cy="369332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txBody>
          <a:bodyPr wrap="none">
            <a:spAutoFit/>
          </a:bodyPr>
          <a:lstStyle/>
          <a:p>
            <a:r>
              <a:rPr lang="en-US" b="1" dirty="0" smtClean="0"/>
              <a:t>http://www.wrcc.dri.edu/wwdt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257366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172201" y="857250"/>
            <a:ext cx="27813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January 2017 – December 2017 Temperature and Precipitation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1871" y="3429000"/>
            <a:ext cx="6002129" cy="351540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0"/>
            <a:ext cx="5802086" cy="3415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9237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9145360" cy="685800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6488668"/>
            <a:ext cx="32752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https://wrcc.dri.edu/wwdt/time/</a:t>
            </a:r>
          </a:p>
        </p:txBody>
      </p:sp>
      <p:sp>
        <p:nvSpPr>
          <p:cNvPr id="8" name="Oval 7"/>
          <p:cNvSpPr/>
          <p:nvPr/>
        </p:nvSpPr>
        <p:spPr>
          <a:xfrm>
            <a:off x="2190307" y="3429000"/>
            <a:ext cx="382772" cy="361507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2744213" y="3846704"/>
            <a:ext cx="382772" cy="361507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3288501" y="5015019"/>
            <a:ext cx="382772" cy="361507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4854776" y="3857842"/>
            <a:ext cx="382772" cy="361507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6044609" y="899965"/>
            <a:ext cx="382772" cy="361507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474128" y="3592286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>
                <a:solidFill>
                  <a:srgbClr val="00B050"/>
                </a:solidFill>
              </a:rPr>
              <a:t>WET</a:t>
            </a:r>
            <a:endParaRPr lang="en-US" b="1" i="1" dirty="0">
              <a:solidFill>
                <a:srgbClr val="00B050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>
            <a:off x="3013317" y="5517032"/>
            <a:ext cx="382772" cy="361507"/>
          </a:xfrm>
          <a:prstGeom prst="ellipse">
            <a:avLst/>
          </a:prstGeom>
          <a:noFill/>
          <a:ln>
            <a:solidFill>
              <a:srgbClr val="99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4383789" y="5415770"/>
            <a:ext cx="382772" cy="361507"/>
          </a:xfrm>
          <a:prstGeom prst="ellipse">
            <a:avLst/>
          </a:prstGeom>
          <a:noFill/>
          <a:ln>
            <a:solidFill>
              <a:srgbClr val="99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5862588" y="5590194"/>
            <a:ext cx="382772" cy="361507"/>
          </a:xfrm>
          <a:prstGeom prst="ellipse">
            <a:avLst/>
          </a:prstGeom>
          <a:noFill/>
          <a:ln>
            <a:solidFill>
              <a:srgbClr val="99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6677245" y="5580321"/>
            <a:ext cx="382772" cy="361507"/>
          </a:xfrm>
          <a:prstGeom prst="ellipse">
            <a:avLst/>
          </a:prstGeom>
          <a:noFill/>
          <a:ln>
            <a:solidFill>
              <a:srgbClr val="99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2343724" y="5528174"/>
            <a:ext cx="6678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>
                <a:solidFill>
                  <a:srgbClr val="996600"/>
                </a:solidFill>
              </a:rPr>
              <a:t>DRY</a:t>
            </a:r>
            <a:endParaRPr lang="en-US" b="1" i="1" dirty="0">
              <a:solidFill>
                <a:srgbClr val="9966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 rot="16200000">
            <a:off x="-742950" y="2971801"/>
            <a:ext cx="197951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Monthly Total </a:t>
            </a:r>
            <a:r>
              <a:rPr lang="en-US" sz="1400" b="1" dirty="0" err="1" smtClean="0"/>
              <a:t>Precip</a:t>
            </a:r>
            <a:r>
              <a:rPr lang="en-US" sz="1400" b="1" dirty="0" smtClean="0"/>
              <a:t> </a:t>
            </a:r>
            <a:endParaRPr lang="en-US" sz="1400" b="1" dirty="0"/>
          </a:p>
        </p:txBody>
      </p:sp>
      <p:sp>
        <p:nvSpPr>
          <p:cNvPr id="27" name="Oval 26"/>
          <p:cNvSpPr/>
          <p:nvPr/>
        </p:nvSpPr>
        <p:spPr>
          <a:xfrm>
            <a:off x="5350960" y="5535765"/>
            <a:ext cx="382772" cy="361507"/>
          </a:xfrm>
          <a:prstGeom prst="ellipse">
            <a:avLst/>
          </a:prstGeom>
          <a:noFill/>
          <a:ln>
            <a:solidFill>
              <a:srgbClr val="99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778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32" name="Picture 12" descr="https://cals.arizona.edu/climate/misc/monsoon/perc_precip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500" y="967241"/>
            <a:ext cx="476250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0" y="5835387"/>
            <a:ext cx="914399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b="1" dirty="0">
                <a:solidFill>
                  <a:schemeClr val="bg1"/>
                </a:solidFill>
              </a:rPr>
              <a:t>https://cals.arizona.edu/climate/misc/monsoon/az_monsoon.html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280960" y="286605"/>
            <a:ext cx="459933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</a:rPr>
              <a:t>2017 Monsoon Season</a:t>
            </a:r>
            <a:endParaRPr lang="en-US" sz="3200" b="1" dirty="0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974268"/>
            <a:ext cx="4757059" cy="4757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1911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6581001"/>
            <a:ext cx="773656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https://cals.arizona.edu/climate/misc/monsoon/monsoon_summaries.html</a:t>
            </a:r>
          </a:p>
        </p:txBody>
      </p:sp>
    </p:spTree>
    <p:extLst>
      <p:ext uri="{BB962C8B-B14F-4D97-AF65-F5344CB8AC3E}">
        <p14:creationId xmlns:p14="http://schemas.microsoft.com/office/powerpoint/2010/main" val="3919469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9145360" cy="685800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304890" y="6570937"/>
            <a:ext cx="253422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/>
              <a:t>http://www.wrcc.dri.edu/wwdt/time/</a:t>
            </a:r>
            <a:endParaRPr lang="en-US" sz="1200" dirty="0"/>
          </a:p>
        </p:txBody>
      </p:sp>
      <p:sp>
        <p:nvSpPr>
          <p:cNvPr id="2" name="TextBox 1"/>
          <p:cNvSpPr txBox="1"/>
          <p:nvPr/>
        </p:nvSpPr>
        <p:spPr>
          <a:xfrm>
            <a:off x="2998394" y="431708"/>
            <a:ext cx="34391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i="1" dirty="0" smtClean="0"/>
              <a:t>(Jan-Dec Total </a:t>
            </a:r>
            <a:r>
              <a:rPr lang="en-US" sz="1600" b="1" i="1" dirty="0" err="1" smtClean="0"/>
              <a:t>Precip</a:t>
            </a:r>
            <a:r>
              <a:rPr lang="en-US" sz="1600" b="1" i="1" dirty="0" smtClean="0"/>
              <a:t>, 1900-2017)</a:t>
            </a:r>
            <a:endParaRPr lang="en-US" sz="1600" b="1" i="1" dirty="0"/>
          </a:p>
        </p:txBody>
      </p:sp>
      <p:sp>
        <p:nvSpPr>
          <p:cNvPr id="3" name="TextBox 2"/>
          <p:cNvSpPr txBox="1"/>
          <p:nvPr/>
        </p:nvSpPr>
        <p:spPr>
          <a:xfrm>
            <a:off x="-34836" y="2107474"/>
            <a:ext cx="96665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 smtClean="0"/>
              <a:t>Upper Gila </a:t>
            </a:r>
            <a:r>
              <a:rPr lang="en-US" sz="1000" b="1" dirty="0" err="1" smtClean="0"/>
              <a:t>Avg</a:t>
            </a:r>
            <a:r>
              <a:rPr lang="en-US" sz="1000" b="1" dirty="0" smtClean="0"/>
              <a:t>: ~17 inches</a:t>
            </a:r>
            <a:endParaRPr lang="en-US" sz="10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1108677" y="485330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>
                <a:solidFill>
                  <a:srgbClr val="006600"/>
                </a:solidFill>
              </a:rPr>
              <a:t>1905</a:t>
            </a:r>
            <a:endParaRPr lang="en-US" b="1" i="1" dirty="0">
              <a:solidFill>
                <a:srgbClr val="0066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526596" y="441331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>
                <a:solidFill>
                  <a:srgbClr val="006600"/>
                </a:solidFill>
              </a:rPr>
              <a:t>1983</a:t>
            </a:r>
            <a:endParaRPr lang="en-US" b="1" i="1" dirty="0">
              <a:solidFill>
                <a:srgbClr val="0066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528078" y="1103371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>
                <a:solidFill>
                  <a:srgbClr val="006600"/>
                </a:solidFill>
              </a:rPr>
              <a:t>1978</a:t>
            </a:r>
            <a:endParaRPr lang="en-US" b="1" i="1" dirty="0">
              <a:solidFill>
                <a:srgbClr val="0066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319789" y="6067836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>
                <a:solidFill>
                  <a:srgbClr val="996600"/>
                </a:solidFill>
              </a:rPr>
              <a:t>1956</a:t>
            </a:r>
            <a:endParaRPr lang="en-US" b="1" i="1" dirty="0">
              <a:solidFill>
                <a:srgbClr val="996600"/>
              </a:solidFill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 flipV="1">
            <a:off x="4657712" y="5862258"/>
            <a:ext cx="3440" cy="205578"/>
          </a:xfrm>
          <a:prstGeom prst="straightConnector1">
            <a:avLst/>
          </a:prstGeom>
          <a:ln w="28575">
            <a:solidFill>
              <a:srgbClr val="9966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7531140" y="6051941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>
                <a:solidFill>
                  <a:srgbClr val="996600"/>
                </a:solidFill>
              </a:rPr>
              <a:t>2002</a:t>
            </a:r>
            <a:endParaRPr lang="en-US" b="1" i="1" dirty="0">
              <a:solidFill>
                <a:srgbClr val="996600"/>
              </a:solidFill>
            </a:endParaRPr>
          </a:p>
        </p:txBody>
      </p:sp>
      <p:cxnSp>
        <p:nvCxnSpPr>
          <p:cNvPr id="18" name="Straight Arrow Connector 17"/>
          <p:cNvCxnSpPr/>
          <p:nvPr/>
        </p:nvCxnSpPr>
        <p:spPr>
          <a:xfrm flipV="1">
            <a:off x="7858182" y="5846363"/>
            <a:ext cx="3440" cy="205578"/>
          </a:xfrm>
          <a:prstGeom prst="straightConnector1">
            <a:avLst/>
          </a:prstGeom>
          <a:ln w="28575">
            <a:solidFill>
              <a:srgbClr val="9966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8363808" y="1568738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/>
              <a:t>2017</a:t>
            </a:r>
            <a:endParaRPr lang="en-US" b="1" i="1" dirty="0"/>
          </a:p>
        </p:txBody>
      </p:sp>
      <p:cxnSp>
        <p:nvCxnSpPr>
          <p:cNvPr id="20" name="Straight Arrow Connector 19"/>
          <p:cNvCxnSpPr/>
          <p:nvPr/>
        </p:nvCxnSpPr>
        <p:spPr>
          <a:xfrm>
            <a:off x="8860971" y="1883229"/>
            <a:ext cx="32658" cy="203562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7988340" y="6226113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>
                <a:solidFill>
                  <a:srgbClr val="996600"/>
                </a:solidFill>
              </a:rPr>
              <a:t>2009</a:t>
            </a:r>
            <a:endParaRPr lang="en-US" b="1" i="1" dirty="0">
              <a:solidFill>
                <a:srgbClr val="996600"/>
              </a:solidFill>
            </a:endParaRPr>
          </a:p>
        </p:txBody>
      </p:sp>
      <p:cxnSp>
        <p:nvCxnSpPr>
          <p:cNvPr id="22" name="Straight Arrow Connector 21"/>
          <p:cNvCxnSpPr/>
          <p:nvPr/>
        </p:nvCxnSpPr>
        <p:spPr>
          <a:xfrm flipV="1">
            <a:off x="8337154" y="6020535"/>
            <a:ext cx="3440" cy="205578"/>
          </a:xfrm>
          <a:prstGeom prst="straightConnector1">
            <a:avLst/>
          </a:prstGeom>
          <a:ln w="28575">
            <a:solidFill>
              <a:srgbClr val="9966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2109989" y="6002520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>
                <a:solidFill>
                  <a:srgbClr val="996600"/>
                </a:solidFill>
              </a:rPr>
              <a:t>1924</a:t>
            </a:r>
            <a:endParaRPr lang="en-US" b="1" i="1" dirty="0">
              <a:solidFill>
                <a:srgbClr val="996600"/>
              </a:solidFill>
            </a:endParaRPr>
          </a:p>
        </p:txBody>
      </p:sp>
      <p:cxnSp>
        <p:nvCxnSpPr>
          <p:cNvPr id="24" name="Straight Arrow Connector 23"/>
          <p:cNvCxnSpPr/>
          <p:nvPr/>
        </p:nvCxnSpPr>
        <p:spPr>
          <a:xfrm flipV="1">
            <a:off x="2447912" y="5862258"/>
            <a:ext cx="3440" cy="205578"/>
          </a:xfrm>
          <a:prstGeom prst="straightConnector1">
            <a:avLst/>
          </a:prstGeom>
          <a:ln w="28575">
            <a:solidFill>
              <a:srgbClr val="9966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6624568" y="1148902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>
                <a:solidFill>
                  <a:srgbClr val="006600"/>
                </a:solidFill>
              </a:rPr>
              <a:t>1984</a:t>
            </a:r>
            <a:endParaRPr lang="en-US" b="1" i="1" dirty="0">
              <a:solidFill>
                <a:srgbClr val="00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2978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6256</TotalTime>
  <Words>731</Words>
  <Application>Microsoft Office PowerPoint</Application>
  <PresentationFormat>On-screen Show (4:3)</PresentationFormat>
  <Paragraphs>146</Paragraphs>
  <Slides>31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5" baseType="lpstr">
      <vt:lpstr>Arial</vt:lpstr>
      <vt:lpstr>Times New Roman</vt:lpstr>
      <vt:lpstr>Wingdings</vt:lpstr>
      <vt:lpstr>Default Design</vt:lpstr>
      <vt:lpstr>Drought and Southeast Arizona: Where are we now and where are we headed?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2017 Drought Conditions</vt:lpstr>
      <vt:lpstr>Soil Moisture vs. Drought Indices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Looking forward…</vt:lpstr>
      <vt:lpstr>PowerPoint Presentation</vt:lpstr>
      <vt:lpstr>Seasonal Precipitation Outlooks http://www.cpc.ncep.noaa.gov/products/predictions/long_range/</vt:lpstr>
      <vt:lpstr>Seasonal Temperature Outlooks http://www.cpc.ncep.noaa.gov/products/predictions/long_range/</vt:lpstr>
      <vt:lpstr>Thanks!</vt:lpstr>
      <vt:lpstr>PowerPoint Presentation</vt:lpstr>
      <vt:lpstr>PowerPoint Presentation</vt:lpstr>
      <vt:lpstr>PowerPoint Presentation</vt:lpstr>
      <vt:lpstr>PowerPoint Presentation</vt:lpstr>
    </vt:vector>
  </TitlesOfParts>
  <Company>University of Arizona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Michael A. Crimmins</dc:creator>
  <cp:lastModifiedBy>Merrigan, Sheila - (merrigan)</cp:lastModifiedBy>
  <cp:revision>243</cp:revision>
  <dcterms:created xsi:type="dcterms:W3CDTF">2005-03-20T03:10:10Z</dcterms:created>
  <dcterms:modified xsi:type="dcterms:W3CDTF">2018-01-23T20:15:36Z</dcterms:modified>
</cp:coreProperties>
</file>