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18288000" cy="10287000"/>
  <p:notesSz cx="6858000" cy="9144000"/>
  <p:embeddedFontLst>
    <p:embeddedFont>
      <p:font typeface="Canva Sans" panose="020B0604020202020204" charset="0"/>
      <p:regular r:id="rId28"/>
    </p:embeddedFont>
    <p:embeddedFont>
      <p:font typeface="Glacial Indifference" panose="020B0604020202020204" charset="0"/>
      <p:regular r:id="rId29"/>
    </p:embeddedFont>
    <p:embeddedFont>
      <p:font typeface="Glacial Indifference Bold" panose="020B0604020202020204" charset="0"/>
      <p:regular r:id="rId30"/>
    </p:embeddedFont>
    <p:embeddedFont>
      <p:font typeface="Londrina Shadow" panose="020B0604020202020204" charset="0"/>
      <p:regular r:id="rId31"/>
    </p:embeddedFont>
    <p:embeddedFont>
      <p:font typeface="Roca Two Bold" panose="020B0604020202020204" charset="0"/>
      <p:regular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7" d="100"/>
          <a:sy n="47" d="100"/>
        </p:scale>
        <p:origin x="500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3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webaim.org/resources/contrastchecker/" TargetMode="External"/><Relationship Id="rId3" Type="http://schemas.openxmlformats.org/officeDocument/2006/relationships/image" Target="../media/image27.png"/><Relationship Id="rId7" Type="http://schemas.openxmlformats.org/officeDocument/2006/relationships/image" Target="../media/image30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hyperlink" Target="https://rangelandsgateway.org" TargetMode="External"/><Relationship Id="rId4" Type="http://schemas.openxmlformats.org/officeDocument/2006/relationships/image" Target="../media/image28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rangelandsgateway.org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rangelandsgateway.or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rangelandsgateway.or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sv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svg"/><Relationship Id="rId5" Type="http://schemas.openxmlformats.org/officeDocument/2006/relationships/image" Target="../media/image38.png"/><Relationship Id="rId4" Type="http://schemas.openxmlformats.org/officeDocument/2006/relationships/image" Target="../media/image37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hyperlink" Target="https://www.nvaccess.org/download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ebaim.org/resources/contrastchecker/" TargetMode="External"/><Relationship Id="rId5" Type="http://schemas.openxmlformats.org/officeDocument/2006/relationships/hyperlink" Target="https://wave.webaim.org" TargetMode="External"/><Relationship Id="rId4" Type="http://schemas.openxmlformats.org/officeDocument/2006/relationships/image" Target="../media/image43.sv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1265994" y="8438298"/>
            <a:ext cx="13532463" cy="0"/>
          </a:xfrm>
          <a:prstGeom prst="line">
            <a:avLst/>
          </a:prstGeom>
          <a:ln w="123825" cap="flat">
            <a:solidFill>
              <a:srgbClr val="5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309660" y="7052489"/>
            <a:ext cx="13133500" cy="1153249"/>
            <a:chOff x="0" y="0"/>
            <a:chExt cx="3286555" cy="28859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286556" cy="288592"/>
            </a:xfrm>
            <a:custGeom>
              <a:avLst/>
              <a:gdLst/>
              <a:ahLst/>
              <a:cxnLst/>
              <a:rect l="l" t="t" r="r" b="b"/>
              <a:pathLst>
                <a:path w="3286556" h="288592">
                  <a:moveTo>
                    <a:pt x="3083355" y="0"/>
                  </a:moveTo>
                  <a:cubicBezTo>
                    <a:pt x="3195580" y="0"/>
                    <a:pt x="3286556" y="64603"/>
                    <a:pt x="3286556" y="144296"/>
                  </a:cubicBezTo>
                  <a:cubicBezTo>
                    <a:pt x="3286556" y="223988"/>
                    <a:pt x="3195580" y="288592"/>
                    <a:pt x="3083355" y="288592"/>
                  </a:cubicBezTo>
                  <a:lnTo>
                    <a:pt x="203200" y="288592"/>
                  </a:lnTo>
                  <a:cubicBezTo>
                    <a:pt x="90976" y="288592"/>
                    <a:pt x="0" y="223988"/>
                    <a:pt x="0" y="144296"/>
                  </a:cubicBezTo>
                  <a:cubicBezTo>
                    <a:pt x="0" y="64603"/>
                    <a:pt x="90976" y="0"/>
                    <a:pt x="203200" y="0"/>
                  </a:cubicBezTo>
                  <a:close/>
                </a:path>
              </a:pathLst>
            </a:custGeom>
            <a:ln w="47625" cap="sq">
              <a:solidFill>
                <a:srgbClr val="5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286555" cy="32669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0" y="0"/>
            <a:ext cx="2531989" cy="1910614"/>
            <a:chOff x="0" y="0"/>
            <a:chExt cx="666861" cy="50320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66861" cy="503207"/>
            </a:xfrm>
            <a:custGeom>
              <a:avLst/>
              <a:gdLst/>
              <a:ahLst/>
              <a:cxnLst/>
              <a:rect l="l" t="t" r="r" b="b"/>
              <a:pathLst>
                <a:path w="666861" h="503207">
                  <a:moveTo>
                    <a:pt x="0" y="0"/>
                  </a:moveTo>
                  <a:lnTo>
                    <a:pt x="666861" y="0"/>
                  </a:lnTo>
                  <a:lnTo>
                    <a:pt x="666861" y="503207"/>
                  </a:lnTo>
                  <a:lnTo>
                    <a:pt x="0" y="503207"/>
                  </a:lnTo>
                  <a:close/>
                </a:path>
              </a:pathLst>
            </a:custGeom>
            <a:solidFill>
              <a:srgbClr val="5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66675"/>
              <a:ext cx="666861" cy="43653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7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5756011" y="8376386"/>
            <a:ext cx="2531989" cy="1910614"/>
            <a:chOff x="0" y="0"/>
            <a:chExt cx="666861" cy="503207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66861" cy="503207"/>
            </a:xfrm>
            <a:custGeom>
              <a:avLst/>
              <a:gdLst/>
              <a:ahLst/>
              <a:cxnLst/>
              <a:rect l="l" t="t" r="r" b="b"/>
              <a:pathLst>
                <a:path w="666861" h="503207">
                  <a:moveTo>
                    <a:pt x="0" y="0"/>
                  </a:moveTo>
                  <a:lnTo>
                    <a:pt x="666861" y="0"/>
                  </a:lnTo>
                  <a:lnTo>
                    <a:pt x="666861" y="503207"/>
                  </a:lnTo>
                  <a:lnTo>
                    <a:pt x="0" y="503207"/>
                  </a:lnTo>
                  <a:close/>
                </a:path>
              </a:pathLst>
            </a:custGeom>
            <a:solidFill>
              <a:srgbClr val="5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66675"/>
              <a:ext cx="666861" cy="43653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79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309660" y="2268517"/>
            <a:ext cx="15949640" cy="45458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241"/>
              </a:lnSpc>
            </a:pPr>
            <a:r>
              <a:rPr lang="en-US" sz="13029" b="1">
                <a:solidFill>
                  <a:srgbClr val="500000"/>
                </a:solidFill>
                <a:latin typeface="Roca Two Bold"/>
                <a:ea typeface="Roca Two Bold"/>
                <a:cs typeface="Roca Two Bold"/>
                <a:sym typeface="Roca Two Bold"/>
              </a:rPr>
              <a:t>ADA Title II</a:t>
            </a:r>
          </a:p>
          <a:p>
            <a:pPr algn="l">
              <a:lnSpc>
                <a:spcPts val="18241"/>
              </a:lnSpc>
            </a:pPr>
            <a:r>
              <a:rPr lang="en-US" sz="13029" b="1">
                <a:solidFill>
                  <a:srgbClr val="500000"/>
                </a:solidFill>
                <a:latin typeface="Roca Two Bold"/>
                <a:ea typeface="Roca Two Bold"/>
                <a:cs typeface="Roca Two Bold"/>
                <a:sym typeface="Roca Two Bold"/>
              </a:rPr>
              <a:t>Web Accessibility</a:t>
            </a:r>
          </a:p>
        </p:txBody>
      </p:sp>
      <p:sp>
        <p:nvSpPr>
          <p:cNvPr id="13" name="Freeform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823377" y="719341"/>
            <a:ext cx="4435923" cy="1625376"/>
          </a:xfrm>
          <a:custGeom>
            <a:avLst/>
            <a:gdLst/>
            <a:ahLst/>
            <a:cxnLst/>
            <a:rect l="l" t="t" r="r" b="b"/>
            <a:pathLst>
              <a:path w="4435923" h="1625376">
                <a:moveTo>
                  <a:pt x="0" y="0"/>
                </a:moveTo>
                <a:lnTo>
                  <a:pt x="4435923" y="0"/>
                </a:lnTo>
                <a:lnTo>
                  <a:pt x="4435923" y="1625376"/>
                </a:lnTo>
                <a:lnTo>
                  <a:pt x="0" y="162537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TextBox 14"/>
          <p:cNvSpPr txBox="1"/>
          <p:nvPr/>
        </p:nvSpPr>
        <p:spPr>
          <a:xfrm>
            <a:off x="1828271" y="7218269"/>
            <a:ext cx="12256133" cy="745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160"/>
              </a:lnSpc>
            </a:pPr>
            <a:r>
              <a:rPr lang="en-US" sz="4400" b="1">
                <a:solidFill>
                  <a:srgbClr val="500000"/>
                </a:solidFill>
                <a:latin typeface="Roca Two Bold"/>
                <a:ea typeface="Roca Two Bold"/>
                <a:cs typeface="Roca Two Bold"/>
                <a:sym typeface="Roca Two Bold"/>
              </a:rPr>
              <a:t>Rangelands Partnership Annual Meeting 2026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01422" y="0"/>
            <a:ext cx="1308619" cy="10439196"/>
            <a:chOff x="0" y="0"/>
            <a:chExt cx="344657" cy="274941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4657" cy="2749418"/>
            </a:xfrm>
            <a:custGeom>
              <a:avLst/>
              <a:gdLst/>
              <a:ahLst/>
              <a:cxnLst/>
              <a:rect l="l" t="t" r="r" b="b"/>
              <a:pathLst>
                <a:path w="344657" h="2749418">
                  <a:moveTo>
                    <a:pt x="0" y="0"/>
                  </a:moveTo>
                  <a:lnTo>
                    <a:pt x="344657" y="0"/>
                  </a:lnTo>
                  <a:lnTo>
                    <a:pt x="344657" y="2749418"/>
                  </a:lnTo>
                  <a:lnTo>
                    <a:pt x="0" y="2749418"/>
                  </a:lnTo>
                  <a:close/>
                </a:path>
              </a:pathLst>
            </a:custGeom>
            <a:solidFill>
              <a:srgbClr val="5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66675"/>
              <a:ext cx="344657" cy="26827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7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409172" y="884984"/>
            <a:ext cx="287432" cy="287432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142875"/>
              <a:ext cx="660400" cy="5937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7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409172" y="1462506"/>
            <a:ext cx="287432" cy="287432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142875"/>
              <a:ext cx="660400" cy="5937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7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409172" y="2077616"/>
            <a:ext cx="287432" cy="287432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6200" y="142875"/>
              <a:ext cx="660400" cy="5937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7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7443571" y="4350660"/>
            <a:ext cx="4612573" cy="4234914"/>
            <a:chOff x="0" y="0"/>
            <a:chExt cx="1214834" cy="1115368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214834" cy="1115368"/>
            </a:xfrm>
            <a:custGeom>
              <a:avLst/>
              <a:gdLst/>
              <a:ahLst/>
              <a:cxnLst/>
              <a:rect l="l" t="t" r="r" b="b"/>
              <a:pathLst>
                <a:path w="1214834" h="1115368">
                  <a:moveTo>
                    <a:pt x="85600" y="0"/>
                  </a:moveTo>
                  <a:lnTo>
                    <a:pt x="1129233" y="0"/>
                  </a:lnTo>
                  <a:cubicBezTo>
                    <a:pt x="1176509" y="0"/>
                    <a:pt x="1214834" y="38325"/>
                    <a:pt x="1214834" y="85600"/>
                  </a:cubicBezTo>
                  <a:lnTo>
                    <a:pt x="1214834" y="1029768"/>
                  </a:lnTo>
                  <a:cubicBezTo>
                    <a:pt x="1214834" y="1052471"/>
                    <a:pt x="1205815" y="1074243"/>
                    <a:pt x="1189762" y="1090297"/>
                  </a:cubicBezTo>
                  <a:cubicBezTo>
                    <a:pt x="1173709" y="1106350"/>
                    <a:pt x="1151936" y="1115368"/>
                    <a:pt x="1129233" y="1115368"/>
                  </a:cubicBezTo>
                  <a:lnTo>
                    <a:pt x="85600" y="1115368"/>
                  </a:lnTo>
                  <a:cubicBezTo>
                    <a:pt x="38325" y="1115368"/>
                    <a:pt x="0" y="1077044"/>
                    <a:pt x="0" y="1029768"/>
                  </a:cubicBezTo>
                  <a:lnTo>
                    <a:pt x="0" y="85600"/>
                  </a:lnTo>
                  <a:cubicBezTo>
                    <a:pt x="0" y="38325"/>
                    <a:pt x="38325" y="0"/>
                    <a:pt x="85600" y="0"/>
                  </a:cubicBezTo>
                  <a:close/>
                </a:path>
              </a:pathLst>
            </a:custGeom>
            <a:solidFill>
              <a:srgbClr val="5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66675"/>
              <a:ext cx="1214834" cy="10486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7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2068998" y="4350660"/>
            <a:ext cx="4612573" cy="4234914"/>
            <a:chOff x="0" y="0"/>
            <a:chExt cx="1214834" cy="1115368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214834" cy="1115368"/>
            </a:xfrm>
            <a:custGeom>
              <a:avLst/>
              <a:gdLst/>
              <a:ahLst/>
              <a:cxnLst/>
              <a:rect l="l" t="t" r="r" b="b"/>
              <a:pathLst>
                <a:path w="1214834" h="1115368">
                  <a:moveTo>
                    <a:pt x="85600" y="0"/>
                  </a:moveTo>
                  <a:lnTo>
                    <a:pt x="1129233" y="0"/>
                  </a:lnTo>
                  <a:cubicBezTo>
                    <a:pt x="1176509" y="0"/>
                    <a:pt x="1214834" y="38325"/>
                    <a:pt x="1214834" y="85600"/>
                  </a:cubicBezTo>
                  <a:lnTo>
                    <a:pt x="1214834" y="1029768"/>
                  </a:lnTo>
                  <a:cubicBezTo>
                    <a:pt x="1214834" y="1052471"/>
                    <a:pt x="1205815" y="1074243"/>
                    <a:pt x="1189762" y="1090297"/>
                  </a:cubicBezTo>
                  <a:cubicBezTo>
                    <a:pt x="1173709" y="1106350"/>
                    <a:pt x="1151936" y="1115368"/>
                    <a:pt x="1129233" y="1115368"/>
                  </a:cubicBezTo>
                  <a:lnTo>
                    <a:pt x="85600" y="1115368"/>
                  </a:lnTo>
                  <a:cubicBezTo>
                    <a:pt x="38325" y="1115368"/>
                    <a:pt x="0" y="1077044"/>
                    <a:pt x="0" y="1029768"/>
                  </a:cubicBezTo>
                  <a:lnTo>
                    <a:pt x="0" y="85600"/>
                  </a:lnTo>
                  <a:cubicBezTo>
                    <a:pt x="0" y="38325"/>
                    <a:pt x="38325" y="0"/>
                    <a:pt x="85600" y="0"/>
                  </a:cubicBezTo>
                  <a:close/>
                </a:path>
              </a:pathLst>
            </a:custGeom>
            <a:solidFill>
              <a:srgbClr val="5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66675"/>
              <a:ext cx="1214834" cy="10486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79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2813626" y="4350660"/>
            <a:ext cx="4612573" cy="4234914"/>
            <a:chOff x="0" y="0"/>
            <a:chExt cx="1214834" cy="1115368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214834" cy="1115368"/>
            </a:xfrm>
            <a:custGeom>
              <a:avLst/>
              <a:gdLst/>
              <a:ahLst/>
              <a:cxnLst/>
              <a:rect l="l" t="t" r="r" b="b"/>
              <a:pathLst>
                <a:path w="1214834" h="1115368">
                  <a:moveTo>
                    <a:pt x="85600" y="0"/>
                  </a:moveTo>
                  <a:lnTo>
                    <a:pt x="1129233" y="0"/>
                  </a:lnTo>
                  <a:cubicBezTo>
                    <a:pt x="1176509" y="0"/>
                    <a:pt x="1214834" y="38325"/>
                    <a:pt x="1214834" y="85600"/>
                  </a:cubicBezTo>
                  <a:lnTo>
                    <a:pt x="1214834" y="1029768"/>
                  </a:lnTo>
                  <a:cubicBezTo>
                    <a:pt x="1214834" y="1052471"/>
                    <a:pt x="1205815" y="1074243"/>
                    <a:pt x="1189762" y="1090297"/>
                  </a:cubicBezTo>
                  <a:cubicBezTo>
                    <a:pt x="1173709" y="1106350"/>
                    <a:pt x="1151936" y="1115368"/>
                    <a:pt x="1129233" y="1115368"/>
                  </a:cubicBezTo>
                  <a:lnTo>
                    <a:pt x="85600" y="1115368"/>
                  </a:lnTo>
                  <a:cubicBezTo>
                    <a:pt x="38325" y="1115368"/>
                    <a:pt x="0" y="1077044"/>
                    <a:pt x="0" y="1029768"/>
                  </a:cubicBezTo>
                  <a:lnTo>
                    <a:pt x="0" y="85600"/>
                  </a:lnTo>
                  <a:cubicBezTo>
                    <a:pt x="0" y="38325"/>
                    <a:pt x="38325" y="0"/>
                    <a:pt x="85600" y="0"/>
                  </a:cubicBezTo>
                  <a:close/>
                </a:path>
              </a:pathLst>
            </a:custGeom>
            <a:solidFill>
              <a:srgbClr val="5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66675"/>
              <a:ext cx="1214834" cy="10486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79"/>
                </a:lnSpc>
              </a:pPr>
              <a:endParaRPr/>
            </a:p>
          </p:txBody>
        </p:sp>
      </p:grpSp>
      <p:sp>
        <p:nvSpPr>
          <p:cNvPr id="23" name="Freeform 2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852077" y="8661624"/>
            <a:ext cx="4435923" cy="1625376"/>
          </a:xfrm>
          <a:custGeom>
            <a:avLst/>
            <a:gdLst/>
            <a:ahLst/>
            <a:cxnLst/>
            <a:rect l="l" t="t" r="r" b="b"/>
            <a:pathLst>
              <a:path w="4435923" h="1625376">
                <a:moveTo>
                  <a:pt x="0" y="0"/>
                </a:moveTo>
                <a:lnTo>
                  <a:pt x="4435923" y="0"/>
                </a:lnTo>
                <a:lnTo>
                  <a:pt x="4435923" y="1625376"/>
                </a:lnTo>
                <a:lnTo>
                  <a:pt x="0" y="162537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4" name="TextBox 24"/>
          <p:cNvSpPr txBox="1"/>
          <p:nvPr/>
        </p:nvSpPr>
        <p:spPr>
          <a:xfrm>
            <a:off x="1207197" y="1033985"/>
            <a:ext cx="17080803" cy="10610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715"/>
              </a:lnSpc>
            </a:pPr>
            <a:r>
              <a:rPr lang="en-US" sz="6225" b="1">
                <a:solidFill>
                  <a:srgbClr val="500000"/>
                </a:solidFill>
                <a:latin typeface="Roca Two Bold"/>
                <a:ea typeface="Roca Two Bold"/>
                <a:cs typeface="Roca Two Bold"/>
                <a:sym typeface="Roca Two Bold"/>
              </a:rPr>
              <a:t>Fundamental Alteration or Undue Burden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2373706" y="4613148"/>
            <a:ext cx="4012590" cy="1736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The public entity has the burden of proving that compliance would result in such alteration or burdens.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3113419" y="4613148"/>
            <a:ext cx="4012590" cy="2174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The public entity should use any other option for providing services to individuals with disabilities to the furthest extent possible.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7741737" y="4613148"/>
            <a:ext cx="4012590" cy="3051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Decisions must be made by the head of a public entity or their designee after considering all resources available for the funding and operation of the service, program, or activity. 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2001422" y="2219960"/>
            <a:ext cx="15422518" cy="15265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59"/>
              </a:lnSpc>
            </a:pPr>
            <a:r>
              <a:rPr lang="en-US" sz="289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Where compliance would result in a fundamental alteration in the nature of a service, program, or activity or in undue financial and administrative burdens, compliance is required to the extent that it does not result in a fundamental alteration or undue financial and administrative burdens.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01422" y="0"/>
            <a:ext cx="1308619" cy="10439196"/>
            <a:chOff x="0" y="0"/>
            <a:chExt cx="344657" cy="274941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4657" cy="2749418"/>
            </a:xfrm>
            <a:custGeom>
              <a:avLst/>
              <a:gdLst/>
              <a:ahLst/>
              <a:cxnLst/>
              <a:rect l="l" t="t" r="r" b="b"/>
              <a:pathLst>
                <a:path w="344657" h="2749418">
                  <a:moveTo>
                    <a:pt x="0" y="0"/>
                  </a:moveTo>
                  <a:lnTo>
                    <a:pt x="344657" y="0"/>
                  </a:lnTo>
                  <a:lnTo>
                    <a:pt x="344657" y="2749418"/>
                  </a:lnTo>
                  <a:lnTo>
                    <a:pt x="0" y="2749418"/>
                  </a:lnTo>
                  <a:close/>
                </a:path>
              </a:pathLst>
            </a:custGeom>
            <a:solidFill>
              <a:srgbClr val="5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66675"/>
              <a:ext cx="344657" cy="26827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7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409172" y="884984"/>
            <a:ext cx="287432" cy="287432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142875"/>
              <a:ext cx="660400" cy="5937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7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409172" y="1462506"/>
            <a:ext cx="287432" cy="287432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142875"/>
              <a:ext cx="660400" cy="5937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7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409172" y="2077616"/>
            <a:ext cx="287432" cy="287432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6200" y="142875"/>
              <a:ext cx="660400" cy="5937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7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7408220" y="2966196"/>
            <a:ext cx="4612573" cy="5718327"/>
            <a:chOff x="0" y="0"/>
            <a:chExt cx="1214834" cy="1506061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214834" cy="1506061"/>
            </a:xfrm>
            <a:custGeom>
              <a:avLst/>
              <a:gdLst/>
              <a:ahLst/>
              <a:cxnLst/>
              <a:rect l="l" t="t" r="r" b="b"/>
              <a:pathLst>
                <a:path w="1214834" h="1506061">
                  <a:moveTo>
                    <a:pt x="85600" y="0"/>
                  </a:moveTo>
                  <a:lnTo>
                    <a:pt x="1129233" y="0"/>
                  </a:lnTo>
                  <a:cubicBezTo>
                    <a:pt x="1176509" y="0"/>
                    <a:pt x="1214834" y="38325"/>
                    <a:pt x="1214834" y="85600"/>
                  </a:cubicBezTo>
                  <a:lnTo>
                    <a:pt x="1214834" y="1420461"/>
                  </a:lnTo>
                  <a:cubicBezTo>
                    <a:pt x="1214834" y="1443164"/>
                    <a:pt x="1205815" y="1464936"/>
                    <a:pt x="1189762" y="1480990"/>
                  </a:cubicBezTo>
                  <a:cubicBezTo>
                    <a:pt x="1173709" y="1497043"/>
                    <a:pt x="1151936" y="1506061"/>
                    <a:pt x="1129233" y="1506061"/>
                  </a:cubicBezTo>
                  <a:lnTo>
                    <a:pt x="85600" y="1506061"/>
                  </a:lnTo>
                  <a:cubicBezTo>
                    <a:pt x="38325" y="1506061"/>
                    <a:pt x="0" y="1467737"/>
                    <a:pt x="0" y="1420461"/>
                  </a:cubicBezTo>
                  <a:lnTo>
                    <a:pt x="0" y="85600"/>
                  </a:lnTo>
                  <a:cubicBezTo>
                    <a:pt x="0" y="38325"/>
                    <a:pt x="38325" y="0"/>
                    <a:pt x="85600" y="0"/>
                  </a:cubicBezTo>
                  <a:close/>
                </a:path>
              </a:pathLst>
            </a:custGeom>
            <a:solidFill>
              <a:srgbClr val="5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66675"/>
              <a:ext cx="1214834" cy="14393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7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2001422" y="2966196"/>
            <a:ext cx="4612573" cy="5718327"/>
            <a:chOff x="0" y="0"/>
            <a:chExt cx="1214834" cy="1506061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214834" cy="1506061"/>
            </a:xfrm>
            <a:custGeom>
              <a:avLst/>
              <a:gdLst/>
              <a:ahLst/>
              <a:cxnLst/>
              <a:rect l="l" t="t" r="r" b="b"/>
              <a:pathLst>
                <a:path w="1214834" h="1506061">
                  <a:moveTo>
                    <a:pt x="85600" y="0"/>
                  </a:moveTo>
                  <a:lnTo>
                    <a:pt x="1129233" y="0"/>
                  </a:lnTo>
                  <a:cubicBezTo>
                    <a:pt x="1176509" y="0"/>
                    <a:pt x="1214834" y="38325"/>
                    <a:pt x="1214834" y="85600"/>
                  </a:cubicBezTo>
                  <a:lnTo>
                    <a:pt x="1214834" y="1420461"/>
                  </a:lnTo>
                  <a:cubicBezTo>
                    <a:pt x="1214834" y="1443164"/>
                    <a:pt x="1205815" y="1464936"/>
                    <a:pt x="1189762" y="1480990"/>
                  </a:cubicBezTo>
                  <a:cubicBezTo>
                    <a:pt x="1173709" y="1497043"/>
                    <a:pt x="1151936" y="1506061"/>
                    <a:pt x="1129233" y="1506061"/>
                  </a:cubicBezTo>
                  <a:lnTo>
                    <a:pt x="85600" y="1506061"/>
                  </a:lnTo>
                  <a:cubicBezTo>
                    <a:pt x="38325" y="1506061"/>
                    <a:pt x="0" y="1467737"/>
                    <a:pt x="0" y="1420461"/>
                  </a:cubicBezTo>
                  <a:lnTo>
                    <a:pt x="0" y="85600"/>
                  </a:lnTo>
                  <a:cubicBezTo>
                    <a:pt x="0" y="38325"/>
                    <a:pt x="38325" y="0"/>
                    <a:pt x="85600" y="0"/>
                  </a:cubicBezTo>
                  <a:close/>
                </a:path>
              </a:pathLst>
            </a:custGeom>
            <a:solidFill>
              <a:srgbClr val="5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66675"/>
              <a:ext cx="1214834" cy="14393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79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2811367" y="2966196"/>
            <a:ext cx="4612573" cy="5718327"/>
            <a:chOff x="0" y="0"/>
            <a:chExt cx="1214834" cy="1506061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214834" cy="1506061"/>
            </a:xfrm>
            <a:custGeom>
              <a:avLst/>
              <a:gdLst/>
              <a:ahLst/>
              <a:cxnLst/>
              <a:rect l="l" t="t" r="r" b="b"/>
              <a:pathLst>
                <a:path w="1214834" h="1506061">
                  <a:moveTo>
                    <a:pt x="85600" y="0"/>
                  </a:moveTo>
                  <a:lnTo>
                    <a:pt x="1129233" y="0"/>
                  </a:lnTo>
                  <a:cubicBezTo>
                    <a:pt x="1176509" y="0"/>
                    <a:pt x="1214834" y="38325"/>
                    <a:pt x="1214834" y="85600"/>
                  </a:cubicBezTo>
                  <a:lnTo>
                    <a:pt x="1214834" y="1420461"/>
                  </a:lnTo>
                  <a:cubicBezTo>
                    <a:pt x="1214834" y="1443164"/>
                    <a:pt x="1205815" y="1464936"/>
                    <a:pt x="1189762" y="1480990"/>
                  </a:cubicBezTo>
                  <a:cubicBezTo>
                    <a:pt x="1173709" y="1497043"/>
                    <a:pt x="1151936" y="1506061"/>
                    <a:pt x="1129233" y="1506061"/>
                  </a:cubicBezTo>
                  <a:lnTo>
                    <a:pt x="85600" y="1506061"/>
                  </a:lnTo>
                  <a:cubicBezTo>
                    <a:pt x="38325" y="1506061"/>
                    <a:pt x="0" y="1467737"/>
                    <a:pt x="0" y="1420461"/>
                  </a:cubicBezTo>
                  <a:lnTo>
                    <a:pt x="0" y="85600"/>
                  </a:lnTo>
                  <a:cubicBezTo>
                    <a:pt x="0" y="38325"/>
                    <a:pt x="38325" y="0"/>
                    <a:pt x="85600" y="0"/>
                  </a:cubicBezTo>
                  <a:close/>
                </a:path>
              </a:pathLst>
            </a:custGeom>
            <a:solidFill>
              <a:srgbClr val="5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66675"/>
              <a:ext cx="1214834" cy="14393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79"/>
                </a:lnSpc>
              </a:pPr>
              <a:endParaRPr/>
            </a:p>
          </p:txBody>
        </p:sp>
      </p:grpSp>
      <p:sp>
        <p:nvSpPr>
          <p:cNvPr id="23" name="Freeform 2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456961" y="4435249"/>
            <a:ext cx="1701495" cy="1178285"/>
          </a:xfrm>
          <a:custGeom>
            <a:avLst/>
            <a:gdLst/>
            <a:ahLst/>
            <a:cxnLst/>
            <a:rect l="l" t="t" r="r" b="b"/>
            <a:pathLst>
              <a:path w="1701495" h="1178285">
                <a:moveTo>
                  <a:pt x="0" y="0"/>
                </a:moveTo>
                <a:lnTo>
                  <a:pt x="1701495" y="0"/>
                </a:lnTo>
                <a:lnTo>
                  <a:pt x="1701495" y="1178286"/>
                </a:lnTo>
                <a:lnTo>
                  <a:pt x="0" y="11782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4" name="Freeform 2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181484" y="4237994"/>
            <a:ext cx="1066044" cy="1375540"/>
          </a:xfrm>
          <a:custGeom>
            <a:avLst/>
            <a:gdLst/>
            <a:ahLst/>
            <a:cxnLst/>
            <a:rect l="l" t="t" r="r" b="b"/>
            <a:pathLst>
              <a:path w="1066044" h="1375540">
                <a:moveTo>
                  <a:pt x="0" y="0"/>
                </a:moveTo>
                <a:lnTo>
                  <a:pt x="1066044" y="0"/>
                </a:lnTo>
                <a:lnTo>
                  <a:pt x="1066044" y="1375541"/>
                </a:lnTo>
                <a:lnTo>
                  <a:pt x="0" y="137554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5" name="Freeform 2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4394597" y="4237994"/>
            <a:ext cx="1364402" cy="1463165"/>
          </a:xfrm>
          <a:custGeom>
            <a:avLst/>
            <a:gdLst/>
            <a:ahLst/>
            <a:cxnLst/>
            <a:rect l="l" t="t" r="r" b="b"/>
            <a:pathLst>
              <a:path w="1364402" h="1463165">
                <a:moveTo>
                  <a:pt x="0" y="0"/>
                </a:moveTo>
                <a:lnTo>
                  <a:pt x="1364402" y="0"/>
                </a:lnTo>
                <a:lnTo>
                  <a:pt x="1364402" y="1463166"/>
                </a:lnTo>
                <a:lnTo>
                  <a:pt x="0" y="146316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6" name="Freeform 2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852077" y="8684523"/>
            <a:ext cx="4435923" cy="1625376"/>
          </a:xfrm>
          <a:custGeom>
            <a:avLst/>
            <a:gdLst/>
            <a:ahLst/>
            <a:cxnLst/>
            <a:rect l="l" t="t" r="r" b="b"/>
            <a:pathLst>
              <a:path w="4435923" h="1625376">
                <a:moveTo>
                  <a:pt x="0" y="0"/>
                </a:moveTo>
                <a:lnTo>
                  <a:pt x="4435923" y="0"/>
                </a:lnTo>
                <a:lnTo>
                  <a:pt x="4435923" y="1625377"/>
                </a:lnTo>
                <a:lnTo>
                  <a:pt x="0" y="1625377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7" name="TextBox 27"/>
          <p:cNvSpPr txBox="1"/>
          <p:nvPr/>
        </p:nvSpPr>
        <p:spPr>
          <a:xfrm>
            <a:off x="3604616" y="867748"/>
            <a:ext cx="11078767" cy="1334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0993"/>
              </a:lnSpc>
            </a:pPr>
            <a:r>
              <a:rPr lang="en-US" sz="7852" b="1">
                <a:solidFill>
                  <a:srgbClr val="500000"/>
                </a:solidFill>
                <a:latin typeface="Roca Two Bold"/>
                <a:ea typeface="Roca Two Bold"/>
                <a:cs typeface="Roca Two Bold"/>
                <a:sym typeface="Roca Two Bold"/>
              </a:rPr>
              <a:t>Example: E-Resources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2301413" y="5777735"/>
            <a:ext cx="4012590" cy="2174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49" lvl="1" indent="-269875" algn="l">
              <a:lnSpc>
                <a:spcPts val="3499"/>
              </a:lnSpc>
              <a:buFont typeface="Arial"/>
              <a:buChar char="•"/>
            </a:pPr>
            <a:r>
              <a:rPr lang="en-US" sz="2499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Some institutions are taking a conservative approach.</a:t>
            </a:r>
          </a:p>
          <a:p>
            <a:pPr marL="539749" lvl="1" indent="-269875" algn="l">
              <a:lnSpc>
                <a:spcPts val="3499"/>
              </a:lnSpc>
              <a:buFont typeface="Arial"/>
              <a:buChar char="•"/>
            </a:pPr>
            <a:r>
              <a:rPr lang="en-US" sz="2499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Other institutions are claiming exceptions.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7706386" y="5813121"/>
            <a:ext cx="4012590" cy="2613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49" lvl="1" indent="-269875" algn="l">
              <a:lnSpc>
                <a:spcPts val="3499"/>
              </a:lnSpc>
              <a:buFont typeface="Arial"/>
              <a:buChar char="•"/>
            </a:pPr>
            <a:r>
              <a:rPr lang="en-US" sz="2499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Ending contracts or removing subscriptions for third-party vendors that are not compliant.</a:t>
            </a:r>
          </a:p>
          <a:p>
            <a:pPr marL="539749" lvl="1" indent="-269875" algn="l">
              <a:lnSpc>
                <a:spcPts val="3499"/>
              </a:lnSpc>
              <a:buFont typeface="Arial"/>
              <a:buChar char="•"/>
            </a:pPr>
            <a:r>
              <a:rPr lang="en-US" sz="2499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Negotiating new contracts.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3111358" y="5870271"/>
            <a:ext cx="4012590" cy="2613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49" lvl="1" indent="-269875" algn="l">
              <a:lnSpc>
                <a:spcPts val="3499"/>
              </a:lnSpc>
              <a:buFont typeface="Arial"/>
              <a:buChar char="•"/>
            </a:pPr>
            <a:r>
              <a:rPr lang="en-US" sz="2499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Claiming a fundamental alteration of services exception.</a:t>
            </a:r>
          </a:p>
          <a:p>
            <a:pPr marL="539749" lvl="1" indent="-269875" algn="l">
              <a:lnSpc>
                <a:spcPts val="3499"/>
              </a:lnSpc>
              <a:buFont typeface="Arial"/>
              <a:buChar char="•"/>
            </a:pPr>
            <a:r>
              <a:rPr lang="en-US" sz="2499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Maintains access, but can’t guarantee materials are accessible.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2481987" y="3268161"/>
            <a:ext cx="3651443" cy="10287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199"/>
              </a:lnSpc>
            </a:pPr>
            <a:r>
              <a:rPr lang="en-US" sz="2999" b="1">
                <a:solidFill>
                  <a:srgbClr val="FFFFFF"/>
                </a:solidFill>
                <a:latin typeface="Roca Two Bold"/>
                <a:ea typeface="Roca Two Bold"/>
                <a:cs typeface="Roca Two Bold"/>
                <a:sym typeface="Roca Two Bold"/>
              </a:rPr>
              <a:t>Different Approaches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7474641" y="3466469"/>
            <a:ext cx="4476080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200"/>
              </a:lnSpc>
            </a:pPr>
            <a:r>
              <a:rPr lang="en-US" sz="3000" b="1">
                <a:solidFill>
                  <a:srgbClr val="FFFFFF"/>
                </a:solidFill>
                <a:latin typeface="Roca Two Bold"/>
                <a:ea typeface="Roca Two Bold"/>
                <a:cs typeface="Roca Two Bold"/>
                <a:sym typeface="Roca Two Bold"/>
              </a:rPr>
              <a:t>Conservative Approach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2879613" y="3466469"/>
            <a:ext cx="4476080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200"/>
              </a:lnSpc>
            </a:pPr>
            <a:r>
              <a:rPr lang="en-US" sz="3000" b="1">
                <a:solidFill>
                  <a:srgbClr val="FFFFFF"/>
                </a:solidFill>
                <a:latin typeface="Roca Two Bold"/>
                <a:ea typeface="Roca Two Bold"/>
                <a:cs typeface="Roca Two Bold"/>
                <a:sym typeface="Roca Two Bold"/>
              </a:rPr>
              <a:t>Claiming Exceptions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01422" y="0"/>
            <a:ext cx="1308619" cy="10439196"/>
            <a:chOff x="0" y="0"/>
            <a:chExt cx="344657" cy="274941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4657" cy="2749418"/>
            </a:xfrm>
            <a:custGeom>
              <a:avLst/>
              <a:gdLst/>
              <a:ahLst/>
              <a:cxnLst/>
              <a:rect l="l" t="t" r="r" b="b"/>
              <a:pathLst>
                <a:path w="344657" h="2749418">
                  <a:moveTo>
                    <a:pt x="0" y="0"/>
                  </a:moveTo>
                  <a:lnTo>
                    <a:pt x="344657" y="0"/>
                  </a:lnTo>
                  <a:lnTo>
                    <a:pt x="344657" y="2749418"/>
                  </a:lnTo>
                  <a:lnTo>
                    <a:pt x="0" y="2749418"/>
                  </a:lnTo>
                  <a:close/>
                </a:path>
              </a:pathLst>
            </a:custGeom>
            <a:solidFill>
              <a:srgbClr val="5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66675"/>
              <a:ext cx="344657" cy="26827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7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409172" y="884984"/>
            <a:ext cx="287432" cy="287432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142875"/>
              <a:ext cx="660400" cy="5937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7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409172" y="1462506"/>
            <a:ext cx="287432" cy="287432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142875"/>
              <a:ext cx="660400" cy="5937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7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409172" y="2077616"/>
            <a:ext cx="287432" cy="287432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6200" y="142875"/>
              <a:ext cx="660400" cy="5937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7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7408220" y="2966196"/>
            <a:ext cx="4612573" cy="5718327"/>
            <a:chOff x="0" y="0"/>
            <a:chExt cx="1214834" cy="1506061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214834" cy="1506061"/>
            </a:xfrm>
            <a:custGeom>
              <a:avLst/>
              <a:gdLst/>
              <a:ahLst/>
              <a:cxnLst/>
              <a:rect l="l" t="t" r="r" b="b"/>
              <a:pathLst>
                <a:path w="1214834" h="1506061">
                  <a:moveTo>
                    <a:pt x="85600" y="0"/>
                  </a:moveTo>
                  <a:lnTo>
                    <a:pt x="1129233" y="0"/>
                  </a:lnTo>
                  <a:cubicBezTo>
                    <a:pt x="1176509" y="0"/>
                    <a:pt x="1214834" y="38325"/>
                    <a:pt x="1214834" y="85600"/>
                  </a:cubicBezTo>
                  <a:lnTo>
                    <a:pt x="1214834" y="1420461"/>
                  </a:lnTo>
                  <a:cubicBezTo>
                    <a:pt x="1214834" y="1443164"/>
                    <a:pt x="1205815" y="1464936"/>
                    <a:pt x="1189762" y="1480990"/>
                  </a:cubicBezTo>
                  <a:cubicBezTo>
                    <a:pt x="1173709" y="1497043"/>
                    <a:pt x="1151936" y="1506061"/>
                    <a:pt x="1129233" y="1506061"/>
                  </a:cubicBezTo>
                  <a:lnTo>
                    <a:pt x="85600" y="1506061"/>
                  </a:lnTo>
                  <a:cubicBezTo>
                    <a:pt x="38325" y="1506061"/>
                    <a:pt x="0" y="1467737"/>
                    <a:pt x="0" y="1420461"/>
                  </a:cubicBezTo>
                  <a:lnTo>
                    <a:pt x="0" y="85600"/>
                  </a:lnTo>
                  <a:cubicBezTo>
                    <a:pt x="0" y="38325"/>
                    <a:pt x="38325" y="0"/>
                    <a:pt x="85600" y="0"/>
                  </a:cubicBezTo>
                  <a:close/>
                </a:path>
              </a:pathLst>
            </a:custGeom>
            <a:solidFill>
              <a:srgbClr val="5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66675"/>
              <a:ext cx="1214834" cy="14393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7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2001422" y="2966196"/>
            <a:ext cx="4612573" cy="5718327"/>
            <a:chOff x="0" y="0"/>
            <a:chExt cx="1214834" cy="1506061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214834" cy="1506061"/>
            </a:xfrm>
            <a:custGeom>
              <a:avLst/>
              <a:gdLst/>
              <a:ahLst/>
              <a:cxnLst/>
              <a:rect l="l" t="t" r="r" b="b"/>
              <a:pathLst>
                <a:path w="1214834" h="1506061">
                  <a:moveTo>
                    <a:pt x="85600" y="0"/>
                  </a:moveTo>
                  <a:lnTo>
                    <a:pt x="1129233" y="0"/>
                  </a:lnTo>
                  <a:cubicBezTo>
                    <a:pt x="1176509" y="0"/>
                    <a:pt x="1214834" y="38325"/>
                    <a:pt x="1214834" y="85600"/>
                  </a:cubicBezTo>
                  <a:lnTo>
                    <a:pt x="1214834" y="1420461"/>
                  </a:lnTo>
                  <a:cubicBezTo>
                    <a:pt x="1214834" y="1443164"/>
                    <a:pt x="1205815" y="1464936"/>
                    <a:pt x="1189762" y="1480990"/>
                  </a:cubicBezTo>
                  <a:cubicBezTo>
                    <a:pt x="1173709" y="1497043"/>
                    <a:pt x="1151936" y="1506061"/>
                    <a:pt x="1129233" y="1506061"/>
                  </a:cubicBezTo>
                  <a:lnTo>
                    <a:pt x="85600" y="1506061"/>
                  </a:lnTo>
                  <a:cubicBezTo>
                    <a:pt x="38325" y="1506061"/>
                    <a:pt x="0" y="1467737"/>
                    <a:pt x="0" y="1420461"/>
                  </a:cubicBezTo>
                  <a:lnTo>
                    <a:pt x="0" y="85600"/>
                  </a:lnTo>
                  <a:cubicBezTo>
                    <a:pt x="0" y="38325"/>
                    <a:pt x="38325" y="0"/>
                    <a:pt x="85600" y="0"/>
                  </a:cubicBezTo>
                  <a:close/>
                </a:path>
              </a:pathLst>
            </a:custGeom>
            <a:solidFill>
              <a:srgbClr val="5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66675"/>
              <a:ext cx="1214834" cy="14393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79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2811367" y="2966196"/>
            <a:ext cx="4612573" cy="5718327"/>
            <a:chOff x="0" y="0"/>
            <a:chExt cx="1214834" cy="1506061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214834" cy="1506061"/>
            </a:xfrm>
            <a:custGeom>
              <a:avLst/>
              <a:gdLst/>
              <a:ahLst/>
              <a:cxnLst/>
              <a:rect l="l" t="t" r="r" b="b"/>
              <a:pathLst>
                <a:path w="1214834" h="1506061">
                  <a:moveTo>
                    <a:pt x="85600" y="0"/>
                  </a:moveTo>
                  <a:lnTo>
                    <a:pt x="1129233" y="0"/>
                  </a:lnTo>
                  <a:cubicBezTo>
                    <a:pt x="1176509" y="0"/>
                    <a:pt x="1214834" y="38325"/>
                    <a:pt x="1214834" y="85600"/>
                  </a:cubicBezTo>
                  <a:lnTo>
                    <a:pt x="1214834" y="1420461"/>
                  </a:lnTo>
                  <a:cubicBezTo>
                    <a:pt x="1214834" y="1443164"/>
                    <a:pt x="1205815" y="1464936"/>
                    <a:pt x="1189762" y="1480990"/>
                  </a:cubicBezTo>
                  <a:cubicBezTo>
                    <a:pt x="1173709" y="1497043"/>
                    <a:pt x="1151936" y="1506061"/>
                    <a:pt x="1129233" y="1506061"/>
                  </a:cubicBezTo>
                  <a:lnTo>
                    <a:pt x="85600" y="1506061"/>
                  </a:lnTo>
                  <a:cubicBezTo>
                    <a:pt x="38325" y="1506061"/>
                    <a:pt x="0" y="1467737"/>
                    <a:pt x="0" y="1420461"/>
                  </a:cubicBezTo>
                  <a:lnTo>
                    <a:pt x="0" y="85600"/>
                  </a:lnTo>
                  <a:cubicBezTo>
                    <a:pt x="0" y="38325"/>
                    <a:pt x="38325" y="0"/>
                    <a:pt x="85600" y="0"/>
                  </a:cubicBezTo>
                  <a:close/>
                </a:path>
              </a:pathLst>
            </a:custGeom>
            <a:solidFill>
              <a:srgbClr val="5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66675"/>
              <a:ext cx="1214834" cy="14393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79"/>
                </a:lnSpc>
              </a:pPr>
              <a:endParaRPr/>
            </a:p>
          </p:txBody>
        </p:sp>
      </p:grpSp>
      <p:sp>
        <p:nvSpPr>
          <p:cNvPr id="23" name="Freeform 2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852077" y="8684523"/>
            <a:ext cx="4435923" cy="1625376"/>
          </a:xfrm>
          <a:custGeom>
            <a:avLst/>
            <a:gdLst/>
            <a:ahLst/>
            <a:cxnLst/>
            <a:rect l="l" t="t" r="r" b="b"/>
            <a:pathLst>
              <a:path w="4435923" h="1625376">
                <a:moveTo>
                  <a:pt x="0" y="0"/>
                </a:moveTo>
                <a:lnTo>
                  <a:pt x="4435923" y="0"/>
                </a:lnTo>
                <a:lnTo>
                  <a:pt x="4435923" y="1625377"/>
                </a:lnTo>
                <a:lnTo>
                  <a:pt x="0" y="162537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4" name="Freeform 2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641907" y="4036656"/>
            <a:ext cx="1331603" cy="1664504"/>
          </a:xfrm>
          <a:custGeom>
            <a:avLst/>
            <a:gdLst/>
            <a:ahLst/>
            <a:cxnLst/>
            <a:rect l="l" t="t" r="r" b="b"/>
            <a:pathLst>
              <a:path w="1331603" h="1664504">
                <a:moveTo>
                  <a:pt x="0" y="0"/>
                </a:moveTo>
                <a:lnTo>
                  <a:pt x="1331603" y="0"/>
                </a:lnTo>
                <a:lnTo>
                  <a:pt x="1331603" y="1664504"/>
                </a:lnTo>
                <a:lnTo>
                  <a:pt x="0" y="166450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5" name="Freeform 2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56028" y="4327637"/>
            <a:ext cx="1913306" cy="1195816"/>
          </a:xfrm>
          <a:custGeom>
            <a:avLst/>
            <a:gdLst/>
            <a:ahLst/>
            <a:cxnLst/>
            <a:rect l="l" t="t" r="r" b="b"/>
            <a:pathLst>
              <a:path w="1913306" h="1195816">
                <a:moveTo>
                  <a:pt x="0" y="0"/>
                </a:moveTo>
                <a:lnTo>
                  <a:pt x="1913306" y="0"/>
                </a:lnTo>
                <a:lnTo>
                  <a:pt x="1913306" y="1195816"/>
                </a:lnTo>
                <a:lnTo>
                  <a:pt x="0" y="119581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6" name="Freeform 2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4298172" y="4106063"/>
            <a:ext cx="1638963" cy="1638963"/>
          </a:xfrm>
          <a:custGeom>
            <a:avLst/>
            <a:gdLst/>
            <a:ahLst/>
            <a:cxnLst/>
            <a:rect l="l" t="t" r="r" b="b"/>
            <a:pathLst>
              <a:path w="1638963" h="1638963">
                <a:moveTo>
                  <a:pt x="0" y="0"/>
                </a:moveTo>
                <a:lnTo>
                  <a:pt x="1638963" y="0"/>
                </a:lnTo>
                <a:lnTo>
                  <a:pt x="1638963" y="1638964"/>
                </a:lnTo>
                <a:lnTo>
                  <a:pt x="0" y="163896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7" name="TextBox 27"/>
          <p:cNvSpPr txBox="1"/>
          <p:nvPr/>
        </p:nvSpPr>
        <p:spPr>
          <a:xfrm>
            <a:off x="3604616" y="867748"/>
            <a:ext cx="11078767" cy="1334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0993"/>
              </a:lnSpc>
            </a:pPr>
            <a:r>
              <a:rPr lang="en-US" sz="7852" b="1">
                <a:solidFill>
                  <a:srgbClr val="500000"/>
                </a:solidFill>
                <a:latin typeface="Roca Two Bold"/>
                <a:ea typeface="Roca Two Bold"/>
                <a:cs typeface="Roca Two Bold"/>
                <a:sym typeface="Roca Two Bold"/>
              </a:rPr>
              <a:t>Example: Repositories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2301413" y="5777735"/>
            <a:ext cx="4012590" cy="1736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49" lvl="1" indent="-269875" algn="l">
              <a:lnSpc>
                <a:spcPts val="3499"/>
              </a:lnSpc>
              <a:buFont typeface="Arial"/>
              <a:buChar char="•"/>
            </a:pPr>
            <a:r>
              <a:rPr lang="en-US" sz="2499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A&amp;M’s Institutional Repository has over 150,000 titles.</a:t>
            </a:r>
          </a:p>
          <a:p>
            <a:pPr marL="539749" lvl="1" indent="-269875" algn="l">
              <a:lnSpc>
                <a:spcPts val="3499"/>
              </a:lnSpc>
              <a:buFont typeface="Arial"/>
              <a:buChar char="•"/>
            </a:pPr>
            <a:r>
              <a:rPr lang="en-US" sz="2499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Most are in PDF format.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7706386" y="5813121"/>
            <a:ext cx="4012590" cy="2613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49" lvl="1" indent="-269875" algn="l">
              <a:lnSpc>
                <a:spcPts val="3499"/>
              </a:lnSpc>
              <a:buFont typeface="Arial"/>
              <a:buChar char="•"/>
            </a:pPr>
            <a:r>
              <a:rPr lang="en-US" sz="2499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Remediating PDFs is extremely time consuming. </a:t>
            </a:r>
          </a:p>
          <a:p>
            <a:pPr marL="539749" lvl="1" indent="-269875" algn="l">
              <a:lnSpc>
                <a:spcPts val="3499"/>
              </a:lnSpc>
              <a:buFont typeface="Arial"/>
              <a:buChar char="•"/>
            </a:pPr>
            <a:r>
              <a:rPr lang="en-US" sz="2499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Especially older PDFs that are essentially just images.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3111358" y="5870271"/>
            <a:ext cx="4012590" cy="2174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49" lvl="1" indent="-269875" algn="l">
              <a:lnSpc>
                <a:spcPts val="3499"/>
              </a:lnSpc>
              <a:buFont typeface="Arial"/>
              <a:buChar char="•"/>
            </a:pPr>
            <a:r>
              <a:rPr lang="en-US" sz="2499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Hiring people to remediate PDFs in-house.</a:t>
            </a:r>
          </a:p>
          <a:p>
            <a:pPr marL="539749" lvl="1" indent="-269875" algn="l">
              <a:lnSpc>
                <a:spcPts val="3499"/>
              </a:lnSpc>
              <a:buFont typeface="Arial"/>
              <a:buChar char="•"/>
            </a:pPr>
            <a:r>
              <a:rPr lang="en-US" sz="2499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Hiring a third-party to do remediation.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2481987" y="3485519"/>
            <a:ext cx="3651443" cy="5048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199"/>
              </a:lnSpc>
            </a:pPr>
            <a:r>
              <a:rPr lang="en-US" sz="2999" b="1">
                <a:solidFill>
                  <a:srgbClr val="FFFFFF"/>
                </a:solidFill>
                <a:latin typeface="Roca Two Bold"/>
                <a:ea typeface="Roca Two Bold"/>
                <a:cs typeface="Roca Two Bold"/>
                <a:sym typeface="Roca Two Bold"/>
              </a:rPr>
              <a:t>Volume of PDFs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7474641" y="3466469"/>
            <a:ext cx="4476080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200"/>
              </a:lnSpc>
            </a:pPr>
            <a:r>
              <a:rPr lang="en-US" sz="3000" b="1">
                <a:solidFill>
                  <a:srgbClr val="FFFFFF"/>
                </a:solidFill>
                <a:latin typeface="Roca Two Bold"/>
                <a:ea typeface="Roca Two Bold"/>
                <a:cs typeface="Roca Two Bold"/>
                <a:sym typeface="Roca Two Bold"/>
              </a:rPr>
              <a:t>Time Consuming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2879613" y="3466469"/>
            <a:ext cx="4476080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200"/>
              </a:lnSpc>
            </a:pPr>
            <a:r>
              <a:rPr lang="en-US" sz="3000" b="1">
                <a:solidFill>
                  <a:srgbClr val="FFFFFF"/>
                </a:solidFill>
                <a:latin typeface="Roca Two Bold"/>
                <a:ea typeface="Roca Two Bold"/>
                <a:cs typeface="Roca Two Bold"/>
                <a:sym typeface="Roca Two Bold"/>
              </a:rPr>
              <a:t>Expensive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1207197" y="8062619"/>
            <a:ext cx="13532463" cy="0"/>
          </a:xfrm>
          <a:prstGeom prst="line">
            <a:avLst/>
          </a:prstGeom>
          <a:ln w="123825" cap="flat">
            <a:solidFill>
              <a:srgbClr val="5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0" y="0"/>
            <a:ext cx="2531989" cy="1910614"/>
            <a:chOff x="0" y="0"/>
            <a:chExt cx="666861" cy="50320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66861" cy="503207"/>
            </a:xfrm>
            <a:custGeom>
              <a:avLst/>
              <a:gdLst/>
              <a:ahLst/>
              <a:cxnLst/>
              <a:rect l="l" t="t" r="r" b="b"/>
              <a:pathLst>
                <a:path w="666861" h="503207">
                  <a:moveTo>
                    <a:pt x="0" y="0"/>
                  </a:moveTo>
                  <a:lnTo>
                    <a:pt x="666861" y="0"/>
                  </a:lnTo>
                  <a:lnTo>
                    <a:pt x="666861" y="503207"/>
                  </a:lnTo>
                  <a:lnTo>
                    <a:pt x="0" y="503207"/>
                  </a:lnTo>
                  <a:close/>
                </a:path>
              </a:pathLst>
            </a:custGeom>
            <a:solidFill>
              <a:srgbClr val="5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66675"/>
              <a:ext cx="666861" cy="43653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7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756011" y="8376386"/>
            <a:ext cx="2531989" cy="1910614"/>
            <a:chOff x="0" y="0"/>
            <a:chExt cx="666861" cy="50320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66861" cy="503207"/>
            </a:xfrm>
            <a:custGeom>
              <a:avLst/>
              <a:gdLst/>
              <a:ahLst/>
              <a:cxnLst/>
              <a:rect l="l" t="t" r="r" b="b"/>
              <a:pathLst>
                <a:path w="666861" h="503207">
                  <a:moveTo>
                    <a:pt x="0" y="0"/>
                  </a:moveTo>
                  <a:lnTo>
                    <a:pt x="666861" y="0"/>
                  </a:lnTo>
                  <a:lnTo>
                    <a:pt x="666861" y="503207"/>
                  </a:lnTo>
                  <a:lnTo>
                    <a:pt x="0" y="503207"/>
                  </a:lnTo>
                  <a:close/>
                </a:path>
              </a:pathLst>
            </a:custGeom>
            <a:solidFill>
              <a:srgbClr val="5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66675"/>
              <a:ext cx="666861" cy="43653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79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3951420" y="783857"/>
            <a:ext cx="10385160" cy="64165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2782"/>
              </a:lnSpc>
            </a:pPr>
            <a:r>
              <a:rPr lang="en-US" sz="9130" b="1">
                <a:solidFill>
                  <a:srgbClr val="500000"/>
                </a:solidFill>
                <a:latin typeface="Roca Two Bold"/>
                <a:ea typeface="Roca Two Bold"/>
                <a:cs typeface="Roca Two Bold"/>
                <a:sym typeface="Roca Two Bold"/>
              </a:rPr>
              <a:t>How does this impact the Rangelands Partnership?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01422" y="0"/>
            <a:ext cx="1308619" cy="10439196"/>
            <a:chOff x="0" y="0"/>
            <a:chExt cx="344657" cy="274941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4657" cy="2749418"/>
            </a:xfrm>
            <a:custGeom>
              <a:avLst/>
              <a:gdLst/>
              <a:ahLst/>
              <a:cxnLst/>
              <a:rect l="l" t="t" r="r" b="b"/>
              <a:pathLst>
                <a:path w="344657" h="2749418">
                  <a:moveTo>
                    <a:pt x="0" y="0"/>
                  </a:moveTo>
                  <a:lnTo>
                    <a:pt x="344657" y="0"/>
                  </a:lnTo>
                  <a:lnTo>
                    <a:pt x="344657" y="2749418"/>
                  </a:lnTo>
                  <a:lnTo>
                    <a:pt x="0" y="2749418"/>
                  </a:lnTo>
                  <a:close/>
                </a:path>
              </a:pathLst>
            </a:custGeom>
            <a:solidFill>
              <a:srgbClr val="5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66675"/>
              <a:ext cx="344657" cy="26827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7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409172" y="884984"/>
            <a:ext cx="287432" cy="287432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142875"/>
              <a:ext cx="660400" cy="5937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7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409172" y="1462506"/>
            <a:ext cx="287432" cy="287432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142875"/>
              <a:ext cx="660400" cy="5937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7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409172" y="2077616"/>
            <a:ext cx="287432" cy="287432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6200" y="142875"/>
              <a:ext cx="660400" cy="5937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7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7443571" y="4350660"/>
            <a:ext cx="4612573" cy="4234914"/>
            <a:chOff x="0" y="0"/>
            <a:chExt cx="1214834" cy="1115368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214834" cy="1115368"/>
            </a:xfrm>
            <a:custGeom>
              <a:avLst/>
              <a:gdLst/>
              <a:ahLst/>
              <a:cxnLst/>
              <a:rect l="l" t="t" r="r" b="b"/>
              <a:pathLst>
                <a:path w="1214834" h="1115368">
                  <a:moveTo>
                    <a:pt x="85600" y="0"/>
                  </a:moveTo>
                  <a:lnTo>
                    <a:pt x="1129233" y="0"/>
                  </a:lnTo>
                  <a:cubicBezTo>
                    <a:pt x="1176509" y="0"/>
                    <a:pt x="1214834" y="38325"/>
                    <a:pt x="1214834" y="85600"/>
                  </a:cubicBezTo>
                  <a:lnTo>
                    <a:pt x="1214834" y="1029768"/>
                  </a:lnTo>
                  <a:cubicBezTo>
                    <a:pt x="1214834" y="1052471"/>
                    <a:pt x="1205815" y="1074243"/>
                    <a:pt x="1189762" y="1090297"/>
                  </a:cubicBezTo>
                  <a:cubicBezTo>
                    <a:pt x="1173709" y="1106350"/>
                    <a:pt x="1151936" y="1115368"/>
                    <a:pt x="1129233" y="1115368"/>
                  </a:cubicBezTo>
                  <a:lnTo>
                    <a:pt x="85600" y="1115368"/>
                  </a:lnTo>
                  <a:cubicBezTo>
                    <a:pt x="38325" y="1115368"/>
                    <a:pt x="0" y="1077044"/>
                    <a:pt x="0" y="1029768"/>
                  </a:cubicBezTo>
                  <a:lnTo>
                    <a:pt x="0" y="85600"/>
                  </a:lnTo>
                  <a:cubicBezTo>
                    <a:pt x="0" y="38325"/>
                    <a:pt x="38325" y="0"/>
                    <a:pt x="85600" y="0"/>
                  </a:cubicBezTo>
                  <a:close/>
                </a:path>
              </a:pathLst>
            </a:custGeom>
            <a:solidFill>
              <a:srgbClr val="5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66675"/>
              <a:ext cx="1214834" cy="10486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7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2068998" y="4350660"/>
            <a:ext cx="4612573" cy="4234914"/>
            <a:chOff x="0" y="0"/>
            <a:chExt cx="1214834" cy="1115368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214834" cy="1115368"/>
            </a:xfrm>
            <a:custGeom>
              <a:avLst/>
              <a:gdLst/>
              <a:ahLst/>
              <a:cxnLst/>
              <a:rect l="l" t="t" r="r" b="b"/>
              <a:pathLst>
                <a:path w="1214834" h="1115368">
                  <a:moveTo>
                    <a:pt x="85600" y="0"/>
                  </a:moveTo>
                  <a:lnTo>
                    <a:pt x="1129233" y="0"/>
                  </a:lnTo>
                  <a:cubicBezTo>
                    <a:pt x="1176509" y="0"/>
                    <a:pt x="1214834" y="38325"/>
                    <a:pt x="1214834" y="85600"/>
                  </a:cubicBezTo>
                  <a:lnTo>
                    <a:pt x="1214834" y="1029768"/>
                  </a:lnTo>
                  <a:cubicBezTo>
                    <a:pt x="1214834" y="1052471"/>
                    <a:pt x="1205815" y="1074243"/>
                    <a:pt x="1189762" y="1090297"/>
                  </a:cubicBezTo>
                  <a:cubicBezTo>
                    <a:pt x="1173709" y="1106350"/>
                    <a:pt x="1151936" y="1115368"/>
                    <a:pt x="1129233" y="1115368"/>
                  </a:cubicBezTo>
                  <a:lnTo>
                    <a:pt x="85600" y="1115368"/>
                  </a:lnTo>
                  <a:cubicBezTo>
                    <a:pt x="38325" y="1115368"/>
                    <a:pt x="0" y="1077044"/>
                    <a:pt x="0" y="1029768"/>
                  </a:cubicBezTo>
                  <a:lnTo>
                    <a:pt x="0" y="85600"/>
                  </a:lnTo>
                  <a:cubicBezTo>
                    <a:pt x="0" y="38325"/>
                    <a:pt x="38325" y="0"/>
                    <a:pt x="85600" y="0"/>
                  </a:cubicBezTo>
                  <a:close/>
                </a:path>
              </a:pathLst>
            </a:custGeom>
            <a:solidFill>
              <a:srgbClr val="5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66675"/>
              <a:ext cx="1214834" cy="10486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79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2813626" y="4350660"/>
            <a:ext cx="4612573" cy="4234914"/>
            <a:chOff x="0" y="0"/>
            <a:chExt cx="1214834" cy="1115368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214834" cy="1115368"/>
            </a:xfrm>
            <a:custGeom>
              <a:avLst/>
              <a:gdLst/>
              <a:ahLst/>
              <a:cxnLst/>
              <a:rect l="l" t="t" r="r" b="b"/>
              <a:pathLst>
                <a:path w="1214834" h="1115368">
                  <a:moveTo>
                    <a:pt x="85600" y="0"/>
                  </a:moveTo>
                  <a:lnTo>
                    <a:pt x="1129233" y="0"/>
                  </a:lnTo>
                  <a:cubicBezTo>
                    <a:pt x="1176509" y="0"/>
                    <a:pt x="1214834" y="38325"/>
                    <a:pt x="1214834" y="85600"/>
                  </a:cubicBezTo>
                  <a:lnTo>
                    <a:pt x="1214834" y="1029768"/>
                  </a:lnTo>
                  <a:cubicBezTo>
                    <a:pt x="1214834" y="1052471"/>
                    <a:pt x="1205815" y="1074243"/>
                    <a:pt x="1189762" y="1090297"/>
                  </a:cubicBezTo>
                  <a:cubicBezTo>
                    <a:pt x="1173709" y="1106350"/>
                    <a:pt x="1151936" y="1115368"/>
                    <a:pt x="1129233" y="1115368"/>
                  </a:cubicBezTo>
                  <a:lnTo>
                    <a:pt x="85600" y="1115368"/>
                  </a:lnTo>
                  <a:cubicBezTo>
                    <a:pt x="38325" y="1115368"/>
                    <a:pt x="0" y="1077044"/>
                    <a:pt x="0" y="1029768"/>
                  </a:cubicBezTo>
                  <a:lnTo>
                    <a:pt x="0" y="85600"/>
                  </a:lnTo>
                  <a:cubicBezTo>
                    <a:pt x="0" y="38325"/>
                    <a:pt x="38325" y="0"/>
                    <a:pt x="85600" y="0"/>
                  </a:cubicBezTo>
                  <a:close/>
                </a:path>
              </a:pathLst>
            </a:custGeom>
            <a:solidFill>
              <a:srgbClr val="5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66675"/>
              <a:ext cx="1214834" cy="10486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79"/>
                </a:lnSpc>
              </a:pPr>
              <a:endParaRPr/>
            </a:p>
          </p:txBody>
        </p:sp>
      </p:grpSp>
      <p:sp>
        <p:nvSpPr>
          <p:cNvPr id="23" name="Freeform 2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852077" y="8661624"/>
            <a:ext cx="4435923" cy="1625376"/>
          </a:xfrm>
          <a:custGeom>
            <a:avLst/>
            <a:gdLst/>
            <a:ahLst/>
            <a:cxnLst/>
            <a:rect l="l" t="t" r="r" b="b"/>
            <a:pathLst>
              <a:path w="4435923" h="1625376">
                <a:moveTo>
                  <a:pt x="0" y="0"/>
                </a:moveTo>
                <a:lnTo>
                  <a:pt x="4435923" y="0"/>
                </a:lnTo>
                <a:lnTo>
                  <a:pt x="4435923" y="1625376"/>
                </a:lnTo>
                <a:lnTo>
                  <a:pt x="0" y="162537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4" name="TextBox 24"/>
          <p:cNvSpPr txBox="1"/>
          <p:nvPr/>
        </p:nvSpPr>
        <p:spPr>
          <a:xfrm>
            <a:off x="1207197" y="1033985"/>
            <a:ext cx="17080803" cy="10610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715"/>
              </a:lnSpc>
            </a:pPr>
            <a:r>
              <a:rPr lang="en-US" sz="6225" b="1">
                <a:solidFill>
                  <a:srgbClr val="500000"/>
                </a:solidFill>
                <a:latin typeface="Roca Two Bold"/>
                <a:ea typeface="Roca Two Bold"/>
                <a:cs typeface="Roca Two Bold"/>
                <a:sym typeface="Roca Two Bold"/>
              </a:rPr>
              <a:t>Rangelands Gateway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2373706" y="5037144"/>
            <a:ext cx="4012590" cy="27952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79"/>
              </a:lnSpc>
            </a:pPr>
            <a:r>
              <a:rPr lang="en-US" sz="3199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User Interface (UI):</a:t>
            </a:r>
          </a:p>
          <a:p>
            <a:pPr marL="690876" lvl="1" indent="-345438" algn="l">
              <a:lnSpc>
                <a:spcPts val="4479"/>
              </a:lnSpc>
              <a:buFont typeface="Arial"/>
              <a:buChar char="•"/>
            </a:pPr>
            <a:r>
              <a:rPr lang="en-US" sz="3199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Navigation</a:t>
            </a:r>
          </a:p>
          <a:p>
            <a:pPr marL="690876" lvl="1" indent="-345438" algn="l">
              <a:lnSpc>
                <a:spcPts val="4479"/>
              </a:lnSpc>
              <a:buFont typeface="Arial"/>
              <a:buChar char="•"/>
            </a:pPr>
            <a:r>
              <a:rPr lang="en-US" sz="3199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Menus</a:t>
            </a:r>
          </a:p>
          <a:p>
            <a:pPr marL="690876" lvl="1" indent="-345438" algn="l">
              <a:lnSpc>
                <a:spcPts val="4479"/>
              </a:lnSpc>
              <a:buFont typeface="Arial"/>
              <a:buChar char="•"/>
            </a:pPr>
            <a:r>
              <a:rPr lang="en-US" sz="3199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Search</a:t>
            </a:r>
          </a:p>
          <a:p>
            <a:pPr marL="690876" lvl="1" indent="-345438" algn="l">
              <a:lnSpc>
                <a:spcPts val="4479"/>
              </a:lnSpc>
              <a:buFont typeface="Arial"/>
              <a:buChar char="•"/>
            </a:pPr>
            <a:r>
              <a:rPr lang="en-US" sz="3199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Etc.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3113419" y="5037144"/>
            <a:ext cx="4012590" cy="27952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79"/>
              </a:lnSpc>
            </a:pPr>
            <a:r>
              <a:rPr lang="en-US" sz="3199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Files:</a:t>
            </a:r>
          </a:p>
          <a:p>
            <a:pPr marL="690876" lvl="1" indent="-345438" algn="l">
              <a:lnSpc>
                <a:spcPts val="4479"/>
              </a:lnSpc>
              <a:buFont typeface="Arial"/>
              <a:buChar char="•"/>
            </a:pPr>
            <a:r>
              <a:rPr lang="en-US" sz="3199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PDFs or other types of files that are linked to from the portal.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7891200" y="5076825"/>
            <a:ext cx="4012590" cy="27952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79"/>
              </a:lnSpc>
            </a:pPr>
            <a:r>
              <a:rPr lang="en-US" sz="3199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Content:</a:t>
            </a:r>
          </a:p>
          <a:p>
            <a:pPr marL="690876" lvl="1" indent="-345438" algn="l">
              <a:lnSpc>
                <a:spcPts val="4479"/>
              </a:lnSpc>
              <a:buFont typeface="Arial"/>
              <a:buChar char="•"/>
            </a:pPr>
            <a:r>
              <a:rPr lang="en-US" sz="3199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Headings</a:t>
            </a:r>
          </a:p>
          <a:p>
            <a:pPr marL="690876" lvl="1" indent="-345438" algn="l">
              <a:lnSpc>
                <a:spcPts val="4479"/>
              </a:lnSpc>
              <a:buFont typeface="Arial"/>
              <a:buChar char="•"/>
            </a:pPr>
            <a:r>
              <a:rPr lang="en-US" sz="3199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Links</a:t>
            </a:r>
          </a:p>
          <a:p>
            <a:pPr marL="690876" lvl="1" indent="-345438" algn="l">
              <a:lnSpc>
                <a:spcPts val="4479"/>
              </a:lnSpc>
              <a:buFont typeface="Arial"/>
              <a:buChar char="•"/>
            </a:pPr>
            <a:r>
              <a:rPr lang="en-US" sz="3199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Images</a:t>
            </a:r>
          </a:p>
          <a:p>
            <a:pPr marL="690876" lvl="1" indent="-345438" algn="l">
              <a:lnSpc>
                <a:spcPts val="4479"/>
              </a:lnSpc>
              <a:buFont typeface="Arial"/>
              <a:buChar char="•"/>
            </a:pPr>
            <a:r>
              <a:rPr lang="en-US" sz="3199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Etc.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2068998" y="2154656"/>
            <a:ext cx="15491485" cy="1590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The Rangelands Gateway qualifies as a website or digital resource that must be compliant under the new regulations. </a:t>
            </a:r>
          </a:p>
          <a:p>
            <a:pPr algn="ctr">
              <a:lnSpc>
                <a:spcPts val="4200"/>
              </a:lnSpc>
            </a:pPr>
            <a:endParaRPr lang="en-US" sz="3000">
              <a:solidFill>
                <a:srgbClr val="00000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1207197" y="8062619"/>
            <a:ext cx="13532463" cy="0"/>
          </a:xfrm>
          <a:prstGeom prst="line">
            <a:avLst/>
          </a:prstGeom>
          <a:ln w="123825" cap="flat">
            <a:solidFill>
              <a:srgbClr val="5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0" y="0"/>
            <a:ext cx="2531989" cy="1910614"/>
            <a:chOff x="0" y="0"/>
            <a:chExt cx="666861" cy="50320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66861" cy="503207"/>
            </a:xfrm>
            <a:custGeom>
              <a:avLst/>
              <a:gdLst/>
              <a:ahLst/>
              <a:cxnLst/>
              <a:rect l="l" t="t" r="r" b="b"/>
              <a:pathLst>
                <a:path w="666861" h="503207">
                  <a:moveTo>
                    <a:pt x="0" y="0"/>
                  </a:moveTo>
                  <a:lnTo>
                    <a:pt x="666861" y="0"/>
                  </a:lnTo>
                  <a:lnTo>
                    <a:pt x="666861" y="503207"/>
                  </a:lnTo>
                  <a:lnTo>
                    <a:pt x="0" y="503207"/>
                  </a:lnTo>
                  <a:close/>
                </a:path>
              </a:pathLst>
            </a:custGeom>
            <a:solidFill>
              <a:srgbClr val="5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66675"/>
              <a:ext cx="666861" cy="43653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7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756011" y="8376386"/>
            <a:ext cx="2531989" cy="1910614"/>
            <a:chOff x="0" y="0"/>
            <a:chExt cx="666861" cy="50320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66861" cy="503207"/>
            </a:xfrm>
            <a:custGeom>
              <a:avLst/>
              <a:gdLst/>
              <a:ahLst/>
              <a:cxnLst/>
              <a:rect l="l" t="t" r="r" b="b"/>
              <a:pathLst>
                <a:path w="666861" h="503207">
                  <a:moveTo>
                    <a:pt x="0" y="0"/>
                  </a:moveTo>
                  <a:lnTo>
                    <a:pt x="666861" y="0"/>
                  </a:lnTo>
                  <a:lnTo>
                    <a:pt x="666861" y="503207"/>
                  </a:lnTo>
                  <a:lnTo>
                    <a:pt x="0" y="503207"/>
                  </a:lnTo>
                  <a:close/>
                </a:path>
              </a:pathLst>
            </a:custGeom>
            <a:solidFill>
              <a:srgbClr val="5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66675"/>
              <a:ext cx="666861" cy="43653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79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3951420" y="3468759"/>
            <a:ext cx="10385160" cy="31780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2782"/>
              </a:lnSpc>
            </a:pPr>
            <a:r>
              <a:rPr lang="en-US" sz="9130" b="1">
                <a:solidFill>
                  <a:srgbClr val="500000"/>
                </a:solidFill>
                <a:latin typeface="Roca Two Bold"/>
                <a:ea typeface="Roca Two Bold"/>
                <a:cs typeface="Roca Two Bold"/>
                <a:sym typeface="Roca Two Bold"/>
              </a:rPr>
              <a:t>Accessibility Best Practices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01422" y="0"/>
            <a:ext cx="1308619" cy="10439196"/>
            <a:chOff x="0" y="0"/>
            <a:chExt cx="344657" cy="274941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4657" cy="2749418"/>
            </a:xfrm>
            <a:custGeom>
              <a:avLst/>
              <a:gdLst/>
              <a:ahLst/>
              <a:cxnLst/>
              <a:rect l="l" t="t" r="r" b="b"/>
              <a:pathLst>
                <a:path w="344657" h="2749418">
                  <a:moveTo>
                    <a:pt x="0" y="0"/>
                  </a:moveTo>
                  <a:lnTo>
                    <a:pt x="344657" y="0"/>
                  </a:lnTo>
                  <a:lnTo>
                    <a:pt x="344657" y="2749418"/>
                  </a:lnTo>
                  <a:lnTo>
                    <a:pt x="0" y="2749418"/>
                  </a:lnTo>
                  <a:close/>
                </a:path>
              </a:pathLst>
            </a:custGeom>
            <a:solidFill>
              <a:srgbClr val="5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66675"/>
              <a:ext cx="344657" cy="26827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7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409172" y="884984"/>
            <a:ext cx="287432" cy="287432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142875"/>
              <a:ext cx="660400" cy="5937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7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409172" y="1462506"/>
            <a:ext cx="287432" cy="287432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142875"/>
              <a:ext cx="660400" cy="5937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7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409172" y="2077616"/>
            <a:ext cx="287432" cy="287432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6200" y="142875"/>
              <a:ext cx="660400" cy="5937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79"/>
                </a:lnSpc>
              </a:pPr>
              <a:endParaRPr/>
            </a:p>
          </p:txBody>
        </p:sp>
      </p:grpSp>
      <p:sp>
        <p:nvSpPr>
          <p:cNvPr id="14" name="Freeform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221003" y="8332570"/>
            <a:ext cx="4435923" cy="1625376"/>
          </a:xfrm>
          <a:custGeom>
            <a:avLst/>
            <a:gdLst/>
            <a:ahLst/>
            <a:cxnLst/>
            <a:rect l="l" t="t" r="r" b="b"/>
            <a:pathLst>
              <a:path w="4435923" h="1625376">
                <a:moveTo>
                  <a:pt x="0" y="0"/>
                </a:moveTo>
                <a:lnTo>
                  <a:pt x="4435922" y="0"/>
                </a:lnTo>
                <a:lnTo>
                  <a:pt x="4435922" y="1625376"/>
                </a:lnTo>
                <a:lnTo>
                  <a:pt x="0" y="162537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104019" y="507315"/>
            <a:ext cx="3484119" cy="3484119"/>
          </a:xfrm>
          <a:custGeom>
            <a:avLst/>
            <a:gdLst/>
            <a:ahLst/>
            <a:cxnLst/>
            <a:rect l="l" t="t" r="r" b="b"/>
            <a:pathLst>
              <a:path w="3484119" h="3484119">
                <a:moveTo>
                  <a:pt x="0" y="0"/>
                </a:moveTo>
                <a:lnTo>
                  <a:pt x="3484118" y="0"/>
                </a:lnTo>
                <a:lnTo>
                  <a:pt x="3484118" y="3484119"/>
                </a:lnTo>
                <a:lnTo>
                  <a:pt x="0" y="348411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TextBox 16"/>
          <p:cNvSpPr txBox="1"/>
          <p:nvPr/>
        </p:nvSpPr>
        <p:spPr>
          <a:xfrm>
            <a:off x="1885808" y="1017917"/>
            <a:ext cx="7321947" cy="10452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539"/>
              </a:lnSpc>
            </a:pPr>
            <a:r>
              <a:rPr lang="en-US" sz="6099" b="1">
                <a:solidFill>
                  <a:srgbClr val="500000"/>
                </a:solidFill>
                <a:latin typeface="Roca Two Bold"/>
                <a:ea typeface="Roca Two Bold"/>
                <a:cs typeface="Roca Two Bold"/>
                <a:sym typeface="Roca Two Bold"/>
              </a:rPr>
              <a:t>Color Contrast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885808" y="2411310"/>
            <a:ext cx="7743030" cy="55499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55644" lvl="1" indent="-377822" algn="l">
              <a:lnSpc>
                <a:spcPts val="4899"/>
              </a:lnSpc>
              <a:buFont typeface="Arial"/>
              <a:buChar char="•"/>
            </a:pPr>
            <a:r>
              <a:rPr lang="en-US" sz="349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Color must have a high enough contrast between text and background to be easily visible.</a:t>
            </a:r>
          </a:p>
          <a:p>
            <a:pPr marL="755644" lvl="1" indent="-377822" algn="l">
              <a:lnSpc>
                <a:spcPts val="4899"/>
              </a:lnSpc>
              <a:buFont typeface="Arial"/>
              <a:buChar char="•"/>
            </a:pPr>
            <a:r>
              <a:rPr lang="en-US" sz="349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Minimum of 4.5:1 contrast ratio for regular text.</a:t>
            </a:r>
          </a:p>
          <a:p>
            <a:pPr marL="755644" lvl="1" indent="-377822" algn="l">
              <a:lnSpc>
                <a:spcPts val="4899"/>
              </a:lnSpc>
              <a:buFont typeface="Arial"/>
              <a:buChar char="•"/>
            </a:pPr>
            <a:r>
              <a:rPr lang="en-US" sz="349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Can be different for large text. </a:t>
            </a:r>
          </a:p>
          <a:p>
            <a:pPr marL="755644" lvl="1" indent="-377822" algn="l">
              <a:lnSpc>
                <a:spcPts val="4899"/>
              </a:lnSpc>
              <a:buFont typeface="Arial"/>
              <a:buChar char="•"/>
            </a:pPr>
            <a:r>
              <a:rPr lang="en-US" sz="349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Use a tool like the WebAIM contrast checker or WAVE tool.</a:t>
            </a:r>
          </a:p>
          <a:p>
            <a:pPr marL="755644" lvl="1" indent="-377822" algn="l">
              <a:lnSpc>
                <a:spcPts val="4899"/>
              </a:lnSpc>
              <a:buFont typeface="Arial"/>
              <a:buChar char="•"/>
            </a:pPr>
            <a:r>
              <a:rPr lang="en-US" sz="349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Text over images is rarely compliant.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2468712" y="8821725"/>
            <a:ext cx="4084487" cy="5803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u="sng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  <a:hlinkClick r:id="rId5" tooltip="https://rangelandsgateway.org"/>
              </a:rPr>
              <a:t>Contrast Example</a:t>
            </a:r>
          </a:p>
        </p:txBody>
      </p:sp>
      <p:sp>
        <p:nvSpPr>
          <p:cNvPr id="19" name="Freeform 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104019" y="4719772"/>
            <a:ext cx="3484119" cy="3484119"/>
          </a:xfrm>
          <a:custGeom>
            <a:avLst/>
            <a:gdLst/>
            <a:ahLst/>
            <a:cxnLst/>
            <a:rect l="l" t="t" r="r" b="b"/>
            <a:pathLst>
              <a:path w="3484119" h="3484119">
                <a:moveTo>
                  <a:pt x="0" y="0"/>
                </a:moveTo>
                <a:lnTo>
                  <a:pt x="3484118" y="0"/>
                </a:lnTo>
                <a:lnTo>
                  <a:pt x="3484118" y="3484119"/>
                </a:lnTo>
                <a:lnTo>
                  <a:pt x="0" y="348411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TextBox 20"/>
          <p:cNvSpPr txBox="1"/>
          <p:nvPr/>
        </p:nvSpPr>
        <p:spPr>
          <a:xfrm>
            <a:off x="7419878" y="8821725"/>
            <a:ext cx="3781522" cy="5803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u="sng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  <a:hlinkClick r:id="rId8" tooltip="https://webaim.org/resources/contrastchecker/"/>
              </a:rPr>
              <a:t>Contrast Checker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01422" y="0"/>
            <a:ext cx="1308619" cy="10439196"/>
            <a:chOff x="0" y="0"/>
            <a:chExt cx="344657" cy="274941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4657" cy="2749418"/>
            </a:xfrm>
            <a:custGeom>
              <a:avLst/>
              <a:gdLst/>
              <a:ahLst/>
              <a:cxnLst/>
              <a:rect l="l" t="t" r="r" b="b"/>
              <a:pathLst>
                <a:path w="344657" h="2749418">
                  <a:moveTo>
                    <a:pt x="0" y="0"/>
                  </a:moveTo>
                  <a:lnTo>
                    <a:pt x="344657" y="0"/>
                  </a:lnTo>
                  <a:lnTo>
                    <a:pt x="344657" y="2749418"/>
                  </a:lnTo>
                  <a:lnTo>
                    <a:pt x="0" y="2749418"/>
                  </a:lnTo>
                  <a:close/>
                </a:path>
              </a:pathLst>
            </a:custGeom>
            <a:solidFill>
              <a:srgbClr val="5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66675"/>
              <a:ext cx="344657" cy="26827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7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409172" y="884984"/>
            <a:ext cx="287432" cy="287432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142875"/>
              <a:ext cx="660400" cy="5937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7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409172" y="1462506"/>
            <a:ext cx="287432" cy="287432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142875"/>
              <a:ext cx="660400" cy="5937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7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409172" y="2077616"/>
            <a:ext cx="287432" cy="287432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6200" y="142875"/>
              <a:ext cx="660400" cy="5937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79"/>
                </a:lnSpc>
              </a:pPr>
              <a:endParaRPr/>
            </a:p>
          </p:txBody>
        </p:sp>
      </p:grpSp>
      <p:sp>
        <p:nvSpPr>
          <p:cNvPr id="14" name="Freeform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221003" y="8332570"/>
            <a:ext cx="4435923" cy="1625376"/>
          </a:xfrm>
          <a:custGeom>
            <a:avLst/>
            <a:gdLst/>
            <a:ahLst/>
            <a:cxnLst/>
            <a:rect l="l" t="t" r="r" b="b"/>
            <a:pathLst>
              <a:path w="4435923" h="1625376">
                <a:moveTo>
                  <a:pt x="0" y="0"/>
                </a:moveTo>
                <a:lnTo>
                  <a:pt x="4435922" y="0"/>
                </a:lnTo>
                <a:lnTo>
                  <a:pt x="4435922" y="1625376"/>
                </a:lnTo>
                <a:lnTo>
                  <a:pt x="0" y="162537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105152" y="2688386"/>
            <a:ext cx="7154148" cy="4910227"/>
          </a:xfrm>
          <a:custGeom>
            <a:avLst/>
            <a:gdLst/>
            <a:ahLst/>
            <a:cxnLst/>
            <a:rect l="l" t="t" r="r" b="b"/>
            <a:pathLst>
              <a:path w="7154148" h="4910227">
                <a:moveTo>
                  <a:pt x="0" y="0"/>
                </a:moveTo>
                <a:lnTo>
                  <a:pt x="7154148" y="0"/>
                </a:lnTo>
                <a:lnTo>
                  <a:pt x="7154148" y="4910228"/>
                </a:lnTo>
                <a:lnTo>
                  <a:pt x="0" y="491022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TextBox 16"/>
          <p:cNvSpPr txBox="1"/>
          <p:nvPr/>
        </p:nvSpPr>
        <p:spPr>
          <a:xfrm>
            <a:off x="1885808" y="1017917"/>
            <a:ext cx="7321947" cy="10452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539"/>
              </a:lnSpc>
            </a:pPr>
            <a:r>
              <a:rPr lang="en-US" sz="6099" b="1">
                <a:solidFill>
                  <a:srgbClr val="500000"/>
                </a:solidFill>
                <a:latin typeface="Roca Two Bold"/>
                <a:ea typeface="Roca Two Bold"/>
                <a:cs typeface="Roca Two Bold"/>
                <a:sym typeface="Roca Two Bold"/>
              </a:rPr>
              <a:t>Headings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885808" y="2890210"/>
            <a:ext cx="7743030" cy="53136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20412" lvl="1" indent="-410206" algn="l">
              <a:lnSpc>
                <a:spcPts val="5319"/>
              </a:lnSpc>
              <a:buFont typeface="Arial"/>
              <a:buChar char="•"/>
            </a:pPr>
            <a:r>
              <a:rPr lang="en-US" sz="379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Headings must go in logical nested order. </a:t>
            </a:r>
          </a:p>
          <a:p>
            <a:pPr marL="820412" lvl="1" indent="-410206" algn="l">
              <a:lnSpc>
                <a:spcPts val="5319"/>
              </a:lnSpc>
              <a:buFont typeface="Arial"/>
              <a:buChar char="•"/>
            </a:pPr>
            <a:r>
              <a:rPr lang="en-US" sz="379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H1 is the biggest heading, H2 is the next biggest, etc.</a:t>
            </a:r>
          </a:p>
          <a:p>
            <a:pPr marL="820412" lvl="1" indent="-410206" algn="l">
              <a:lnSpc>
                <a:spcPts val="5319"/>
              </a:lnSpc>
              <a:buFont typeface="Arial"/>
              <a:buChar char="•"/>
            </a:pPr>
            <a:r>
              <a:rPr lang="en-US" sz="379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There should only be one H1 tag on a page (the page title usually).</a:t>
            </a:r>
          </a:p>
          <a:p>
            <a:pPr marL="820412" lvl="1" indent="-410206" algn="l">
              <a:lnSpc>
                <a:spcPts val="5319"/>
              </a:lnSpc>
              <a:buFont typeface="Arial"/>
              <a:buChar char="•"/>
            </a:pPr>
            <a:r>
              <a:rPr lang="en-US" sz="379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Don’t skip heading levels.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2174533" y="8677910"/>
            <a:ext cx="3692867" cy="5803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u="sng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  <a:hlinkClick r:id="rId4" tooltip="https://rangelandsgateway.org"/>
              </a:rPr>
              <a:t>Heading Example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01422" y="0"/>
            <a:ext cx="1308619" cy="10439196"/>
            <a:chOff x="0" y="0"/>
            <a:chExt cx="344657" cy="274941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4657" cy="2749418"/>
            </a:xfrm>
            <a:custGeom>
              <a:avLst/>
              <a:gdLst/>
              <a:ahLst/>
              <a:cxnLst/>
              <a:rect l="l" t="t" r="r" b="b"/>
              <a:pathLst>
                <a:path w="344657" h="2749418">
                  <a:moveTo>
                    <a:pt x="0" y="0"/>
                  </a:moveTo>
                  <a:lnTo>
                    <a:pt x="344657" y="0"/>
                  </a:lnTo>
                  <a:lnTo>
                    <a:pt x="344657" y="2749418"/>
                  </a:lnTo>
                  <a:lnTo>
                    <a:pt x="0" y="2749418"/>
                  </a:lnTo>
                  <a:close/>
                </a:path>
              </a:pathLst>
            </a:custGeom>
            <a:solidFill>
              <a:srgbClr val="5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66675"/>
              <a:ext cx="344657" cy="26827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7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409172" y="884984"/>
            <a:ext cx="287432" cy="287432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142875"/>
              <a:ext cx="660400" cy="5937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7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409172" y="1462506"/>
            <a:ext cx="287432" cy="287432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142875"/>
              <a:ext cx="660400" cy="5937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7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409172" y="2077616"/>
            <a:ext cx="287432" cy="287432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6200" y="142875"/>
              <a:ext cx="660400" cy="5937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79"/>
                </a:lnSpc>
              </a:pPr>
              <a:endParaRPr/>
            </a:p>
          </p:txBody>
        </p:sp>
      </p:grpSp>
      <p:sp>
        <p:nvSpPr>
          <p:cNvPr id="14" name="Freeform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221003" y="8332570"/>
            <a:ext cx="4435923" cy="1625376"/>
          </a:xfrm>
          <a:custGeom>
            <a:avLst/>
            <a:gdLst/>
            <a:ahLst/>
            <a:cxnLst/>
            <a:rect l="l" t="t" r="r" b="b"/>
            <a:pathLst>
              <a:path w="4435923" h="1625376">
                <a:moveTo>
                  <a:pt x="0" y="0"/>
                </a:moveTo>
                <a:lnTo>
                  <a:pt x="4435922" y="0"/>
                </a:lnTo>
                <a:lnTo>
                  <a:pt x="4435922" y="1625376"/>
                </a:lnTo>
                <a:lnTo>
                  <a:pt x="0" y="162537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TextBox 15"/>
          <p:cNvSpPr txBox="1"/>
          <p:nvPr/>
        </p:nvSpPr>
        <p:spPr>
          <a:xfrm>
            <a:off x="1885808" y="1017917"/>
            <a:ext cx="7321947" cy="10452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539"/>
              </a:lnSpc>
            </a:pPr>
            <a:r>
              <a:rPr lang="en-US" sz="6099" b="1">
                <a:solidFill>
                  <a:srgbClr val="500000"/>
                </a:solidFill>
                <a:latin typeface="Roca Two Bold"/>
                <a:ea typeface="Roca Two Bold"/>
                <a:cs typeface="Roca Two Bold"/>
                <a:sym typeface="Roca Two Bold"/>
              </a:rPr>
              <a:t>Links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885808" y="2288847"/>
            <a:ext cx="8836211" cy="53136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20412" lvl="1" indent="-410206" algn="l">
              <a:lnSpc>
                <a:spcPts val="5319"/>
              </a:lnSpc>
              <a:buFont typeface="Arial"/>
              <a:buChar char="•"/>
            </a:pPr>
            <a:r>
              <a:rPr lang="en-US" sz="379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Use link text instead of raw URLs.</a:t>
            </a:r>
          </a:p>
          <a:p>
            <a:pPr marL="820412" lvl="1" indent="-410206" algn="l">
              <a:lnSpc>
                <a:spcPts val="5319"/>
              </a:lnSpc>
              <a:buFont typeface="Arial"/>
              <a:buChar char="•"/>
            </a:pPr>
            <a:r>
              <a:rPr lang="en-US" sz="379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Links must have descriptive link text. </a:t>
            </a:r>
          </a:p>
          <a:p>
            <a:pPr marL="820412" lvl="1" indent="-410206" algn="l">
              <a:lnSpc>
                <a:spcPts val="5319"/>
              </a:lnSpc>
              <a:buFont typeface="Arial"/>
              <a:buChar char="•"/>
            </a:pPr>
            <a:r>
              <a:rPr lang="en-US" sz="379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Dont you “click here” or “see more”. </a:t>
            </a:r>
          </a:p>
          <a:p>
            <a:pPr marL="820412" lvl="1" indent="-410206" algn="l">
              <a:lnSpc>
                <a:spcPts val="5319"/>
              </a:lnSpc>
              <a:buFont typeface="Arial"/>
              <a:buChar char="•"/>
            </a:pPr>
            <a:r>
              <a:rPr lang="en-US" sz="379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The link text must make it clear where the link goes.</a:t>
            </a:r>
          </a:p>
          <a:p>
            <a:pPr marL="820412" lvl="1" indent="-410206" algn="l">
              <a:lnSpc>
                <a:spcPts val="5319"/>
              </a:lnSpc>
              <a:buFont typeface="Arial"/>
              <a:buChar char="•"/>
            </a:pPr>
            <a:r>
              <a:rPr lang="en-US" sz="379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Icon links need aria labels.</a:t>
            </a:r>
          </a:p>
          <a:p>
            <a:pPr marL="820412" lvl="1" indent="-410206" algn="l">
              <a:lnSpc>
                <a:spcPts val="5319"/>
              </a:lnSpc>
              <a:buFont typeface="Arial"/>
              <a:buChar char="•"/>
            </a:pPr>
            <a:r>
              <a:rPr lang="en-US" sz="379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Screen reader users frequently navigate by tabbing through links.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2056065" y="3162300"/>
            <a:ext cx="4762556" cy="5803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u="sng" dirty="0">
                <a:solidFill>
                  <a:srgbClr val="3C0000"/>
                </a:solidFill>
                <a:latin typeface="Canva Sans"/>
                <a:ea typeface="Canva Sans"/>
                <a:cs typeface="Canva Sans"/>
                <a:sym typeface="Canva Sans"/>
                <a:hlinkClick r:id="rId3" tooltip="https://rangelandsgateway.org"/>
              </a:rPr>
              <a:t>Rangelands Gateway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1049001" y="4039133"/>
            <a:ext cx="6776684" cy="11804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dirty="0">
                <a:solidFill>
                  <a:srgbClr val="3C0000"/>
                </a:solidFill>
                <a:latin typeface="Canva Sans"/>
                <a:ea typeface="Canva Sans"/>
                <a:cs typeface="Canva Sans"/>
                <a:sym typeface="Canva Sans"/>
              </a:rPr>
              <a:t>not</a:t>
            </a:r>
          </a:p>
          <a:p>
            <a:pPr algn="ctr">
              <a:lnSpc>
                <a:spcPts val="4759"/>
              </a:lnSpc>
            </a:pPr>
            <a:r>
              <a:rPr lang="en-US" sz="3399" dirty="0">
                <a:solidFill>
                  <a:srgbClr val="3C0000"/>
                </a:solidFill>
                <a:latin typeface="Canva Sans"/>
                <a:ea typeface="Canva Sans"/>
                <a:cs typeface="Canva Sans"/>
                <a:sym typeface="Canva Sans"/>
              </a:rPr>
              <a:t>https://rangelandsgateway.org/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2609360" y="8677910"/>
            <a:ext cx="3029440" cy="5803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u="sng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  <a:hlinkClick r:id="rId3" tooltip="https://rangelandsgateway.org"/>
              </a:rPr>
              <a:t>Link Example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01422" y="0"/>
            <a:ext cx="1308619" cy="10439196"/>
            <a:chOff x="0" y="0"/>
            <a:chExt cx="344657" cy="274941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4657" cy="2749418"/>
            </a:xfrm>
            <a:custGeom>
              <a:avLst/>
              <a:gdLst/>
              <a:ahLst/>
              <a:cxnLst/>
              <a:rect l="l" t="t" r="r" b="b"/>
              <a:pathLst>
                <a:path w="344657" h="2749418">
                  <a:moveTo>
                    <a:pt x="0" y="0"/>
                  </a:moveTo>
                  <a:lnTo>
                    <a:pt x="344657" y="0"/>
                  </a:lnTo>
                  <a:lnTo>
                    <a:pt x="344657" y="2749418"/>
                  </a:lnTo>
                  <a:lnTo>
                    <a:pt x="0" y="2749418"/>
                  </a:lnTo>
                  <a:close/>
                </a:path>
              </a:pathLst>
            </a:custGeom>
            <a:solidFill>
              <a:srgbClr val="5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66675"/>
              <a:ext cx="344657" cy="26827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7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409172" y="884984"/>
            <a:ext cx="287432" cy="287432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142875"/>
              <a:ext cx="660400" cy="5937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7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409172" y="1462506"/>
            <a:ext cx="287432" cy="287432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142875"/>
              <a:ext cx="660400" cy="5937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7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409172" y="2077616"/>
            <a:ext cx="287432" cy="287432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6200" y="142875"/>
              <a:ext cx="660400" cy="5937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79"/>
                </a:lnSpc>
              </a:pPr>
              <a:endParaRPr/>
            </a:p>
          </p:txBody>
        </p:sp>
      </p:grpSp>
      <p:sp>
        <p:nvSpPr>
          <p:cNvPr id="14" name="Freeform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221003" y="8332570"/>
            <a:ext cx="4435923" cy="1625376"/>
          </a:xfrm>
          <a:custGeom>
            <a:avLst/>
            <a:gdLst/>
            <a:ahLst/>
            <a:cxnLst/>
            <a:rect l="l" t="t" r="r" b="b"/>
            <a:pathLst>
              <a:path w="4435923" h="1625376">
                <a:moveTo>
                  <a:pt x="0" y="0"/>
                </a:moveTo>
                <a:lnTo>
                  <a:pt x="4435922" y="0"/>
                </a:lnTo>
                <a:lnTo>
                  <a:pt x="4435922" y="1625376"/>
                </a:lnTo>
                <a:lnTo>
                  <a:pt x="0" y="162537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TextBox 15"/>
          <p:cNvSpPr txBox="1"/>
          <p:nvPr/>
        </p:nvSpPr>
        <p:spPr>
          <a:xfrm>
            <a:off x="1885808" y="704718"/>
            <a:ext cx="12852400" cy="10452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539"/>
              </a:lnSpc>
            </a:pPr>
            <a:r>
              <a:rPr lang="en-US" sz="6099" b="1">
                <a:solidFill>
                  <a:srgbClr val="500000"/>
                </a:solidFill>
                <a:latin typeface="Roca Two Bold"/>
                <a:ea typeface="Roca Two Bold"/>
                <a:cs typeface="Roca Two Bold"/>
                <a:sym typeface="Roca Two Bold"/>
              </a:rPr>
              <a:t>Alternative Text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885808" y="2288847"/>
            <a:ext cx="15373492" cy="59804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20412" lvl="1" indent="-410206" algn="l">
              <a:lnSpc>
                <a:spcPts val="5319"/>
              </a:lnSpc>
              <a:buFont typeface="Arial"/>
              <a:buChar char="•"/>
            </a:pPr>
            <a:r>
              <a:rPr lang="en-US" sz="379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Alt text provides screen reader users a text description of images/graphics visible on the screen.</a:t>
            </a:r>
          </a:p>
          <a:p>
            <a:pPr marL="820412" lvl="1" indent="-410206" algn="l">
              <a:lnSpc>
                <a:spcPts val="5319"/>
              </a:lnSpc>
              <a:buFont typeface="Arial"/>
              <a:buChar char="•"/>
            </a:pPr>
            <a:r>
              <a:rPr lang="en-US" sz="379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Needs to provide an equivalent experience. </a:t>
            </a:r>
          </a:p>
          <a:p>
            <a:pPr marL="820412" lvl="1" indent="-410206" algn="l">
              <a:lnSpc>
                <a:spcPts val="5319"/>
              </a:lnSpc>
              <a:buFont typeface="Arial"/>
              <a:buChar char="•"/>
            </a:pPr>
            <a:r>
              <a:rPr lang="en-US" sz="379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Should be short but still descriptive.</a:t>
            </a:r>
          </a:p>
          <a:p>
            <a:pPr marL="820412" lvl="1" indent="-410206" algn="l">
              <a:lnSpc>
                <a:spcPts val="5319"/>
              </a:lnSpc>
              <a:buFont typeface="Arial"/>
              <a:buChar char="•"/>
            </a:pPr>
            <a:r>
              <a:rPr lang="en-US" sz="379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If there is text within the image or graphic, that text needs to also be available for screen reader users, either in the alt text or in the surrounding body text. </a:t>
            </a:r>
          </a:p>
          <a:p>
            <a:pPr marL="820412" lvl="1" indent="-410206" algn="l">
              <a:lnSpc>
                <a:spcPts val="5319"/>
              </a:lnSpc>
              <a:buFont typeface="Arial"/>
              <a:buChar char="•"/>
            </a:pPr>
            <a:r>
              <a:rPr lang="en-US" sz="379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Information or concepts displayed in charts or diagrams need to be explained within the surrounding body text, not the alt text.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885808" y="9078583"/>
            <a:ext cx="10241404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I couldn’t find any alt text issues on the Gateway!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01422" y="0"/>
            <a:ext cx="1308619" cy="10439196"/>
            <a:chOff x="0" y="0"/>
            <a:chExt cx="344657" cy="274941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4657" cy="2749418"/>
            </a:xfrm>
            <a:custGeom>
              <a:avLst/>
              <a:gdLst/>
              <a:ahLst/>
              <a:cxnLst/>
              <a:rect l="l" t="t" r="r" b="b"/>
              <a:pathLst>
                <a:path w="344657" h="2749418">
                  <a:moveTo>
                    <a:pt x="0" y="0"/>
                  </a:moveTo>
                  <a:lnTo>
                    <a:pt x="344657" y="0"/>
                  </a:lnTo>
                  <a:lnTo>
                    <a:pt x="344657" y="2749418"/>
                  </a:lnTo>
                  <a:lnTo>
                    <a:pt x="0" y="2749418"/>
                  </a:lnTo>
                  <a:close/>
                </a:path>
              </a:pathLst>
            </a:custGeom>
            <a:solidFill>
              <a:srgbClr val="5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66675"/>
              <a:ext cx="344657" cy="26827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7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409172" y="884984"/>
            <a:ext cx="287432" cy="287432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142875"/>
              <a:ext cx="660400" cy="5937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7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409172" y="1462506"/>
            <a:ext cx="287432" cy="287432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142875"/>
              <a:ext cx="660400" cy="5937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7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409172" y="2077616"/>
            <a:ext cx="287432" cy="287432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6200" y="142875"/>
              <a:ext cx="660400" cy="5937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7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0996792" y="1172416"/>
            <a:ext cx="6611504" cy="7195614"/>
            <a:chOff x="0" y="0"/>
            <a:chExt cx="3790950" cy="4125871"/>
          </a:xfrm>
        </p:grpSpPr>
        <p:sp>
          <p:nvSpPr>
            <p:cNvPr id="15" name="Freeform 15"/>
            <p:cNvSpPr/>
            <p:nvPr/>
          </p:nvSpPr>
          <p:spPr>
            <a:xfrm>
              <a:off x="158750" y="145195"/>
              <a:ext cx="3473450" cy="3835480"/>
            </a:xfrm>
            <a:custGeom>
              <a:avLst/>
              <a:gdLst/>
              <a:ahLst/>
              <a:cxnLst/>
              <a:rect l="l" t="t" r="r" b="b"/>
              <a:pathLst>
                <a:path w="3473450" h="3835480">
                  <a:moveTo>
                    <a:pt x="0" y="0"/>
                  </a:moveTo>
                  <a:lnTo>
                    <a:pt x="3473450" y="0"/>
                  </a:lnTo>
                  <a:lnTo>
                    <a:pt x="3473450" y="3835481"/>
                  </a:lnTo>
                  <a:lnTo>
                    <a:pt x="0" y="3835481"/>
                  </a:lnTo>
                  <a:close/>
                </a:path>
              </a:pathLst>
            </a:custGeom>
            <a:blipFill>
              <a:blip r:embed="rId2"/>
              <a:stretch>
                <a:fillRect l="-32741" r="-32741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1662109" y="3616960"/>
            <a:ext cx="9144000" cy="47510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80"/>
              </a:lnSpc>
            </a:pPr>
            <a:r>
              <a:rPr lang="en-US" sz="2700" b="1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What is ADA?</a:t>
            </a:r>
          </a:p>
          <a:p>
            <a:pPr algn="l">
              <a:lnSpc>
                <a:spcPts val="3780"/>
              </a:lnSpc>
            </a:pPr>
            <a:r>
              <a:rPr lang="en-US" sz="270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The Americans with Disabilities Act (ADA) of 1990 protects individuals with disabilities from discrimination. </a:t>
            </a:r>
          </a:p>
          <a:p>
            <a:pPr algn="l">
              <a:lnSpc>
                <a:spcPts val="3780"/>
              </a:lnSpc>
            </a:pPr>
            <a:endParaRPr lang="en-US" sz="2700">
              <a:solidFill>
                <a:srgbClr val="00000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  <a:p>
            <a:pPr algn="l">
              <a:lnSpc>
                <a:spcPts val="3780"/>
              </a:lnSpc>
            </a:pPr>
            <a:r>
              <a:rPr lang="en-US" sz="2700" b="1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Title II - Public Services</a:t>
            </a:r>
          </a:p>
          <a:p>
            <a:pPr algn="l">
              <a:lnSpc>
                <a:spcPts val="3780"/>
              </a:lnSpc>
            </a:pPr>
            <a:r>
              <a:rPr lang="en-US" sz="270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“No qualified individual with a disability shall, by reason of such disability, be excluded from participation in or be denied the benefits of services, programs, or activities of a public entity, or be subjected to discrimination by any such entity.”</a:t>
            </a:r>
          </a:p>
          <a:p>
            <a:pPr algn="l">
              <a:lnSpc>
                <a:spcPts val="3780"/>
              </a:lnSpc>
            </a:pPr>
            <a:endParaRPr lang="en-US" sz="2700">
              <a:solidFill>
                <a:srgbClr val="00000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</p:txBody>
      </p:sp>
      <p:sp>
        <p:nvSpPr>
          <p:cNvPr id="17" name="Freeform 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823377" y="8368030"/>
            <a:ext cx="4435923" cy="1625376"/>
          </a:xfrm>
          <a:custGeom>
            <a:avLst/>
            <a:gdLst/>
            <a:ahLst/>
            <a:cxnLst/>
            <a:rect l="l" t="t" r="r" b="b"/>
            <a:pathLst>
              <a:path w="4435923" h="1625376">
                <a:moveTo>
                  <a:pt x="0" y="0"/>
                </a:moveTo>
                <a:lnTo>
                  <a:pt x="4435923" y="0"/>
                </a:lnTo>
                <a:lnTo>
                  <a:pt x="4435923" y="1625376"/>
                </a:lnTo>
                <a:lnTo>
                  <a:pt x="0" y="162537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TextBox 18"/>
          <p:cNvSpPr txBox="1"/>
          <p:nvPr/>
        </p:nvSpPr>
        <p:spPr>
          <a:xfrm>
            <a:off x="1767815" y="1578488"/>
            <a:ext cx="8157765" cy="15664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2884"/>
              </a:lnSpc>
            </a:pPr>
            <a:r>
              <a:rPr lang="en-US" sz="9203" b="1">
                <a:solidFill>
                  <a:srgbClr val="500000"/>
                </a:solidFill>
                <a:latin typeface="Roca Two Bold"/>
                <a:ea typeface="Roca Two Bold"/>
                <a:cs typeface="Roca Two Bold"/>
                <a:sym typeface="Roca Two Bold"/>
              </a:rPr>
              <a:t>Background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01422" y="0"/>
            <a:ext cx="1308619" cy="10439196"/>
            <a:chOff x="0" y="0"/>
            <a:chExt cx="344657" cy="274941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4657" cy="2749418"/>
            </a:xfrm>
            <a:custGeom>
              <a:avLst/>
              <a:gdLst/>
              <a:ahLst/>
              <a:cxnLst/>
              <a:rect l="l" t="t" r="r" b="b"/>
              <a:pathLst>
                <a:path w="344657" h="2749418">
                  <a:moveTo>
                    <a:pt x="0" y="0"/>
                  </a:moveTo>
                  <a:lnTo>
                    <a:pt x="344657" y="0"/>
                  </a:lnTo>
                  <a:lnTo>
                    <a:pt x="344657" y="2749418"/>
                  </a:lnTo>
                  <a:lnTo>
                    <a:pt x="0" y="2749418"/>
                  </a:lnTo>
                  <a:close/>
                </a:path>
              </a:pathLst>
            </a:custGeom>
            <a:solidFill>
              <a:srgbClr val="5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66675"/>
              <a:ext cx="344657" cy="26827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7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409172" y="884984"/>
            <a:ext cx="287432" cy="287432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142875"/>
              <a:ext cx="660400" cy="5937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7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409172" y="1462506"/>
            <a:ext cx="287432" cy="287432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142875"/>
              <a:ext cx="660400" cy="5937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7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409172" y="2077616"/>
            <a:ext cx="287432" cy="287432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6200" y="142875"/>
              <a:ext cx="660400" cy="5937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79"/>
                </a:lnSpc>
              </a:pPr>
              <a:endParaRPr/>
            </a:p>
          </p:txBody>
        </p:sp>
      </p:grpSp>
      <p:sp>
        <p:nvSpPr>
          <p:cNvPr id="14" name="Freeform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221003" y="8332570"/>
            <a:ext cx="4435923" cy="1625376"/>
          </a:xfrm>
          <a:custGeom>
            <a:avLst/>
            <a:gdLst/>
            <a:ahLst/>
            <a:cxnLst/>
            <a:rect l="l" t="t" r="r" b="b"/>
            <a:pathLst>
              <a:path w="4435923" h="1625376">
                <a:moveTo>
                  <a:pt x="0" y="0"/>
                </a:moveTo>
                <a:lnTo>
                  <a:pt x="4435922" y="0"/>
                </a:lnTo>
                <a:lnTo>
                  <a:pt x="4435922" y="1625376"/>
                </a:lnTo>
                <a:lnTo>
                  <a:pt x="0" y="162537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 descr="Example pie chart with data"/>
          <p:cNvSpPr/>
          <p:nvPr/>
        </p:nvSpPr>
        <p:spPr>
          <a:xfrm>
            <a:off x="9667651" y="1749938"/>
            <a:ext cx="7591649" cy="5338128"/>
          </a:xfrm>
          <a:custGeom>
            <a:avLst/>
            <a:gdLst/>
            <a:ahLst/>
            <a:cxnLst/>
            <a:rect l="l" t="t" r="r" b="b"/>
            <a:pathLst>
              <a:path w="7591649" h="5338128">
                <a:moveTo>
                  <a:pt x="0" y="0"/>
                </a:moveTo>
                <a:lnTo>
                  <a:pt x="7591649" y="0"/>
                </a:lnTo>
                <a:lnTo>
                  <a:pt x="7591649" y="5338128"/>
                </a:lnTo>
                <a:lnTo>
                  <a:pt x="0" y="533812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 descr="Example diagram that would be difficult to use alt text"/>
          <p:cNvSpPr/>
          <p:nvPr/>
        </p:nvSpPr>
        <p:spPr>
          <a:xfrm>
            <a:off x="2016744" y="754231"/>
            <a:ext cx="6653770" cy="8920813"/>
          </a:xfrm>
          <a:custGeom>
            <a:avLst/>
            <a:gdLst/>
            <a:ahLst/>
            <a:cxnLst/>
            <a:rect l="l" t="t" r="r" b="b"/>
            <a:pathLst>
              <a:path w="6653770" h="8920813">
                <a:moveTo>
                  <a:pt x="0" y="0"/>
                </a:moveTo>
                <a:lnTo>
                  <a:pt x="6653770" y="0"/>
                </a:lnTo>
                <a:lnTo>
                  <a:pt x="6653770" y="8920813"/>
                </a:lnTo>
                <a:lnTo>
                  <a:pt x="0" y="892081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01422" y="0"/>
            <a:ext cx="1308619" cy="10439196"/>
            <a:chOff x="0" y="0"/>
            <a:chExt cx="344657" cy="274941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4657" cy="2749418"/>
            </a:xfrm>
            <a:custGeom>
              <a:avLst/>
              <a:gdLst/>
              <a:ahLst/>
              <a:cxnLst/>
              <a:rect l="l" t="t" r="r" b="b"/>
              <a:pathLst>
                <a:path w="344657" h="2749418">
                  <a:moveTo>
                    <a:pt x="0" y="0"/>
                  </a:moveTo>
                  <a:lnTo>
                    <a:pt x="344657" y="0"/>
                  </a:lnTo>
                  <a:lnTo>
                    <a:pt x="344657" y="2749418"/>
                  </a:lnTo>
                  <a:lnTo>
                    <a:pt x="0" y="2749418"/>
                  </a:lnTo>
                  <a:close/>
                </a:path>
              </a:pathLst>
            </a:custGeom>
            <a:solidFill>
              <a:srgbClr val="5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66675"/>
              <a:ext cx="344657" cy="26827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7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409172" y="884984"/>
            <a:ext cx="287432" cy="287432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142875"/>
              <a:ext cx="660400" cy="5937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7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409172" y="1462506"/>
            <a:ext cx="287432" cy="287432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142875"/>
              <a:ext cx="660400" cy="5937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7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409172" y="2077616"/>
            <a:ext cx="287432" cy="287432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6200" y="142875"/>
              <a:ext cx="660400" cy="5937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79"/>
                </a:lnSpc>
              </a:pPr>
              <a:endParaRPr/>
            </a:p>
          </p:txBody>
        </p:sp>
      </p:grpSp>
      <p:sp>
        <p:nvSpPr>
          <p:cNvPr id="14" name="Freeform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221003" y="8332570"/>
            <a:ext cx="4435923" cy="1625376"/>
          </a:xfrm>
          <a:custGeom>
            <a:avLst/>
            <a:gdLst/>
            <a:ahLst/>
            <a:cxnLst/>
            <a:rect l="l" t="t" r="r" b="b"/>
            <a:pathLst>
              <a:path w="4435923" h="1625376">
                <a:moveTo>
                  <a:pt x="0" y="0"/>
                </a:moveTo>
                <a:lnTo>
                  <a:pt x="4435922" y="0"/>
                </a:lnTo>
                <a:lnTo>
                  <a:pt x="4435922" y="1625376"/>
                </a:lnTo>
                <a:lnTo>
                  <a:pt x="0" y="162537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673759" y="2869592"/>
            <a:ext cx="5143500" cy="4114800"/>
          </a:xfrm>
          <a:custGeom>
            <a:avLst/>
            <a:gdLst/>
            <a:ahLst/>
            <a:cxnLst/>
            <a:rect l="l" t="t" r="r" b="b"/>
            <a:pathLst>
              <a:path w="5143500" h="4114800">
                <a:moveTo>
                  <a:pt x="0" y="0"/>
                </a:moveTo>
                <a:lnTo>
                  <a:pt x="5143500" y="0"/>
                </a:lnTo>
                <a:lnTo>
                  <a:pt x="51435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TextBox 16"/>
          <p:cNvSpPr txBox="1"/>
          <p:nvPr/>
        </p:nvSpPr>
        <p:spPr>
          <a:xfrm>
            <a:off x="1885808" y="704718"/>
            <a:ext cx="11335195" cy="10452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539"/>
              </a:lnSpc>
            </a:pPr>
            <a:r>
              <a:rPr lang="en-US" sz="6099" b="1">
                <a:solidFill>
                  <a:srgbClr val="500000"/>
                </a:solidFill>
                <a:latin typeface="Roca Two Bold"/>
                <a:ea typeface="Roca Two Bold"/>
                <a:cs typeface="Roca Two Bold"/>
                <a:sym typeface="Roca Two Bold"/>
              </a:rPr>
              <a:t>Media (Audio/Video)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2022373" y="2468110"/>
            <a:ext cx="8836211" cy="72021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98823" lvl="1" indent="-399411" algn="l">
              <a:lnSpc>
                <a:spcPts val="5179"/>
              </a:lnSpc>
              <a:buFont typeface="Arial"/>
              <a:buChar char="•"/>
            </a:pPr>
            <a:r>
              <a:rPr lang="en-US" sz="369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Videos must have closed captions for individuals with hearing impairment and transcripts for those with vision impairment.</a:t>
            </a:r>
          </a:p>
          <a:p>
            <a:pPr marL="798823" lvl="1" indent="-399411" algn="l">
              <a:lnSpc>
                <a:spcPts val="5179"/>
              </a:lnSpc>
              <a:buFont typeface="Arial"/>
              <a:buChar char="•"/>
            </a:pPr>
            <a:r>
              <a:rPr lang="en-US" sz="369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Audio files must also have transcripts available.</a:t>
            </a:r>
          </a:p>
          <a:p>
            <a:pPr marL="798823" lvl="1" indent="-399411" algn="l">
              <a:lnSpc>
                <a:spcPts val="5179"/>
              </a:lnSpc>
              <a:buFont typeface="Arial"/>
              <a:buChar char="•"/>
            </a:pPr>
            <a:r>
              <a:rPr lang="en-US" sz="369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Platforms like Youtube can provide autogenerated captions and transcripts that can be edited for accuracy.</a:t>
            </a:r>
          </a:p>
          <a:p>
            <a:pPr marL="798823" lvl="1" indent="-399411" algn="l">
              <a:lnSpc>
                <a:spcPts val="5179"/>
              </a:lnSpc>
              <a:buFont typeface="Arial"/>
              <a:buChar char="•"/>
            </a:pPr>
            <a:r>
              <a:rPr lang="en-US" sz="369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Can be difficult with non-english materials.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01422" y="0"/>
            <a:ext cx="1308619" cy="10439196"/>
            <a:chOff x="0" y="0"/>
            <a:chExt cx="344657" cy="274941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4657" cy="2749418"/>
            </a:xfrm>
            <a:custGeom>
              <a:avLst/>
              <a:gdLst/>
              <a:ahLst/>
              <a:cxnLst/>
              <a:rect l="l" t="t" r="r" b="b"/>
              <a:pathLst>
                <a:path w="344657" h="2749418">
                  <a:moveTo>
                    <a:pt x="0" y="0"/>
                  </a:moveTo>
                  <a:lnTo>
                    <a:pt x="344657" y="0"/>
                  </a:lnTo>
                  <a:lnTo>
                    <a:pt x="344657" y="2749418"/>
                  </a:lnTo>
                  <a:lnTo>
                    <a:pt x="0" y="2749418"/>
                  </a:lnTo>
                  <a:close/>
                </a:path>
              </a:pathLst>
            </a:custGeom>
            <a:solidFill>
              <a:srgbClr val="5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66675"/>
              <a:ext cx="344657" cy="26827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7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409172" y="884984"/>
            <a:ext cx="287432" cy="287432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142875"/>
              <a:ext cx="660400" cy="5937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7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409172" y="1462506"/>
            <a:ext cx="287432" cy="287432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142875"/>
              <a:ext cx="660400" cy="5937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7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409172" y="2077616"/>
            <a:ext cx="287432" cy="287432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6200" y="142875"/>
              <a:ext cx="660400" cy="5937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79"/>
                </a:lnSpc>
              </a:pPr>
              <a:endParaRPr/>
            </a:p>
          </p:txBody>
        </p:sp>
      </p:grpSp>
      <p:sp>
        <p:nvSpPr>
          <p:cNvPr id="14" name="Freeform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221003" y="8332570"/>
            <a:ext cx="4435923" cy="1625376"/>
          </a:xfrm>
          <a:custGeom>
            <a:avLst/>
            <a:gdLst/>
            <a:ahLst/>
            <a:cxnLst/>
            <a:rect l="l" t="t" r="r" b="b"/>
            <a:pathLst>
              <a:path w="4435923" h="1625376">
                <a:moveTo>
                  <a:pt x="0" y="0"/>
                </a:moveTo>
                <a:lnTo>
                  <a:pt x="4435922" y="0"/>
                </a:lnTo>
                <a:lnTo>
                  <a:pt x="4435922" y="1625376"/>
                </a:lnTo>
                <a:lnTo>
                  <a:pt x="0" y="162537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TextBox 15"/>
          <p:cNvSpPr txBox="1"/>
          <p:nvPr/>
        </p:nvSpPr>
        <p:spPr>
          <a:xfrm>
            <a:off x="1885808" y="1048591"/>
            <a:ext cx="12852400" cy="10452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539"/>
              </a:lnSpc>
            </a:pPr>
            <a:r>
              <a:rPr lang="en-US" sz="6099" b="1">
                <a:solidFill>
                  <a:srgbClr val="500000"/>
                </a:solidFill>
                <a:latin typeface="Roca Two Bold"/>
                <a:ea typeface="Roca Two Bold"/>
                <a:cs typeface="Roca Two Bold"/>
                <a:sym typeface="Roca Two Bold"/>
              </a:rPr>
              <a:t>Other Issues for Screen Readers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885808" y="2797159"/>
            <a:ext cx="15373492" cy="26466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20412" lvl="1" indent="-410206" algn="l">
              <a:lnSpc>
                <a:spcPts val="5319"/>
              </a:lnSpc>
              <a:buFont typeface="Arial"/>
              <a:buChar char="•"/>
            </a:pPr>
            <a:r>
              <a:rPr lang="en-US" sz="379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Many of the issues for screen readers are caused by things that are more technical and require an better understanding of HTML. </a:t>
            </a:r>
          </a:p>
          <a:p>
            <a:pPr marL="820412" lvl="1" indent="-410206" algn="l">
              <a:lnSpc>
                <a:spcPts val="5319"/>
              </a:lnSpc>
              <a:buFont typeface="Arial"/>
              <a:buChar char="•"/>
            </a:pPr>
            <a:r>
              <a:rPr lang="en-US" sz="379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Most people won’t have to worry about these types of issues unless you have a web development role.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2283433" y="6466416"/>
            <a:ext cx="15373492" cy="9201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559"/>
              </a:lnSpc>
            </a:pPr>
            <a:r>
              <a:rPr lang="en-US" sz="539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NVDA Screen Reader Demonstration!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2916498" y="8564868"/>
            <a:ext cx="4703502" cy="5803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u="sng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  <a:hlinkClick r:id="rId3" tooltip="https://rangelandsgateway.org"/>
              </a:rPr>
              <a:t>Rangelands Gateway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1207197" y="8062619"/>
            <a:ext cx="13532463" cy="0"/>
          </a:xfrm>
          <a:prstGeom prst="line">
            <a:avLst/>
          </a:prstGeom>
          <a:ln w="123825" cap="flat">
            <a:solidFill>
              <a:srgbClr val="5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0" y="0"/>
            <a:ext cx="2531989" cy="1910614"/>
            <a:chOff x="0" y="0"/>
            <a:chExt cx="666861" cy="50320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66861" cy="503207"/>
            </a:xfrm>
            <a:custGeom>
              <a:avLst/>
              <a:gdLst/>
              <a:ahLst/>
              <a:cxnLst/>
              <a:rect l="l" t="t" r="r" b="b"/>
              <a:pathLst>
                <a:path w="666861" h="503207">
                  <a:moveTo>
                    <a:pt x="0" y="0"/>
                  </a:moveTo>
                  <a:lnTo>
                    <a:pt x="666861" y="0"/>
                  </a:lnTo>
                  <a:lnTo>
                    <a:pt x="666861" y="503207"/>
                  </a:lnTo>
                  <a:lnTo>
                    <a:pt x="0" y="503207"/>
                  </a:lnTo>
                  <a:close/>
                </a:path>
              </a:pathLst>
            </a:custGeom>
            <a:solidFill>
              <a:srgbClr val="5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66675"/>
              <a:ext cx="666861" cy="43653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7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756011" y="8376386"/>
            <a:ext cx="2531989" cy="1910614"/>
            <a:chOff x="0" y="0"/>
            <a:chExt cx="666861" cy="50320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66861" cy="503207"/>
            </a:xfrm>
            <a:custGeom>
              <a:avLst/>
              <a:gdLst/>
              <a:ahLst/>
              <a:cxnLst/>
              <a:rect l="l" t="t" r="r" b="b"/>
              <a:pathLst>
                <a:path w="666861" h="503207">
                  <a:moveTo>
                    <a:pt x="0" y="0"/>
                  </a:moveTo>
                  <a:lnTo>
                    <a:pt x="666861" y="0"/>
                  </a:lnTo>
                  <a:lnTo>
                    <a:pt x="666861" y="503207"/>
                  </a:lnTo>
                  <a:lnTo>
                    <a:pt x="0" y="503207"/>
                  </a:lnTo>
                  <a:close/>
                </a:path>
              </a:pathLst>
            </a:custGeom>
            <a:solidFill>
              <a:srgbClr val="5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66675"/>
              <a:ext cx="666861" cy="43653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79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3951420" y="3717779"/>
            <a:ext cx="10385160" cy="31780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2782"/>
              </a:lnSpc>
            </a:pPr>
            <a:r>
              <a:rPr lang="en-US" sz="9130" b="1">
                <a:solidFill>
                  <a:srgbClr val="500000"/>
                </a:solidFill>
                <a:latin typeface="Roca Two Bold"/>
                <a:ea typeface="Roca Two Bold"/>
                <a:cs typeface="Roca Two Bold"/>
                <a:sym typeface="Roca Two Bold"/>
              </a:rPr>
              <a:t>Checking for Accessibility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01422" y="0"/>
            <a:ext cx="1308619" cy="10439196"/>
            <a:chOff x="0" y="0"/>
            <a:chExt cx="344657" cy="274941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4657" cy="2749418"/>
            </a:xfrm>
            <a:custGeom>
              <a:avLst/>
              <a:gdLst/>
              <a:ahLst/>
              <a:cxnLst/>
              <a:rect l="l" t="t" r="r" b="b"/>
              <a:pathLst>
                <a:path w="344657" h="2749418">
                  <a:moveTo>
                    <a:pt x="0" y="0"/>
                  </a:moveTo>
                  <a:lnTo>
                    <a:pt x="344657" y="0"/>
                  </a:lnTo>
                  <a:lnTo>
                    <a:pt x="344657" y="2749418"/>
                  </a:lnTo>
                  <a:lnTo>
                    <a:pt x="0" y="2749418"/>
                  </a:lnTo>
                  <a:close/>
                </a:path>
              </a:pathLst>
            </a:custGeom>
            <a:solidFill>
              <a:srgbClr val="5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66675"/>
              <a:ext cx="344657" cy="26827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7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409172" y="884984"/>
            <a:ext cx="287432" cy="287432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142875"/>
              <a:ext cx="660400" cy="5937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7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409172" y="1462506"/>
            <a:ext cx="287432" cy="287432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142875"/>
              <a:ext cx="660400" cy="5937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7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409172" y="2077616"/>
            <a:ext cx="287432" cy="287432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6200" y="142875"/>
              <a:ext cx="660400" cy="5937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7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7406394" y="4760134"/>
            <a:ext cx="4612573" cy="3924389"/>
            <a:chOff x="0" y="0"/>
            <a:chExt cx="1214834" cy="1033584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214834" cy="1033584"/>
            </a:xfrm>
            <a:custGeom>
              <a:avLst/>
              <a:gdLst/>
              <a:ahLst/>
              <a:cxnLst/>
              <a:rect l="l" t="t" r="r" b="b"/>
              <a:pathLst>
                <a:path w="1214834" h="1033584">
                  <a:moveTo>
                    <a:pt x="85600" y="0"/>
                  </a:moveTo>
                  <a:lnTo>
                    <a:pt x="1129233" y="0"/>
                  </a:lnTo>
                  <a:cubicBezTo>
                    <a:pt x="1176509" y="0"/>
                    <a:pt x="1214834" y="38325"/>
                    <a:pt x="1214834" y="85600"/>
                  </a:cubicBezTo>
                  <a:lnTo>
                    <a:pt x="1214834" y="947984"/>
                  </a:lnTo>
                  <a:cubicBezTo>
                    <a:pt x="1214834" y="970686"/>
                    <a:pt x="1205815" y="992459"/>
                    <a:pt x="1189762" y="1008512"/>
                  </a:cubicBezTo>
                  <a:cubicBezTo>
                    <a:pt x="1173709" y="1024566"/>
                    <a:pt x="1151936" y="1033584"/>
                    <a:pt x="1129233" y="1033584"/>
                  </a:cubicBezTo>
                  <a:lnTo>
                    <a:pt x="85600" y="1033584"/>
                  </a:lnTo>
                  <a:cubicBezTo>
                    <a:pt x="38325" y="1033584"/>
                    <a:pt x="0" y="995260"/>
                    <a:pt x="0" y="947984"/>
                  </a:cubicBezTo>
                  <a:lnTo>
                    <a:pt x="0" y="85600"/>
                  </a:lnTo>
                  <a:cubicBezTo>
                    <a:pt x="0" y="38325"/>
                    <a:pt x="38325" y="0"/>
                    <a:pt x="85600" y="0"/>
                  </a:cubicBezTo>
                  <a:close/>
                </a:path>
              </a:pathLst>
            </a:custGeom>
            <a:solidFill>
              <a:srgbClr val="5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66675"/>
              <a:ext cx="1214834" cy="96690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7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2001422" y="4760134"/>
            <a:ext cx="4612573" cy="3924389"/>
            <a:chOff x="0" y="0"/>
            <a:chExt cx="1214834" cy="1033584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214834" cy="1033584"/>
            </a:xfrm>
            <a:custGeom>
              <a:avLst/>
              <a:gdLst/>
              <a:ahLst/>
              <a:cxnLst/>
              <a:rect l="l" t="t" r="r" b="b"/>
              <a:pathLst>
                <a:path w="1214834" h="1033584">
                  <a:moveTo>
                    <a:pt x="85600" y="0"/>
                  </a:moveTo>
                  <a:lnTo>
                    <a:pt x="1129233" y="0"/>
                  </a:lnTo>
                  <a:cubicBezTo>
                    <a:pt x="1176509" y="0"/>
                    <a:pt x="1214834" y="38325"/>
                    <a:pt x="1214834" y="85600"/>
                  </a:cubicBezTo>
                  <a:lnTo>
                    <a:pt x="1214834" y="947984"/>
                  </a:lnTo>
                  <a:cubicBezTo>
                    <a:pt x="1214834" y="970686"/>
                    <a:pt x="1205815" y="992459"/>
                    <a:pt x="1189762" y="1008512"/>
                  </a:cubicBezTo>
                  <a:cubicBezTo>
                    <a:pt x="1173709" y="1024566"/>
                    <a:pt x="1151936" y="1033584"/>
                    <a:pt x="1129233" y="1033584"/>
                  </a:cubicBezTo>
                  <a:lnTo>
                    <a:pt x="85600" y="1033584"/>
                  </a:lnTo>
                  <a:cubicBezTo>
                    <a:pt x="38325" y="1033584"/>
                    <a:pt x="0" y="995260"/>
                    <a:pt x="0" y="947984"/>
                  </a:cubicBezTo>
                  <a:lnTo>
                    <a:pt x="0" y="85600"/>
                  </a:lnTo>
                  <a:cubicBezTo>
                    <a:pt x="0" y="38325"/>
                    <a:pt x="38325" y="0"/>
                    <a:pt x="85600" y="0"/>
                  </a:cubicBezTo>
                  <a:close/>
                </a:path>
              </a:pathLst>
            </a:custGeom>
            <a:solidFill>
              <a:srgbClr val="5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66675"/>
              <a:ext cx="1214834" cy="96690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79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2811367" y="4760134"/>
            <a:ext cx="4612573" cy="3924389"/>
            <a:chOff x="0" y="0"/>
            <a:chExt cx="1214834" cy="1033584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214834" cy="1033584"/>
            </a:xfrm>
            <a:custGeom>
              <a:avLst/>
              <a:gdLst/>
              <a:ahLst/>
              <a:cxnLst/>
              <a:rect l="l" t="t" r="r" b="b"/>
              <a:pathLst>
                <a:path w="1214834" h="1033584">
                  <a:moveTo>
                    <a:pt x="85600" y="0"/>
                  </a:moveTo>
                  <a:lnTo>
                    <a:pt x="1129233" y="0"/>
                  </a:lnTo>
                  <a:cubicBezTo>
                    <a:pt x="1176509" y="0"/>
                    <a:pt x="1214834" y="38325"/>
                    <a:pt x="1214834" y="85600"/>
                  </a:cubicBezTo>
                  <a:lnTo>
                    <a:pt x="1214834" y="947984"/>
                  </a:lnTo>
                  <a:cubicBezTo>
                    <a:pt x="1214834" y="970686"/>
                    <a:pt x="1205815" y="992459"/>
                    <a:pt x="1189762" y="1008512"/>
                  </a:cubicBezTo>
                  <a:cubicBezTo>
                    <a:pt x="1173709" y="1024566"/>
                    <a:pt x="1151936" y="1033584"/>
                    <a:pt x="1129233" y="1033584"/>
                  </a:cubicBezTo>
                  <a:lnTo>
                    <a:pt x="85600" y="1033584"/>
                  </a:lnTo>
                  <a:cubicBezTo>
                    <a:pt x="38325" y="1033584"/>
                    <a:pt x="0" y="995260"/>
                    <a:pt x="0" y="947984"/>
                  </a:cubicBezTo>
                  <a:lnTo>
                    <a:pt x="0" y="85600"/>
                  </a:lnTo>
                  <a:cubicBezTo>
                    <a:pt x="0" y="38325"/>
                    <a:pt x="38325" y="0"/>
                    <a:pt x="85600" y="0"/>
                  </a:cubicBezTo>
                  <a:close/>
                </a:path>
              </a:pathLst>
            </a:custGeom>
            <a:solidFill>
              <a:srgbClr val="5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66675"/>
              <a:ext cx="1214834" cy="96690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79"/>
                </a:lnSpc>
              </a:pPr>
              <a:endParaRPr/>
            </a:p>
          </p:txBody>
        </p:sp>
      </p:grpSp>
      <p:sp>
        <p:nvSpPr>
          <p:cNvPr id="23" name="Freeform 2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852077" y="8684523"/>
            <a:ext cx="4435923" cy="1625376"/>
          </a:xfrm>
          <a:custGeom>
            <a:avLst/>
            <a:gdLst/>
            <a:ahLst/>
            <a:cxnLst/>
            <a:rect l="l" t="t" r="r" b="b"/>
            <a:pathLst>
              <a:path w="4435923" h="1625376">
                <a:moveTo>
                  <a:pt x="0" y="0"/>
                </a:moveTo>
                <a:lnTo>
                  <a:pt x="4435923" y="0"/>
                </a:lnTo>
                <a:lnTo>
                  <a:pt x="4435923" y="1625377"/>
                </a:lnTo>
                <a:lnTo>
                  <a:pt x="0" y="162537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4" name="Freeform 2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578813" y="2490246"/>
            <a:ext cx="1457790" cy="2031763"/>
          </a:xfrm>
          <a:custGeom>
            <a:avLst/>
            <a:gdLst/>
            <a:ahLst/>
            <a:cxnLst/>
            <a:rect l="l" t="t" r="r" b="b"/>
            <a:pathLst>
              <a:path w="1457790" h="2031763">
                <a:moveTo>
                  <a:pt x="0" y="0"/>
                </a:moveTo>
                <a:lnTo>
                  <a:pt x="1457790" y="0"/>
                </a:lnTo>
                <a:lnTo>
                  <a:pt x="1457790" y="2031763"/>
                </a:lnTo>
                <a:lnTo>
                  <a:pt x="0" y="203176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5" name="Freeform 2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958389" y="2461671"/>
            <a:ext cx="1508584" cy="2031763"/>
          </a:xfrm>
          <a:custGeom>
            <a:avLst/>
            <a:gdLst/>
            <a:ahLst/>
            <a:cxnLst/>
            <a:rect l="l" t="t" r="r" b="b"/>
            <a:pathLst>
              <a:path w="1508584" h="2031763">
                <a:moveTo>
                  <a:pt x="0" y="0"/>
                </a:moveTo>
                <a:lnTo>
                  <a:pt x="1508584" y="0"/>
                </a:lnTo>
                <a:lnTo>
                  <a:pt x="1508584" y="2031763"/>
                </a:lnTo>
                <a:lnTo>
                  <a:pt x="0" y="203176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6" name="Freeform 2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4307488" y="2490246"/>
            <a:ext cx="1620331" cy="2031763"/>
          </a:xfrm>
          <a:custGeom>
            <a:avLst/>
            <a:gdLst/>
            <a:ahLst/>
            <a:cxnLst/>
            <a:rect l="l" t="t" r="r" b="b"/>
            <a:pathLst>
              <a:path w="1620331" h="2031763">
                <a:moveTo>
                  <a:pt x="0" y="0"/>
                </a:moveTo>
                <a:lnTo>
                  <a:pt x="1620331" y="0"/>
                </a:lnTo>
                <a:lnTo>
                  <a:pt x="1620331" y="2031763"/>
                </a:lnTo>
                <a:lnTo>
                  <a:pt x="0" y="203176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7" name="TextBox 27"/>
          <p:cNvSpPr txBox="1"/>
          <p:nvPr/>
        </p:nvSpPr>
        <p:spPr>
          <a:xfrm>
            <a:off x="3604616" y="867748"/>
            <a:ext cx="11513037" cy="1334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0993"/>
              </a:lnSpc>
            </a:pPr>
            <a:r>
              <a:rPr lang="en-US" sz="7852" b="1">
                <a:solidFill>
                  <a:srgbClr val="500000"/>
                </a:solidFill>
                <a:latin typeface="Roca Two Bold"/>
                <a:ea typeface="Roca Two Bold"/>
                <a:cs typeface="Roca Two Bold"/>
                <a:sym typeface="Roca Two Bold"/>
              </a:rPr>
              <a:t>Document Accessibility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2301413" y="5777735"/>
            <a:ext cx="4012590" cy="2174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49" lvl="1" indent="-269875" algn="l">
              <a:lnSpc>
                <a:spcPts val="3499"/>
              </a:lnSpc>
              <a:buFont typeface="Arial"/>
              <a:buChar char="•"/>
            </a:pPr>
            <a:r>
              <a:rPr lang="en-US" sz="2499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Most Microsoft documents have built-in accessibility checkers.</a:t>
            </a:r>
          </a:p>
          <a:p>
            <a:pPr marL="539749" lvl="1" indent="-269875" algn="l">
              <a:lnSpc>
                <a:spcPts val="3499"/>
              </a:lnSpc>
              <a:buFont typeface="Arial"/>
              <a:buChar char="•"/>
            </a:pPr>
            <a:r>
              <a:rPr lang="en-US" sz="2499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This includes: Word, Excel, PowerPoint.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7706386" y="5813121"/>
            <a:ext cx="4012590" cy="1298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49" lvl="1" indent="-269875" algn="l">
              <a:lnSpc>
                <a:spcPts val="3499"/>
              </a:lnSpc>
              <a:buFont typeface="Arial"/>
              <a:buChar char="•"/>
            </a:pPr>
            <a:r>
              <a:rPr lang="en-US" sz="2499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Google document do not have a built-in accessibility checker.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3111358" y="5870271"/>
            <a:ext cx="4012590" cy="2174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49" lvl="1" indent="-269875" algn="l">
              <a:lnSpc>
                <a:spcPts val="3499"/>
              </a:lnSpc>
              <a:buFont typeface="Arial"/>
              <a:buChar char="•"/>
            </a:pPr>
            <a:r>
              <a:rPr lang="en-US" sz="2499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Adobe Acrobat does not have an accessibility checker, but Pro does.</a:t>
            </a:r>
          </a:p>
          <a:p>
            <a:pPr marL="539749" lvl="1" indent="-269875" algn="l">
              <a:lnSpc>
                <a:spcPts val="3499"/>
              </a:lnSpc>
              <a:buFont typeface="Arial"/>
              <a:buChar char="•"/>
            </a:pPr>
            <a:r>
              <a:rPr lang="en-US" sz="2499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You must have Acrobat Pro to remediate PDFs.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2481987" y="5086350"/>
            <a:ext cx="3651443" cy="5048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199"/>
              </a:lnSpc>
            </a:pPr>
            <a:r>
              <a:rPr lang="en-US" sz="2999" b="1">
                <a:solidFill>
                  <a:srgbClr val="FFFFFF"/>
                </a:solidFill>
                <a:latin typeface="Roca Two Bold"/>
                <a:ea typeface="Roca Two Bold"/>
                <a:cs typeface="Roca Two Bold"/>
                <a:sym typeface="Roca Two Bold"/>
              </a:rPr>
              <a:t>Microsoft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7474641" y="5067301"/>
            <a:ext cx="4476080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200"/>
              </a:lnSpc>
            </a:pPr>
            <a:r>
              <a:rPr lang="en-US" sz="3000" b="1">
                <a:solidFill>
                  <a:srgbClr val="FFFFFF"/>
                </a:solidFill>
                <a:latin typeface="Roca Two Bold"/>
                <a:ea typeface="Roca Two Bold"/>
                <a:cs typeface="Roca Two Bold"/>
                <a:sym typeface="Roca Two Bold"/>
              </a:rPr>
              <a:t>Google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2811367" y="5147897"/>
            <a:ext cx="4476080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200"/>
              </a:lnSpc>
            </a:pPr>
            <a:r>
              <a:rPr lang="en-US" sz="3000" b="1">
                <a:solidFill>
                  <a:srgbClr val="FFFFFF"/>
                </a:solidFill>
                <a:latin typeface="Roca Two Bold"/>
                <a:ea typeface="Roca Two Bold"/>
                <a:cs typeface="Roca Two Bold"/>
                <a:sym typeface="Roca Two Bold"/>
              </a:rPr>
              <a:t>Adobe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01422" y="0"/>
            <a:ext cx="1308619" cy="10439196"/>
            <a:chOff x="0" y="0"/>
            <a:chExt cx="344657" cy="274941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4657" cy="2749418"/>
            </a:xfrm>
            <a:custGeom>
              <a:avLst/>
              <a:gdLst/>
              <a:ahLst/>
              <a:cxnLst/>
              <a:rect l="l" t="t" r="r" b="b"/>
              <a:pathLst>
                <a:path w="344657" h="2749418">
                  <a:moveTo>
                    <a:pt x="0" y="0"/>
                  </a:moveTo>
                  <a:lnTo>
                    <a:pt x="344657" y="0"/>
                  </a:lnTo>
                  <a:lnTo>
                    <a:pt x="344657" y="2749418"/>
                  </a:lnTo>
                  <a:lnTo>
                    <a:pt x="0" y="2749418"/>
                  </a:lnTo>
                  <a:close/>
                </a:path>
              </a:pathLst>
            </a:custGeom>
            <a:solidFill>
              <a:srgbClr val="5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66675"/>
              <a:ext cx="344657" cy="26827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7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409172" y="884984"/>
            <a:ext cx="287432" cy="287432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142875"/>
              <a:ext cx="660400" cy="5937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7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409172" y="1462506"/>
            <a:ext cx="287432" cy="287432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142875"/>
              <a:ext cx="660400" cy="5937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7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409172" y="2077616"/>
            <a:ext cx="287432" cy="287432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6200" y="142875"/>
              <a:ext cx="660400" cy="5937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79"/>
                </a:lnSpc>
              </a:pPr>
              <a:endParaRPr/>
            </a:p>
          </p:txBody>
        </p:sp>
      </p:grpSp>
      <p:sp>
        <p:nvSpPr>
          <p:cNvPr id="14" name="Freeform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221003" y="8332570"/>
            <a:ext cx="4435923" cy="1625376"/>
          </a:xfrm>
          <a:custGeom>
            <a:avLst/>
            <a:gdLst/>
            <a:ahLst/>
            <a:cxnLst/>
            <a:rect l="l" t="t" r="r" b="b"/>
            <a:pathLst>
              <a:path w="4435923" h="1625376">
                <a:moveTo>
                  <a:pt x="0" y="0"/>
                </a:moveTo>
                <a:lnTo>
                  <a:pt x="4435922" y="0"/>
                </a:lnTo>
                <a:lnTo>
                  <a:pt x="4435922" y="1625376"/>
                </a:lnTo>
                <a:lnTo>
                  <a:pt x="0" y="162537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547534" y="2601836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TextBox 16"/>
          <p:cNvSpPr txBox="1"/>
          <p:nvPr/>
        </p:nvSpPr>
        <p:spPr>
          <a:xfrm>
            <a:off x="1885808" y="1017917"/>
            <a:ext cx="7321947" cy="10452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539"/>
              </a:lnSpc>
            </a:pPr>
            <a:r>
              <a:rPr lang="en-US" sz="6099" b="1">
                <a:solidFill>
                  <a:srgbClr val="500000"/>
                </a:solidFill>
                <a:latin typeface="Roca Two Bold"/>
                <a:ea typeface="Roca Two Bold"/>
                <a:cs typeface="Roca Two Bold"/>
                <a:sym typeface="Roca Two Bold"/>
              </a:rPr>
              <a:t>Web Resources: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885808" y="2820910"/>
            <a:ext cx="9985452" cy="6889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3591" lvl="1" indent="-431796" algn="l">
              <a:lnSpc>
                <a:spcPts val="5599"/>
              </a:lnSpc>
              <a:buFont typeface="Arial"/>
              <a:buChar char="•"/>
            </a:pPr>
            <a:r>
              <a:rPr lang="en-US" sz="3999" u="sng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  <a:hlinkClick r:id="rId5" tooltip="https://wave.webaim.org"/>
              </a:rPr>
              <a:t>WAVE Web Accessibility Evaluation Tool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885808" y="4271886"/>
            <a:ext cx="8527878" cy="6889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3591" lvl="1" indent="-431796" algn="l">
              <a:lnSpc>
                <a:spcPts val="5599"/>
              </a:lnSpc>
              <a:buFont typeface="Arial"/>
              <a:buChar char="•"/>
            </a:pPr>
            <a:r>
              <a:rPr lang="en-US" sz="3999" u="sng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  <a:hlinkClick r:id="rId6" tooltip="https://webaim.org/resources/contrastchecker/"/>
              </a:rPr>
              <a:t>WebAIM Color Contrast Checker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885808" y="5722862"/>
            <a:ext cx="7743030" cy="6889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3591" lvl="1" indent="-431796" algn="l">
              <a:lnSpc>
                <a:spcPts val="5599"/>
              </a:lnSpc>
              <a:buFont typeface="Arial"/>
              <a:buChar char="•"/>
            </a:pPr>
            <a:r>
              <a:rPr lang="en-US" sz="3999" u="sng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  <a:hlinkClick r:id="rId7" tooltip="https://www.nvaccess.org/download/"/>
              </a:rPr>
              <a:t>NVDA Screen Reader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1207197" y="8062619"/>
            <a:ext cx="13532463" cy="0"/>
          </a:xfrm>
          <a:prstGeom prst="line">
            <a:avLst/>
          </a:prstGeom>
          <a:ln w="123825" cap="flat">
            <a:solidFill>
              <a:srgbClr val="5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0" y="0"/>
            <a:ext cx="2531989" cy="1910614"/>
            <a:chOff x="0" y="0"/>
            <a:chExt cx="666861" cy="50320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66861" cy="503207"/>
            </a:xfrm>
            <a:custGeom>
              <a:avLst/>
              <a:gdLst/>
              <a:ahLst/>
              <a:cxnLst/>
              <a:rect l="l" t="t" r="r" b="b"/>
              <a:pathLst>
                <a:path w="666861" h="503207">
                  <a:moveTo>
                    <a:pt x="0" y="0"/>
                  </a:moveTo>
                  <a:lnTo>
                    <a:pt x="666861" y="0"/>
                  </a:lnTo>
                  <a:lnTo>
                    <a:pt x="666861" y="503207"/>
                  </a:lnTo>
                  <a:lnTo>
                    <a:pt x="0" y="503207"/>
                  </a:lnTo>
                  <a:close/>
                </a:path>
              </a:pathLst>
            </a:custGeom>
            <a:solidFill>
              <a:srgbClr val="5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66675"/>
              <a:ext cx="666861" cy="43653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7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756011" y="8376386"/>
            <a:ext cx="2531989" cy="1910614"/>
            <a:chOff x="0" y="0"/>
            <a:chExt cx="666861" cy="50320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66861" cy="503207"/>
            </a:xfrm>
            <a:custGeom>
              <a:avLst/>
              <a:gdLst/>
              <a:ahLst/>
              <a:cxnLst/>
              <a:rect l="l" t="t" r="r" b="b"/>
              <a:pathLst>
                <a:path w="666861" h="503207">
                  <a:moveTo>
                    <a:pt x="0" y="0"/>
                  </a:moveTo>
                  <a:lnTo>
                    <a:pt x="666861" y="0"/>
                  </a:lnTo>
                  <a:lnTo>
                    <a:pt x="666861" y="503207"/>
                  </a:lnTo>
                  <a:lnTo>
                    <a:pt x="0" y="503207"/>
                  </a:lnTo>
                  <a:close/>
                </a:path>
              </a:pathLst>
            </a:custGeom>
            <a:solidFill>
              <a:srgbClr val="5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66675"/>
              <a:ext cx="666861" cy="43653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79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3951420" y="3904039"/>
            <a:ext cx="10385160" cy="22312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241"/>
              </a:lnSpc>
            </a:pPr>
            <a:r>
              <a:rPr lang="en-US" sz="13029" b="1">
                <a:solidFill>
                  <a:srgbClr val="500000"/>
                </a:solidFill>
                <a:latin typeface="Roca Two Bold"/>
                <a:ea typeface="Roca Two Bold"/>
                <a:cs typeface="Roca Two Bold"/>
                <a:sym typeface="Roca Two Bold"/>
              </a:rPr>
              <a:t>Thank You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7366045-FCDD-67B8-D001-975C9A357193}"/>
              </a:ext>
            </a:extLst>
          </p:cNvPr>
          <p:cNvSpPr txBox="1"/>
          <p:nvPr/>
        </p:nvSpPr>
        <p:spPr>
          <a:xfrm>
            <a:off x="5715000" y="8444877"/>
            <a:ext cx="6858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Bonnie Gardner, Coordinator of Web &amp; UX</a:t>
            </a:r>
          </a:p>
          <a:p>
            <a:pPr algn="ctr"/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Texas A&amp;M University Libraries</a:t>
            </a:r>
          </a:p>
          <a:p>
            <a:pPr algn="ctr"/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bgardner@tamu.edu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01422" y="0"/>
            <a:ext cx="1308619" cy="10439196"/>
            <a:chOff x="0" y="0"/>
            <a:chExt cx="344657" cy="274941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4657" cy="2749418"/>
            </a:xfrm>
            <a:custGeom>
              <a:avLst/>
              <a:gdLst/>
              <a:ahLst/>
              <a:cxnLst/>
              <a:rect l="l" t="t" r="r" b="b"/>
              <a:pathLst>
                <a:path w="344657" h="2749418">
                  <a:moveTo>
                    <a:pt x="0" y="0"/>
                  </a:moveTo>
                  <a:lnTo>
                    <a:pt x="344657" y="0"/>
                  </a:lnTo>
                  <a:lnTo>
                    <a:pt x="344657" y="2749418"/>
                  </a:lnTo>
                  <a:lnTo>
                    <a:pt x="0" y="2749418"/>
                  </a:lnTo>
                  <a:close/>
                </a:path>
              </a:pathLst>
            </a:custGeom>
            <a:solidFill>
              <a:srgbClr val="5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66675"/>
              <a:ext cx="344657" cy="26827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7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409172" y="884984"/>
            <a:ext cx="287432" cy="287432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142875"/>
              <a:ext cx="660400" cy="5937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7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409172" y="1462506"/>
            <a:ext cx="287432" cy="287432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142875"/>
              <a:ext cx="660400" cy="5937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7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409172" y="2077616"/>
            <a:ext cx="287432" cy="287432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6200" y="142875"/>
              <a:ext cx="660400" cy="5937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7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1482384" y="1602439"/>
            <a:ext cx="5442053" cy="6475770"/>
            <a:chOff x="0" y="0"/>
            <a:chExt cx="3790950" cy="4511040"/>
          </a:xfrm>
        </p:grpSpPr>
        <p:sp>
          <p:nvSpPr>
            <p:cNvPr id="15" name="Freeform 15"/>
            <p:cNvSpPr/>
            <p:nvPr/>
          </p:nvSpPr>
          <p:spPr>
            <a:xfrm>
              <a:off x="158750" y="158750"/>
              <a:ext cx="3473450" cy="4193540"/>
            </a:xfrm>
            <a:custGeom>
              <a:avLst/>
              <a:gdLst/>
              <a:ahLst/>
              <a:cxnLst/>
              <a:rect l="l" t="t" r="r" b="b"/>
              <a:pathLst>
                <a:path w="3473450" h="4193540">
                  <a:moveTo>
                    <a:pt x="0" y="0"/>
                  </a:moveTo>
                  <a:lnTo>
                    <a:pt x="3473450" y="0"/>
                  </a:lnTo>
                  <a:lnTo>
                    <a:pt x="3473450" y="4193540"/>
                  </a:lnTo>
                  <a:lnTo>
                    <a:pt x="0" y="4193540"/>
                  </a:lnTo>
                  <a:close/>
                </a:path>
              </a:pathLst>
            </a:custGeom>
            <a:blipFill>
              <a:blip r:embed="rId2"/>
              <a:stretch>
                <a:fillRect l="-30487" r="-30487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1885808" y="4352859"/>
            <a:ext cx="8920301" cy="1736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 b="1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New Regulations</a:t>
            </a:r>
          </a:p>
          <a:p>
            <a:pPr marL="539749" lvl="1" indent="-269875" algn="l">
              <a:lnSpc>
                <a:spcPts val="3499"/>
              </a:lnSpc>
              <a:buFont typeface="Arial"/>
              <a:buChar char="•"/>
            </a:pPr>
            <a:r>
              <a:rPr lang="en-US" sz="249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Enforcible</a:t>
            </a:r>
          </a:p>
          <a:p>
            <a:pPr marL="539749" lvl="1" indent="-269875" algn="l">
              <a:lnSpc>
                <a:spcPts val="3499"/>
              </a:lnSpc>
              <a:buFont typeface="Arial"/>
              <a:buChar char="•"/>
            </a:pPr>
            <a:r>
              <a:rPr lang="en-US" sz="249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Clear definitions and standards</a:t>
            </a:r>
          </a:p>
          <a:p>
            <a:pPr marL="539749" lvl="1" indent="-269875" algn="l">
              <a:lnSpc>
                <a:spcPts val="3499"/>
              </a:lnSpc>
              <a:buFont typeface="Arial"/>
              <a:buChar char="•"/>
            </a:pPr>
            <a:r>
              <a:rPr lang="en-US" sz="249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WCAG 2.1 AA </a:t>
            </a:r>
          </a:p>
        </p:txBody>
      </p:sp>
      <p:sp>
        <p:nvSpPr>
          <p:cNvPr id="17" name="Freeform 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221003" y="8332570"/>
            <a:ext cx="4435923" cy="1625376"/>
          </a:xfrm>
          <a:custGeom>
            <a:avLst/>
            <a:gdLst/>
            <a:ahLst/>
            <a:cxnLst/>
            <a:rect l="l" t="t" r="r" b="b"/>
            <a:pathLst>
              <a:path w="4435923" h="1625376">
                <a:moveTo>
                  <a:pt x="0" y="0"/>
                </a:moveTo>
                <a:lnTo>
                  <a:pt x="4435922" y="0"/>
                </a:lnTo>
                <a:lnTo>
                  <a:pt x="4435922" y="1625376"/>
                </a:lnTo>
                <a:lnTo>
                  <a:pt x="0" y="162537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TextBox 18"/>
          <p:cNvSpPr txBox="1"/>
          <p:nvPr/>
        </p:nvSpPr>
        <p:spPr>
          <a:xfrm>
            <a:off x="1600200" y="740289"/>
            <a:ext cx="8077200" cy="10900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8539"/>
              </a:lnSpc>
            </a:pPr>
            <a:r>
              <a:rPr lang="en-US" sz="6099" b="1" dirty="0">
                <a:solidFill>
                  <a:srgbClr val="500000"/>
                </a:solidFill>
                <a:latin typeface="Roca Two Bold"/>
                <a:ea typeface="Roca Two Bold"/>
                <a:cs typeface="Roca Two Bold"/>
                <a:sym typeface="Roca Two Bold"/>
              </a:rPr>
              <a:t>Digital Accessibility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885808" y="2386210"/>
            <a:ext cx="8920301" cy="1736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 b="1" dirty="0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Old Regulation</a:t>
            </a:r>
          </a:p>
          <a:p>
            <a:pPr marL="539749" lvl="1" indent="-269875" algn="l">
              <a:lnSpc>
                <a:spcPts val="3499"/>
              </a:lnSpc>
              <a:buFont typeface="Arial"/>
              <a:buChar char="•"/>
            </a:pPr>
            <a:r>
              <a:rPr lang="en-US" sz="2499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Existed, but not </a:t>
            </a:r>
            <a:r>
              <a:rPr lang="en-US" sz="2499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enforcible</a:t>
            </a:r>
            <a:endParaRPr lang="en-US" sz="2499" dirty="0">
              <a:solidFill>
                <a:srgbClr val="00000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  <a:p>
            <a:pPr marL="539749" lvl="1" indent="-269875" algn="l">
              <a:lnSpc>
                <a:spcPts val="3499"/>
              </a:lnSpc>
              <a:buFont typeface="Arial"/>
              <a:buChar char="•"/>
            </a:pPr>
            <a:r>
              <a:rPr lang="en-US" sz="2499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No clear definitions</a:t>
            </a:r>
          </a:p>
          <a:p>
            <a:pPr marL="539749" lvl="1" indent="-269875" algn="l">
              <a:lnSpc>
                <a:spcPts val="3499"/>
              </a:lnSpc>
              <a:buFont typeface="Arial"/>
              <a:buChar char="•"/>
            </a:pPr>
            <a:r>
              <a:rPr lang="en-US" sz="2499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No clear standards or guidelines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885808" y="6319508"/>
            <a:ext cx="8920301" cy="2174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 b="1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WCAG</a:t>
            </a:r>
          </a:p>
          <a:p>
            <a:pPr marL="539749" lvl="1" indent="-269875" algn="l">
              <a:lnSpc>
                <a:spcPts val="3499"/>
              </a:lnSpc>
              <a:buFont typeface="Arial"/>
              <a:buChar char="•"/>
            </a:pPr>
            <a:r>
              <a:rPr lang="en-US" sz="249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Web Content Accessibility Guidelines</a:t>
            </a:r>
          </a:p>
          <a:p>
            <a:pPr marL="539749" lvl="1" indent="-269875" algn="l">
              <a:lnSpc>
                <a:spcPts val="3499"/>
              </a:lnSpc>
              <a:buFont typeface="Arial"/>
              <a:buChar char="•"/>
            </a:pPr>
            <a:r>
              <a:rPr lang="en-US" sz="249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Developed by the World Wide Web Consortium (W3C), the primary organization for developing international standards for the internet.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885808" y="8722983"/>
            <a:ext cx="8920301" cy="422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 b="1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Deadline Extended to April, 2027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1207197" y="8062619"/>
            <a:ext cx="13532463" cy="0"/>
          </a:xfrm>
          <a:prstGeom prst="line">
            <a:avLst/>
          </a:prstGeom>
          <a:ln w="123825" cap="flat">
            <a:solidFill>
              <a:srgbClr val="5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0" y="0"/>
            <a:ext cx="2531989" cy="1910614"/>
            <a:chOff x="0" y="0"/>
            <a:chExt cx="666861" cy="50320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66861" cy="503207"/>
            </a:xfrm>
            <a:custGeom>
              <a:avLst/>
              <a:gdLst/>
              <a:ahLst/>
              <a:cxnLst/>
              <a:rect l="l" t="t" r="r" b="b"/>
              <a:pathLst>
                <a:path w="666861" h="503207">
                  <a:moveTo>
                    <a:pt x="0" y="0"/>
                  </a:moveTo>
                  <a:lnTo>
                    <a:pt x="666861" y="0"/>
                  </a:lnTo>
                  <a:lnTo>
                    <a:pt x="666861" y="503207"/>
                  </a:lnTo>
                  <a:lnTo>
                    <a:pt x="0" y="503207"/>
                  </a:lnTo>
                  <a:close/>
                </a:path>
              </a:pathLst>
            </a:custGeom>
            <a:solidFill>
              <a:srgbClr val="5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66675"/>
              <a:ext cx="666861" cy="43653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7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756011" y="8376386"/>
            <a:ext cx="2531989" cy="1910614"/>
            <a:chOff x="0" y="0"/>
            <a:chExt cx="666861" cy="50320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66861" cy="503207"/>
            </a:xfrm>
            <a:custGeom>
              <a:avLst/>
              <a:gdLst/>
              <a:ahLst/>
              <a:cxnLst/>
              <a:rect l="l" t="t" r="r" b="b"/>
              <a:pathLst>
                <a:path w="666861" h="503207">
                  <a:moveTo>
                    <a:pt x="0" y="0"/>
                  </a:moveTo>
                  <a:lnTo>
                    <a:pt x="666861" y="0"/>
                  </a:lnTo>
                  <a:lnTo>
                    <a:pt x="666861" y="503207"/>
                  </a:lnTo>
                  <a:lnTo>
                    <a:pt x="0" y="503207"/>
                  </a:lnTo>
                  <a:close/>
                </a:path>
              </a:pathLst>
            </a:custGeom>
            <a:solidFill>
              <a:srgbClr val="5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66675"/>
              <a:ext cx="666861" cy="43653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79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3951420" y="3904039"/>
            <a:ext cx="10385160" cy="22312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241"/>
              </a:lnSpc>
            </a:pPr>
            <a:r>
              <a:rPr lang="en-US" sz="13029" b="1">
                <a:solidFill>
                  <a:srgbClr val="500000"/>
                </a:solidFill>
                <a:latin typeface="Roca Two Bold"/>
                <a:ea typeface="Roca Two Bold"/>
                <a:cs typeface="Roca Two Bold"/>
                <a:sym typeface="Roca Two Bold"/>
              </a:rPr>
              <a:t>Exceptions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01422" y="0"/>
            <a:ext cx="1308619" cy="10439196"/>
            <a:chOff x="0" y="0"/>
            <a:chExt cx="344657" cy="274941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4657" cy="2749418"/>
            </a:xfrm>
            <a:custGeom>
              <a:avLst/>
              <a:gdLst/>
              <a:ahLst/>
              <a:cxnLst/>
              <a:rect l="l" t="t" r="r" b="b"/>
              <a:pathLst>
                <a:path w="344657" h="2749418">
                  <a:moveTo>
                    <a:pt x="0" y="0"/>
                  </a:moveTo>
                  <a:lnTo>
                    <a:pt x="344657" y="0"/>
                  </a:lnTo>
                  <a:lnTo>
                    <a:pt x="344657" y="2749418"/>
                  </a:lnTo>
                  <a:lnTo>
                    <a:pt x="0" y="2749418"/>
                  </a:lnTo>
                  <a:close/>
                </a:path>
              </a:pathLst>
            </a:custGeom>
            <a:solidFill>
              <a:srgbClr val="5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66675"/>
              <a:ext cx="344657" cy="26827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7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409172" y="884984"/>
            <a:ext cx="287432" cy="287432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142875"/>
              <a:ext cx="660400" cy="5937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7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409172" y="1462506"/>
            <a:ext cx="287432" cy="287432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142875"/>
              <a:ext cx="660400" cy="5937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7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409172" y="2077616"/>
            <a:ext cx="287432" cy="287432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6200" y="142875"/>
              <a:ext cx="660400" cy="5937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79"/>
                </a:lnSpc>
              </a:pPr>
              <a:endParaRPr/>
            </a:p>
          </p:txBody>
        </p:sp>
      </p:grpSp>
      <p:grpSp>
        <p:nvGrpSpPr>
          <p:cNvPr id="14" name="Group 14"/>
          <p:cNvGrpSpPr>
            <a:grpSpLocks noChangeAspect="1"/>
          </p:cNvGrpSpPr>
          <p:nvPr/>
        </p:nvGrpSpPr>
        <p:grpSpPr>
          <a:xfrm>
            <a:off x="11824288" y="2221331"/>
            <a:ext cx="6120022" cy="6120022"/>
            <a:chOff x="0" y="0"/>
            <a:chExt cx="8909050" cy="8909050"/>
          </a:xfrm>
        </p:grpSpPr>
        <p:sp>
          <p:nvSpPr>
            <p:cNvPr id="15" name="Freeform 15"/>
            <p:cNvSpPr/>
            <p:nvPr/>
          </p:nvSpPr>
          <p:spPr>
            <a:xfrm>
              <a:off x="-10398" y="9480"/>
              <a:ext cx="8929847" cy="8890089"/>
            </a:xfrm>
            <a:custGeom>
              <a:avLst/>
              <a:gdLst/>
              <a:ahLst/>
              <a:cxnLst/>
              <a:rect l="l" t="t" r="r" b="b"/>
              <a:pathLst>
                <a:path w="8929847" h="8890089">
                  <a:moveTo>
                    <a:pt x="4464923" y="45"/>
                  </a:moveTo>
                  <a:cubicBezTo>
                    <a:pt x="2872142" y="-7078"/>
                    <a:pt x="1397294" y="838573"/>
                    <a:pt x="598840" y="2216787"/>
                  </a:cubicBezTo>
                  <a:cubicBezTo>
                    <a:pt x="-199614" y="3595001"/>
                    <a:pt x="-199614" y="5295089"/>
                    <a:pt x="598840" y="6673304"/>
                  </a:cubicBezTo>
                  <a:cubicBezTo>
                    <a:pt x="1397294" y="8051517"/>
                    <a:pt x="2872142" y="8897168"/>
                    <a:pt x="4464923" y="8890045"/>
                  </a:cubicBezTo>
                  <a:cubicBezTo>
                    <a:pt x="6057704" y="8897168"/>
                    <a:pt x="7532552" y="8051517"/>
                    <a:pt x="8331006" y="6673304"/>
                  </a:cubicBezTo>
                  <a:cubicBezTo>
                    <a:pt x="9129460" y="5295089"/>
                    <a:pt x="9129460" y="3595001"/>
                    <a:pt x="8331006" y="2216787"/>
                  </a:cubicBezTo>
                  <a:cubicBezTo>
                    <a:pt x="7532552" y="838573"/>
                    <a:pt x="6057704" y="-7078"/>
                    <a:pt x="4464923" y="45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251757" y="270468"/>
              <a:ext cx="8405537" cy="8368114"/>
            </a:xfrm>
            <a:custGeom>
              <a:avLst/>
              <a:gdLst/>
              <a:ahLst/>
              <a:cxnLst/>
              <a:rect l="l" t="t" r="r" b="b"/>
              <a:pathLst>
                <a:path w="8405537" h="8368114">
                  <a:moveTo>
                    <a:pt x="4202768" y="42"/>
                  </a:moveTo>
                  <a:cubicBezTo>
                    <a:pt x="2703506" y="-6663"/>
                    <a:pt x="1315253" y="789336"/>
                    <a:pt x="563679" y="2086629"/>
                  </a:cubicBezTo>
                  <a:cubicBezTo>
                    <a:pt x="-187894" y="3383923"/>
                    <a:pt x="-187894" y="4984191"/>
                    <a:pt x="563679" y="6281485"/>
                  </a:cubicBezTo>
                  <a:cubicBezTo>
                    <a:pt x="1315253" y="7578778"/>
                    <a:pt x="2703506" y="8374777"/>
                    <a:pt x="4202768" y="8368072"/>
                  </a:cubicBezTo>
                  <a:cubicBezTo>
                    <a:pt x="5702030" y="8374777"/>
                    <a:pt x="7090283" y="7578778"/>
                    <a:pt x="7841857" y="6281485"/>
                  </a:cubicBezTo>
                  <a:cubicBezTo>
                    <a:pt x="8593429" y="4984191"/>
                    <a:pt x="8593429" y="3383923"/>
                    <a:pt x="7841857" y="2086629"/>
                  </a:cubicBezTo>
                  <a:cubicBezTo>
                    <a:pt x="7090283" y="789336"/>
                    <a:pt x="5702030" y="-6663"/>
                    <a:pt x="4202768" y="42"/>
                  </a:cubicBezTo>
                  <a:close/>
                </a:path>
              </a:pathLst>
            </a:custGeom>
            <a:blipFill>
              <a:blip r:embed="rId2"/>
              <a:stretch>
                <a:fillRect l="-16369" r="-16369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0" y="0"/>
              <a:ext cx="8909050" cy="8909050"/>
            </a:xfrm>
            <a:custGeom>
              <a:avLst/>
              <a:gdLst/>
              <a:ahLst/>
              <a:cxnLst/>
              <a:rect l="l" t="t" r="r" b="b"/>
              <a:pathLst>
                <a:path w="8909050" h="8909050">
                  <a:moveTo>
                    <a:pt x="4454525" y="8909050"/>
                  </a:moveTo>
                  <a:cubicBezTo>
                    <a:pt x="3264662" y="8909050"/>
                    <a:pt x="2146046" y="8445500"/>
                    <a:pt x="1304544" y="7603744"/>
                  </a:cubicBezTo>
                  <a:cubicBezTo>
                    <a:pt x="895477" y="7194550"/>
                    <a:pt x="574294" y="6718173"/>
                    <a:pt x="350012" y="6187694"/>
                  </a:cubicBezTo>
                  <a:cubicBezTo>
                    <a:pt x="117729" y="5638673"/>
                    <a:pt x="0" y="5055489"/>
                    <a:pt x="0" y="4454525"/>
                  </a:cubicBezTo>
                  <a:cubicBezTo>
                    <a:pt x="0" y="3854704"/>
                    <a:pt x="117475" y="3272282"/>
                    <a:pt x="349377" y="2723642"/>
                  </a:cubicBezTo>
                  <a:cubicBezTo>
                    <a:pt x="573405" y="2193163"/>
                    <a:pt x="894207" y="1716786"/>
                    <a:pt x="1302766" y="1307338"/>
                  </a:cubicBezTo>
                  <a:cubicBezTo>
                    <a:pt x="2144141" y="464312"/>
                    <a:pt x="3263519" y="0"/>
                    <a:pt x="4454525" y="0"/>
                  </a:cubicBezTo>
                  <a:cubicBezTo>
                    <a:pt x="5055362" y="0"/>
                    <a:pt x="5638419" y="117729"/>
                    <a:pt x="6187440" y="350012"/>
                  </a:cubicBezTo>
                  <a:cubicBezTo>
                    <a:pt x="6717792" y="574294"/>
                    <a:pt x="7194296" y="895477"/>
                    <a:pt x="7603490" y="1304544"/>
                  </a:cubicBezTo>
                  <a:cubicBezTo>
                    <a:pt x="8445373" y="2146046"/>
                    <a:pt x="8909050" y="3264789"/>
                    <a:pt x="8909050" y="4454652"/>
                  </a:cubicBezTo>
                  <a:cubicBezTo>
                    <a:pt x="8909050" y="5644769"/>
                    <a:pt x="8445246" y="6763766"/>
                    <a:pt x="7602982" y="7605268"/>
                  </a:cubicBezTo>
                  <a:cubicBezTo>
                    <a:pt x="7193789" y="8014208"/>
                    <a:pt x="6717285" y="8335138"/>
                    <a:pt x="6186932" y="8559419"/>
                  </a:cubicBezTo>
                  <a:cubicBezTo>
                    <a:pt x="5637911" y="8791321"/>
                    <a:pt x="5055108" y="8909050"/>
                    <a:pt x="4454525" y="8909050"/>
                  </a:cubicBezTo>
                  <a:close/>
                  <a:moveTo>
                    <a:pt x="4454525" y="19050"/>
                  </a:moveTo>
                  <a:cubicBezTo>
                    <a:pt x="3268599" y="19050"/>
                    <a:pt x="2154047" y="481330"/>
                    <a:pt x="1316228" y="1320800"/>
                  </a:cubicBezTo>
                  <a:cubicBezTo>
                    <a:pt x="909447" y="1728343"/>
                    <a:pt x="590042" y="2202815"/>
                    <a:pt x="366903" y="2731008"/>
                  </a:cubicBezTo>
                  <a:cubicBezTo>
                    <a:pt x="136017" y="3277362"/>
                    <a:pt x="19050" y="3857244"/>
                    <a:pt x="19050" y="4454525"/>
                  </a:cubicBezTo>
                  <a:cubicBezTo>
                    <a:pt x="19050" y="5052949"/>
                    <a:pt x="136271" y="5633593"/>
                    <a:pt x="367538" y="6180328"/>
                  </a:cubicBezTo>
                  <a:cubicBezTo>
                    <a:pt x="590931" y="6708522"/>
                    <a:pt x="910717" y="7182866"/>
                    <a:pt x="1318006" y="7590282"/>
                  </a:cubicBezTo>
                  <a:cubicBezTo>
                    <a:pt x="2155825" y="8428355"/>
                    <a:pt x="3269742" y="8890000"/>
                    <a:pt x="4454525" y="8890000"/>
                  </a:cubicBezTo>
                  <a:cubicBezTo>
                    <a:pt x="5052568" y="8890000"/>
                    <a:pt x="5632958" y="8772779"/>
                    <a:pt x="6179439" y="8541766"/>
                  </a:cubicBezTo>
                  <a:cubicBezTo>
                    <a:pt x="6707632" y="8318500"/>
                    <a:pt x="7181977" y="7998841"/>
                    <a:pt x="7589520" y="7591679"/>
                  </a:cubicBezTo>
                  <a:cubicBezTo>
                    <a:pt x="8428101" y="6753733"/>
                    <a:pt x="8890000" y="5639562"/>
                    <a:pt x="8890000" y="4454525"/>
                  </a:cubicBezTo>
                  <a:cubicBezTo>
                    <a:pt x="8890000" y="3269742"/>
                    <a:pt x="8428355" y="2155825"/>
                    <a:pt x="7590028" y="1317879"/>
                  </a:cubicBezTo>
                  <a:cubicBezTo>
                    <a:pt x="7182612" y="910590"/>
                    <a:pt x="6708140" y="590931"/>
                    <a:pt x="6180074" y="367538"/>
                  </a:cubicBezTo>
                  <a:cubicBezTo>
                    <a:pt x="5633339" y="136271"/>
                    <a:pt x="5052822" y="19050"/>
                    <a:pt x="4454525" y="19050"/>
                  </a:cubicBezTo>
                  <a:close/>
                  <a:moveTo>
                    <a:pt x="4454525" y="8648065"/>
                  </a:moveTo>
                  <a:cubicBezTo>
                    <a:pt x="3334385" y="8648065"/>
                    <a:pt x="2281301" y="8211693"/>
                    <a:pt x="1489075" y="7419213"/>
                  </a:cubicBezTo>
                  <a:cubicBezTo>
                    <a:pt x="697103" y="6626987"/>
                    <a:pt x="260985" y="5574157"/>
                    <a:pt x="260985" y="4454525"/>
                  </a:cubicBezTo>
                  <a:cubicBezTo>
                    <a:pt x="260985" y="3889756"/>
                    <a:pt x="371602" y="3341497"/>
                    <a:pt x="589788" y="2824988"/>
                  </a:cubicBezTo>
                  <a:cubicBezTo>
                    <a:pt x="800735" y="2325624"/>
                    <a:pt x="1102741" y="1877060"/>
                    <a:pt x="1487297" y="1491742"/>
                  </a:cubicBezTo>
                  <a:cubicBezTo>
                    <a:pt x="2279396" y="698119"/>
                    <a:pt x="3333242" y="260985"/>
                    <a:pt x="4454398" y="260985"/>
                  </a:cubicBezTo>
                  <a:cubicBezTo>
                    <a:pt x="5573776" y="260985"/>
                    <a:pt x="6626606" y="697103"/>
                    <a:pt x="7418832" y="1488948"/>
                  </a:cubicBezTo>
                  <a:cubicBezTo>
                    <a:pt x="8211438" y="2281174"/>
                    <a:pt x="8647937" y="3334385"/>
                    <a:pt x="8647937" y="4454398"/>
                  </a:cubicBezTo>
                  <a:cubicBezTo>
                    <a:pt x="8647937" y="5574792"/>
                    <a:pt x="8211311" y="6628130"/>
                    <a:pt x="7418450" y="7420356"/>
                  </a:cubicBezTo>
                  <a:cubicBezTo>
                    <a:pt x="6626225" y="8212074"/>
                    <a:pt x="5573522" y="8648065"/>
                    <a:pt x="4454525" y="8648065"/>
                  </a:cubicBezTo>
                  <a:close/>
                  <a:moveTo>
                    <a:pt x="4454525" y="280035"/>
                  </a:moveTo>
                  <a:cubicBezTo>
                    <a:pt x="3338449" y="280035"/>
                    <a:pt x="2289429" y="715137"/>
                    <a:pt x="1500886" y="1505204"/>
                  </a:cubicBezTo>
                  <a:cubicBezTo>
                    <a:pt x="713613" y="2294001"/>
                    <a:pt x="280035" y="3341370"/>
                    <a:pt x="280035" y="4454525"/>
                  </a:cubicBezTo>
                  <a:cubicBezTo>
                    <a:pt x="280035" y="5569077"/>
                    <a:pt x="714248" y="6617081"/>
                    <a:pt x="1502537" y="7405751"/>
                  </a:cubicBezTo>
                  <a:cubicBezTo>
                    <a:pt x="2291080" y="8194548"/>
                    <a:pt x="3339465" y="8629015"/>
                    <a:pt x="4454525" y="8629015"/>
                  </a:cubicBezTo>
                  <a:cubicBezTo>
                    <a:pt x="5568442" y="8629015"/>
                    <a:pt x="6616319" y="8195056"/>
                    <a:pt x="7405116" y="7407021"/>
                  </a:cubicBezTo>
                  <a:cubicBezTo>
                    <a:pt x="8194422" y="6618477"/>
                    <a:pt x="8629015" y="5569839"/>
                    <a:pt x="8629015" y="4454525"/>
                  </a:cubicBezTo>
                  <a:cubicBezTo>
                    <a:pt x="8629015" y="3339465"/>
                    <a:pt x="8194548" y="2291080"/>
                    <a:pt x="7405497" y="1502537"/>
                  </a:cubicBezTo>
                  <a:cubicBezTo>
                    <a:pt x="6616827" y="714121"/>
                    <a:pt x="5568823" y="280035"/>
                    <a:pt x="4454525" y="280035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1708324" y="4124341"/>
            <a:ext cx="8920301" cy="1736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49" lvl="1" indent="-269875" algn="l">
              <a:lnSpc>
                <a:spcPts val="3499"/>
              </a:lnSpc>
              <a:buFont typeface="Arial"/>
              <a:buChar char="•"/>
            </a:pPr>
            <a:r>
              <a:rPr lang="en-US" sz="2499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Lorem ipsum dolor sit amet, consectetur adipiscing elit. Quisque non elit mauris. Cras euismod, metus ac finibus finibus, felis dui suscipit purus, a maximus leo ligula at dolor. Morbi et malesuada purus.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733054" y="3141286"/>
            <a:ext cx="8025181" cy="8715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46"/>
              </a:lnSpc>
            </a:pPr>
            <a:r>
              <a:rPr lang="en-US" sz="5033" b="1">
                <a:solidFill>
                  <a:srgbClr val="FFFFFF"/>
                </a:solidFill>
                <a:latin typeface="Roca Two Bold"/>
                <a:ea typeface="Roca Two Bold"/>
                <a:cs typeface="Roca Two Bold"/>
                <a:sym typeface="Roca Two Bold"/>
              </a:rPr>
              <a:t>Deskripsi Singkat Bisnis</a:t>
            </a:r>
          </a:p>
        </p:txBody>
      </p:sp>
      <p:grpSp>
        <p:nvGrpSpPr>
          <p:cNvPr id="20" name="Group 20"/>
          <p:cNvGrpSpPr/>
          <p:nvPr/>
        </p:nvGrpSpPr>
        <p:grpSpPr>
          <a:xfrm>
            <a:off x="1761017" y="3125567"/>
            <a:ext cx="9663221" cy="5399586"/>
            <a:chOff x="0" y="0"/>
            <a:chExt cx="2545046" cy="1422113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2545046" cy="1422113"/>
            </a:xfrm>
            <a:custGeom>
              <a:avLst/>
              <a:gdLst/>
              <a:ahLst/>
              <a:cxnLst/>
              <a:rect l="l" t="t" r="r" b="b"/>
              <a:pathLst>
                <a:path w="2545046" h="1422113">
                  <a:moveTo>
                    <a:pt x="40860" y="0"/>
                  </a:moveTo>
                  <a:lnTo>
                    <a:pt x="2504186" y="0"/>
                  </a:lnTo>
                  <a:cubicBezTo>
                    <a:pt x="2515023" y="0"/>
                    <a:pt x="2525416" y="4305"/>
                    <a:pt x="2533078" y="11968"/>
                  </a:cubicBezTo>
                  <a:cubicBezTo>
                    <a:pt x="2540741" y="19630"/>
                    <a:pt x="2545046" y="30023"/>
                    <a:pt x="2545046" y="40860"/>
                  </a:cubicBezTo>
                  <a:lnTo>
                    <a:pt x="2545046" y="1381253"/>
                  </a:lnTo>
                  <a:cubicBezTo>
                    <a:pt x="2545046" y="1392090"/>
                    <a:pt x="2540741" y="1402483"/>
                    <a:pt x="2533078" y="1410146"/>
                  </a:cubicBezTo>
                  <a:cubicBezTo>
                    <a:pt x="2525416" y="1417808"/>
                    <a:pt x="2515023" y="1422113"/>
                    <a:pt x="2504186" y="1422113"/>
                  </a:cubicBezTo>
                  <a:lnTo>
                    <a:pt x="40860" y="1422113"/>
                  </a:lnTo>
                  <a:cubicBezTo>
                    <a:pt x="30023" y="1422113"/>
                    <a:pt x="19630" y="1417808"/>
                    <a:pt x="11968" y="1410146"/>
                  </a:cubicBezTo>
                  <a:cubicBezTo>
                    <a:pt x="4305" y="1402483"/>
                    <a:pt x="0" y="1392090"/>
                    <a:pt x="0" y="1381253"/>
                  </a:cubicBezTo>
                  <a:lnTo>
                    <a:pt x="0" y="40860"/>
                  </a:lnTo>
                  <a:cubicBezTo>
                    <a:pt x="0" y="30023"/>
                    <a:pt x="4305" y="19630"/>
                    <a:pt x="11968" y="11968"/>
                  </a:cubicBezTo>
                  <a:cubicBezTo>
                    <a:pt x="19630" y="4305"/>
                    <a:pt x="30023" y="0"/>
                    <a:pt x="40860" y="0"/>
                  </a:cubicBezTo>
                  <a:close/>
                </a:path>
              </a:pathLst>
            </a:custGeom>
            <a:solidFill>
              <a:srgbClr val="5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66675"/>
              <a:ext cx="2545046" cy="135543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79"/>
                </a:lnSpc>
              </a:pPr>
              <a:endParaRPr/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1761017" y="4308373"/>
            <a:ext cx="8920301" cy="40500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12465" lvl="1" indent="-356233" algn="l">
              <a:lnSpc>
                <a:spcPts val="4619"/>
              </a:lnSpc>
              <a:buFont typeface="Arial"/>
              <a:buChar char="•"/>
            </a:pPr>
            <a:r>
              <a:rPr lang="en-US" sz="3299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Was created prior to compliance date</a:t>
            </a:r>
          </a:p>
          <a:p>
            <a:pPr marL="712465" lvl="1" indent="-356233" algn="l">
              <a:lnSpc>
                <a:spcPts val="4619"/>
              </a:lnSpc>
              <a:buFont typeface="Arial"/>
              <a:buChar char="•"/>
            </a:pPr>
            <a:r>
              <a:rPr lang="en-US" sz="3299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Is retained exclusively for reference, research, or recordkeeping</a:t>
            </a:r>
          </a:p>
          <a:p>
            <a:pPr marL="712465" lvl="1" indent="-356233" algn="l">
              <a:lnSpc>
                <a:spcPts val="4619"/>
              </a:lnSpc>
              <a:buFont typeface="Arial"/>
              <a:buChar char="•"/>
            </a:pPr>
            <a:r>
              <a:rPr lang="en-US" sz="3299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Was not updated or altered after the date of archiving</a:t>
            </a:r>
          </a:p>
          <a:p>
            <a:pPr marL="712465" lvl="1" indent="-356233" algn="l">
              <a:lnSpc>
                <a:spcPts val="4619"/>
              </a:lnSpc>
              <a:buFont typeface="Arial"/>
              <a:buChar char="•"/>
            </a:pPr>
            <a:r>
              <a:rPr lang="en-US" sz="3299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Housed in a location clearly marked as being archival</a:t>
            </a:r>
          </a:p>
        </p:txBody>
      </p:sp>
      <p:sp>
        <p:nvSpPr>
          <p:cNvPr id="24" name="Freeform 2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781873" y="8661624"/>
            <a:ext cx="4435923" cy="1625376"/>
          </a:xfrm>
          <a:custGeom>
            <a:avLst/>
            <a:gdLst/>
            <a:ahLst/>
            <a:cxnLst/>
            <a:rect l="l" t="t" r="r" b="b"/>
            <a:pathLst>
              <a:path w="4435923" h="1625376">
                <a:moveTo>
                  <a:pt x="0" y="0"/>
                </a:moveTo>
                <a:lnTo>
                  <a:pt x="4435923" y="0"/>
                </a:lnTo>
                <a:lnTo>
                  <a:pt x="4435923" y="1625376"/>
                </a:lnTo>
                <a:lnTo>
                  <a:pt x="0" y="162537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5" name="TextBox 25"/>
          <p:cNvSpPr txBox="1"/>
          <p:nvPr/>
        </p:nvSpPr>
        <p:spPr>
          <a:xfrm>
            <a:off x="1182495" y="1269103"/>
            <a:ext cx="11725696" cy="12769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0467"/>
              </a:lnSpc>
            </a:pPr>
            <a:r>
              <a:rPr lang="en-US" sz="7476" b="1" dirty="0">
                <a:solidFill>
                  <a:srgbClr val="500000"/>
                </a:solidFill>
                <a:latin typeface="Roca Two Bold"/>
                <a:ea typeface="Roca Two Bold"/>
                <a:cs typeface="Roca Two Bold"/>
                <a:sym typeface="Roca Two Bold"/>
              </a:rPr>
              <a:t>Archived Web Content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2056178" y="3388178"/>
            <a:ext cx="8025181" cy="7837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429"/>
              </a:lnSpc>
            </a:pPr>
            <a:r>
              <a:rPr lang="en-US" sz="4592" b="1">
                <a:solidFill>
                  <a:srgbClr val="FFFFFF"/>
                </a:solidFill>
                <a:latin typeface="Roca Two Bold"/>
                <a:ea typeface="Roca Two Bold"/>
                <a:cs typeface="Roca Two Bold"/>
                <a:sym typeface="Roca Two Bold"/>
              </a:rPr>
              <a:t>Must meet four criteria: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01422" y="0"/>
            <a:ext cx="1308619" cy="10439196"/>
            <a:chOff x="0" y="0"/>
            <a:chExt cx="344657" cy="274941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4657" cy="2749418"/>
            </a:xfrm>
            <a:custGeom>
              <a:avLst/>
              <a:gdLst/>
              <a:ahLst/>
              <a:cxnLst/>
              <a:rect l="l" t="t" r="r" b="b"/>
              <a:pathLst>
                <a:path w="344657" h="2749418">
                  <a:moveTo>
                    <a:pt x="0" y="0"/>
                  </a:moveTo>
                  <a:lnTo>
                    <a:pt x="344657" y="0"/>
                  </a:lnTo>
                  <a:lnTo>
                    <a:pt x="344657" y="2749418"/>
                  </a:lnTo>
                  <a:lnTo>
                    <a:pt x="0" y="2749418"/>
                  </a:lnTo>
                  <a:close/>
                </a:path>
              </a:pathLst>
            </a:custGeom>
            <a:solidFill>
              <a:srgbClr val="5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66675"/>
              <a:ext cx="344657" cy="26827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7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409172" y="884984"/>
            <a:ext cx="287432" cy="287432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142875"/>
              <a:ext cx="660400" cy="5937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7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409172" y="1462506"/>
            <a:ext cx="287432" cy="287432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142875"/>
              <a:ext cx="660400" cy="5937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7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409172" y="2077616"/>
            <a:ext cx="287432" cy="287432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6200" y="142875"/>
              <a:ext cx="660400" cy="5937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7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2167594" y="3171548"/>
            <a:ext cx="9093599" cy="2458980"/>
            <a:chOff x="0" y="0"/>
            <a:chExt cx="2395022" cy="647633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395022" cy="647633"/>
            </a:xfrm>
            <a:custGeom>
              <a:avLst/>
              <a:gdLst/>
              <a:ahLst/>
              <a:cxnLst/>
              <a:rect l="l" t="t" r="r" b="b"/>
              <a:pathLst>
                <a:path w="2395022" h="647633">
                  <a:moveTo>
                    <a:pt x="43419" y="0"/>
                  </a:moveTo>
                  <a:lnTo>
                    <a:pt x="2351603" y="0"/>
                  </a:lnTo>
                  <a:cubicBezTo>
                    <a:pt x="2375583" y="0"/>
                    <a:pt x="2395022" y="19439"/>
                    <a:pt x="2395022" y="43419"/>
                  </a:cubicBezTo>
                  <a:lnTo>
                    <a:pt x="2395022" y="604213"/>
                  </a:lnTo>
                  <a:cubicBezTo>
                    <a:pt x="2395022" y="628193"/>
                    <a:pt x="2375583" y="647633"/>
                    <a:pt x="2351603" y="647633"/>
                  </a:cubicBezTo>
                  <a:lnTo>
                    <a:pt x="43419" y="647633"/>
                  </a:lnTo>
                  <a:cubicBezTo>
                    <a:pt x="19439" y="647633"/>
                    <a:pt x="0" y="628193"/>
                    <a:pt x="0" y="604213"/>
                  </a:cubicBezTo>
                  <a:lnTo>
                    <a:pt x="0" y="43419"/>
                  </a:lnTo>
                  <a:cubicBezTo>
                    <a:pt x="0" y="19439"/>
                    <a:pt x="19439" y="0"/>
                    <a:pt x="43419" y="0"/>
                  </a:cubicBezTo>
                  <a:close/>
                </a:path>
              </a:pathLst>
            </a:custGeom>
            <a:solidFill>
              <a:srgbClr val="5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66675"/>
              <a:ext cx="2395022" cy="5809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7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2167594" y="6146894"/>
            <a:ext cx="9093599" cy="2950340"/>
            <a:chOff x="0" y="0"/>
            <a:chExt cx="2395022" cy="777044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2395022" cy="777044"/>
            </a:xfrm>
            <a:custGeom>
              <a:avLst/>
              <a:gdLst/>
              <a:ahLst/>
              <a:cxnLst/>
              <a:rect l="l" t="t" r="r" b="b"/>
              <a:pathLst>
                <a:path w="2395022" h="777044">
                  <a:moveTo>
                    <a:pt x="43419" y="0"/>
                  </a:moveTo>
                  <a:lnTo>
                    <a:pt x="2351603" y="0"/>
                  </a:lnTo>
                  <a:cubicBezTo>
                    <a:pt x="2375583" y="0"/>
                    <a:pt x="2395022" y="19439"/>
                    <a:pt x="2395022" y="43419"/>
                  </a:cubicBezTo>
                  <a:lnTo>
                    <a:pt x="2395022" y="733625"/>
                  </a:lnTo>
                  <a:cubicBezTo>
                    <a:pt x="2395022" y="757605"/>
                    <a:pt x="2375583" y="777044"/>
                    <a:pt x="2351603" y="777044"/>
                  </a:cubicBezTo>
                  <a:lnTo>
                    <a:pt x="43419" y="777044"/>
                  </a:lnTo>
                  <a:cubicBezTo>
                    <a:pt x="19439" y="777044"/>
                    <a:pt x="0" y="757605"/>
                    <a:pt x="0" y="733625"/>
                  </a:cubicBezTo>
                  <a:lnTo>
                    <a:pt x="0" y="43419"/>
                  </a:lnTo>
                  <a:cubicBezTo>
                    <a:pt x="0" y="19439"/>
                    <a:pt x="19439" y="0"/>
                    <a:pt x="43419" y="0"/>
                  </a:cubicBezTo>
                  <a:close/>
                </a:path>
              </a:pathLst>
            </a:custGeom>
            <a:solidFill>
              <a:srgbClr val="5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66675"/>
              <a:ext cx="2395022" cy="71036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79"/>
                </a:lnSpc>
              </a:pPr>
              <a:endParaRPr/>
            </a:p>
          </p:txBody>
        </p:sp>
      </p:grpSp>
      <p:sp>
        <p:nvSpPr>
          <p:cNvPr id="20" name="Freeform 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852077" y="8745554"/>
            <a:ext cx="4435923" cy="1625376"/>
          </a:xfrm>
          <a:custGeom>
            <a:avLst/>
            <a:gdLst/>
            <a:ahLst/>
            <a:cxnLst/>
            <a:rect l="l" t="t" r="r" b="b"/>
            <a:pathLst>
              <a:path w="4435923" h="1625376">
                <a:moveTo>
                  <a:pt x="0" y="0"/>
                </a:moveTo>
                <a:lnTo>
                  <a:pt x="4435923" y="0"/>
                </a:lnTo>
                <a:lnTo>
                  <a:pt x="4435923" y="1625376"/>
                </a:lnTo>
                <a:lnTo>
                  <a:pt x="0" y="162537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Freeform 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376401" y="884984"/>
            <a:ext cx="2327961" cy="2483158"/>
          </a:xfrm>
          <a:custGeom>
            <a:avLst/>
            <a:gdLst/>
            <a:ahLst/>
            <a:cxnLst/>
            <a:rect l="l" t="t" r="r" b="b"/>
            <a:pathLst>
              <a:path w="2327961" h="2483158">
                <a:moveTo>
                  <a:pt x="0" y="0"/>
                </a:moveTo>
                <a:lnTo>
                  <a:pt x="2327962" y="0"/>
                </a:lnTo>
                <a:lnTo>
                  <a:pt x="2327962" y="2483159"/>
                </a:lnTo>
                <a:lnTo>
                  <a:pt x="0" y="248315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2" name="Freeform 2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743096" y="2446898"/>
            <a:ext cx="2217961" cy="2798690"/>
          </a:xfrm>
          <a:custGeom>
            <a:avLst/>
            <a:gdLst/>
            <a:ahLst/>
            <a:cxnLst/>
            <a:rect l="l" t="t" r="r" b="b"/>
            <a:pathLst>
              <a:path w="2217961" h="2798690">
                <a:moveTo>
                  <a:pt x="0" y="0"/>
                </a:moveTo>
                <a:lnTo>
                  <a:pt x="2217962" y="0"/>
                </a:lnTo>
                <a:lnTo>
                  <a:pt x="2217962" y="2798690"/>
                </a:lnTo>
                <a:lnTo>
                  <a:pt x="0" y="279869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3" name="Freeform 2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535547" y="4401038"/>
            <a:ext cx="2237055" cy="2386192"/>
          </a:xfrm>
          <a:custGeom>
            <a:avLst/>
            <a:gdLst/>
            <a:ahLst/>
            <a:cxnLst/>
            <a:rect l="l" t="t" r="r" b="b"/>
            <a:pathLst>
              <a:path w="2237055" h="2386192">
                <a:moveTo>
                  <a:pt x="0" y="0"/>
                </a:moveTo>
                <a:lnTo>
                  <a:pt x="2237055" y="0"/>
                </a:lnTo>
                <a:lnTo>
                  <a:pt x="2237055" y="2386192"/>
                </a:lnTo>
                <a:lnTo>
                  <a:pt x="0" y="238619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4" name="Freeform 2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775669" y="5860085"/>
            <a:ext cx="2203406" cy="2716063"/>
          </a:xfrm>
          <a:custGeom>
            <a:avLst/>
            <a:gdLst/>
            <a:ahLst/>
            <a:cxnLst/>
            <a:rect l="l" t="t" r="r" b="b"/>
            <a:pathLst>
              <a:path w="2203406" h="2716063">
                <a:moveTo>
                  <a:pt x="0" y="0"/>
                </a:moveTo>
                <a:lnTo>
                  <a:pt x="2203406" y="0"/>
                </a:lnTo>
                <a:lnTo>
                  <a:pt x="2203406" y="2716063"/>
                </a:lnTo>
                <a:lnTo>
                  <a:pt x="0" y="271606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5" name="TextBox 25"/>
          <p:cNvSpPr txBox="1"/>
          <p:nvPr/>
        </p:nvSpPr>
        <p:spPr>
          <a:xfrm>
            <a:off x="2072367" y="405028"/>
            <a:ext cx="15631995" cy="25564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0292"/>
              </a:lnSpc>
            </a:pPr>
            <a:r>
              <a:rPr lang="en-US" sz="7351" b="1">
                <a:solidFill>
                  <a:srgbClr val="500000"/>
                </a:solidFill>
                <a:latin typeface="Roca Two Bold"/>
                <a:ea typeface="Roca Two Bold"/>
                <a:cs typeface="Roca Two Bold"/>
                <a:sym typeface="Roca Two Bold"/>
              </a:rPr>
              <a:t>Pre-existing Conventional  Electronic Documents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2722760" y="3508863"/>
            <a:ext cx="7983268" cy="1736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Includes web content or content in mobile apps that is in the following electronic file formats: portable document format (PDF), word processor file formats, presentation file formats, and spreadsheet file formats.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2722760" y="6484209"/>
            <a:ext cx="7983268" cy="2613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To qualify:</a:t>
            </a:r>
          </a:p>
          <a:p>
            <a:pPr marL="539749" lvl="1" indent="-269875" algn="l">
              <a:lnSpc>
                <a:spcPts val="3499"/>
              </a:lnSpc>
              <a:buFont typeface="Arial"/>
              <a:buChar char="•"/>
            </a:pPr>
            <a:r>
              <a:rPr lang="en-US" sz="2499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Must have been created prior to compliance date</a:t>
            </a:r>
          </a:p>
          <a:p>
            <a:pPr marL="539749" lvl="1" indent="-269875" algn="l">
              <a:lnSpc>
                <a:spcPts val="3499"/>
              </a:lnSpc>
              <a:buFont typeface="Arial"/>
              <a:buChar char="•"/>
            </a:pPr>
            <a:r>
              <a:rPr lang="en-US" sz="2499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Must NOT currently be used to apply to, gain access to, or participate in the entity’s programs, services or activities.</a:t>
            </a:r>
          </a:p>
          <a:p>
            <a:pPr algn="l">
              <a:lnSpc>
                <a:spcPts val="3499"/>
              </a:lnSpc>
            </a:pPr>
            <a:endParaRPr lang="en-US" sz="2499">
              <a:solidFill>
                <a:srgbClr val="FFFFFF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01422" y="0"/>
            <a:ext cx="1308619" cy="10439196"/>
            <a:chOff x="0" y="0"/>
            <a:chExt cx="344657" cy="274941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4657" cy="2749418"/>
            </a:xfrm>
            <a:custGeom>
              <a:avLst/>
              <a:gdLst/>
              <a:ahLst/>
              <a:cxnLst/>
              <a:rect l="l" t="t" r="r" b="b"/>
              <a:pathLst>
                <a:path w="344657" h="2749418">
                  <a:moveTo>
                    <a:pt x="0" y="0"/>
                  </a:moveTo>
                  <a:lnTo>
                    <a:pt x="344657" y="0"/>
                  </a:lnTo>
                  <a:lnTo>
                    <a:pt x="344657" y="2749418"/>
                  </a:lnTo>
                  <a:lnTo>
                    <a:pt x="0" y="2749418"/>
                  </a:lnTo>
                  <a:close/>
                </a:path>
              </a:pathLst>
            </a:custGeom>
            <a:solidFill>
              <a:srgbClr val="5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66675"/>
              <a:ext cx="344657" cy="26827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7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409172" y="884984"/>
            <a:ext cx="287432" cy="287432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142875"/>
              <a:ext cx="660400" cy="5937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7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409172" y="1462506"/>
            <a:ext cx="287432" cy="287432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142875"/>
              <a:ext cx="660400" cy="5937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7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409172" y="2077616"/>
            <a:ext cx="287432" cy="287432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6200" y="142875"/>
              <a:ext cx="660400" cy="5937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7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2167594" y="2773458"/>
            <a:ext cx="9093599" cy="2458980"/>
            <a:chOff x="0" y="0"/>
            <a:chExt cx="2395022" cy="647633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395022" cy="647633"/>
            </a:xfrm>
            <a:custGeom>
              <a:avLst/>
              <a:gdLst/>
              <a:ahLst/>
              <a:cxnLst/>
              <a:rect l="l" t="t" r="r" b="b"/>
              <a:pathLst>
                <a:path w="2395022" h="647633">
                  <a:moveTo>
                    <a:pt x="43419" y="0"/>
                  </a:moveTo>
                  <a:lnTo>
                    <a:pt x="2351603" y="0"/>
                  </a:lnTo>
                  <a:cubicBezTo>
                    <a:pt x="2375583" y="0"/>
                    <a:pt x="2395022" y="19439"/>
                    <a:pt x="2395022" y="43419"/>
                  </a:cubicBezTo>
                  <a:lnTo>
                    <a:pt x="2395022" y="604213"/>
                  </a:lnTo>
                  <a:cubicBezTo>
                    <a:pt x="2395022" y="628193"/>
                    <a:pt x="2375583" y="647633"/>
                    <a:pt x="2351603" y="647633"/>
                  </a:cubicBezTo>
                  <a:lnTo>
                    <a:pt x="43419" y="647633"/>
                  </a:lnTo>
                  <a:cubicBezTo>
                    <a:pt x="19439" y="647633"/>
                    <a:pt x="0" y="628193"/>
                    <a:pt x="0" y="604213"/>
                  </a:cubicBezTo>
                  <a:lnTo>
                    <a:pt x="0" y="43419"/>
                  </a:lnTo>
                  <a:cubicBezTo>
                    <a:pt x="0" y="19439"/>
                    <a:pt x="19439" y="0"/>
                    <a:pt x="43419" y="0"/>
                  </a:cubicBezTo>
                  <a:close/>
                </a:path>
              </a:pathLst>
            </a:custGeom>
            <a:solidFill>
              <a:srgbClr val="5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66675"/>
              <a:ext cx="2395022" cy="5809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7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2167594" y="5748805"/>
            <a:ext cx="9093599" cy="2950340"/>
            <a:chOff x="0" y="0"/>
            <a:chExt cx="2395022" cy="777044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2395022" cy="777044"/>
            </a:xfrm>
            <a:custGeom>
              <a:avLst/>
              <a:gdLst/>
              <a:ahLst/>
              <a:cxnLst/>
              <a:rect l="l" t="t" r="r" b="b"/>
              <a:pathLst>
                <a:path w="2395022" h="777044">
                  <a:moveTo>
                    <a:pt x="43419" y="0"/>
                  </a:moveTo>
                  <a:lnTo>
                    <a:pt x="2351603" y="0"/>
                  </a:lnTo>
                  <a:cubicBezTo>
                    <a:pt x="2375583" y="0"/>
                    <a:pt x="2395022" y="19439"/>
                    <a:pt x="2395022" y="43419"/>
                  </a:cubicBezTo>
                  <a:lnTo>
                    <a:pt x="2395022" y="733625"/>
                  </a:lnTo>
                  <a:cubicBezTo>
                    <a:pt x="2395022" y="757605"/>
                    <a:pt x="2375583" y="777044"/>
                    <a:pt x="2351603" y="777044"/>
                  </a:cubicBezTo>
                  <a:lnTo>
                    <a:pt x="43419" y="777044"/>
                  </a:lnTo>
                  <a:cubicBezTo>
                    <a:pt x="19439" y="777044"/>
                    <a:pt x="0" y="757605"/>
                    <a:pt x="0" y="733625"/>
                  </a:cubicBezTo>
                  <a:lnTo>
                    <a:pt x="0" y="43419"/>
                  </a:lnTo>
                  <a:cubicBezTo>
                    <a:pt x="0" y="19439"/>
                    <a:pt x="19439" y="0"/>
                    <a:pt x="43419" y="0"/>
                  </a:cubicBezTo>
                  <a:close/>
                </a:path>
              </a:pathLst>
            </a:custGeom>
            <a:solidFill>
              <a:srgbClr val="5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66675"/>
              <a:ext cx="2395022" cy="71036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79"/>
                </a:lnSpc>
              </a:pPr>
              <a:endParaRPr/>
            </a:p>
          </p:txBody>
        </p:sp>
      </p:grpSp>
      <p:sp>
        <p:nvSpPr>
          <p:cNvPr id="20" name="Freeform 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852077" y="8745554"/>
            <a:ext cx="4435923" cy="1625376"/>
          </a:xfrm>
          <a:custGeom>
            <a:avLst/>
            <a:gdLst/>
            <a:ahLst/>
            <a:cxnLst/>
            <a:rect l="l" t="t" r="r" b="b"/>
            <a:pathLst>
              <a:path w="4435923" h="1625376">
                <a:moveTo>
                  <a:pt x="0" y="0"/>
                </a:moveTo>
                <a:lnTo>
                  <a:pt x="4435923" y="0"/>
                </a:lnTo>
                <a:lnTo>
                  <a:pt x="4435923" y="1625376"/>
                </a:lnTo>
                <a:lnTo>
                  <a:pt x="0" y="162537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TextBox 21"/>
          <p:cNvSpPr txBox="1"/>
          <p:nvPr/>
        </p:nvSpPr>
        <p:spPr>
          <a:xfrm>
            <a:off x="2072367" y="913775"/>
            <a:ext cx="9102964" cy="12515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0292"/>
              </a:lnSpc>
            </a:pPr>
            <a:r>
              <a:rPr lang="en-US" sz="7351" b="1">
                <a:solidFill>
                  <a:srgbClr val="500000"/>
                </a:solidFill>
                <a:latin typeface="Roca Two Bold"/>
                <a:ea typeface="Roca Two Bold"/>
                <a:cs typeface="Roca Two Bold"/>
                <a:sym typeface="Roca Two Bold"/>
              </a:rPr>
              <a:t>Third Party Content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2722760" y="3110774"/>
            <a:ext cx="7983268" cy="2174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To qualify: </a:t>
            </a:r>
          </a:p>
          <a:p>
            <a:pPr marL="539749" lvl="1" indent="-269875" algn="l">
              <a:lnSpc>
                <a:spcPts val="3499"/>
              </a:lnSpc>
              <a:buFont typeface="Arial"/>
              <a:buChar char="•"/>
            </a:pPr>
            <a:r>
              <a:rPr lang="en-US" sz="2499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Must be created and hosted by a third party</a:t>
            </a:r>
          </a:p>
          <a:p>
            <a:pPr marL="539749" lvl="1" indent="-269875" algn="l">
              <a:lnSpc>
                <a:spcPts val="3499"/>
              </a:lnSpc>
              <a:buFont typeface="Arial"/>
              <a:buChar char="•"/>
            </a:pPr>
            <a:r>
              <a:rPr lang="en-US" sz="2499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Must NOT be accessed due to contractual, licensing, or other arrangements with an entity</a:t>
            </a:r>
          </a:p>
          <a:p>
            <a:pPr algn="l">
              <a:lnSpc>
                <a:spcPts val="3499"/>
              </a:lnSpc>
            </a:pPr>
            <a:endParaRPr lang="en-US" sz="2499">
              <a:solidFill>
                <a:srgbClr val="FFFFFF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2722760" y="6112725"/>
            <a:ext cx="7983268" cy="2174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49" lvl="1" indent="-269875" algn="l">
              <a:lnSpc>
                <a:spcPts val="3499"/>
              </a:lnSpc>
              <a:buFont typeface="Arial"/>
              <a:buChar char="•"/>
            </a:pPr>
            <a:r>
              <a:rPr lang="en-US" sz="2499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Biggest change for libraries</a:t>
            </a:r>
          </a:p>
          <a:p>
            <a:pPr marL="539749" lvl="1" indent="-269875" algn="l">
              <a:lnSpc>
                <a:spcPts val="3499"/>
              </a:lnSpc>
              <a:buFont typeface="Arial"/>
              <a:buChar char="•"/>
            </a:pPr>
            <a:r>
              <a:rPr lang="en-US" sz="2499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Requires licensed and subscription content provided through libraries to also be accessibile</a:t>
            </a:r>
          </a:p>
          <a:p>
            <a:pPr marL="539749" lvl="1" indent="-269875" algn="l">
              <a:lnSpc>
                <a:spcPts val="3499"/>
              </a:lnSpc>
              <a:buFont typeface="Arial"/>
              <a:buChar char="•"/>
            </a:pPr>
            <a:r>
              <a:rPr lang="en-US" sz="2499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Intended to pressure publishers to make their content accessible through contract renegotiation</a:t>
            </a:r>
          </a:p>
        </p:txBody>
      </p:sp>
      <p:sp>
        <p:nvSpPr>
          <p:cNvPr id="24" name="TextBox 24"/>
          <p:cNvSpPr txBox="1"/>
          <p:nvPr/>
        </p:nvSpPr>
        <p:spPr>
          <a:xfrm rot="-1124891">
            <a:off x="11823881" y="7008110"/>
            <a:ext cx="5347695" cy="14286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553"/>
              </a:lnSpc>
            </a:pPr>
            <a:r>
              <a:rPr lang="en-US" sz="8252">
                <a:solidFill>
                  <a:srgbClr val="500000"/>
                </a:solidFill>
                <a:latin typeface="Londrina Shadow"/>
                <a:ea typeface="Londrina Shadow"/>
                <a:cs typeface="Londrina Shadow"/>
                <a:sym typeface="Londrina Shadow"/>
              </a:rPr>
              <a:t>Databases</a:t>
            </a:r>
          </a:p>
        </p:txBody>
      </p:sp>
      <p:sp>
        <p:nvSpPr>
          <p:cNvPr id="25" name="TextBox 25"/>
          <p:cNvSpPr txBox="1"/>
          <p:nvPr/>
        </p:nvSpPr>
        <p:spPr>
          <a:xfrm rot="1620831">
            <a:off x="12205560" y="1699747"/>
            <a:ext cx="5333192" cy="1203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0"/>
              </a:lnSpc>
            </a:pPr>
            <a:r>
              <a:rPr lang="en-US" sz="7000">
                <a:solidFill>
                  <a:srgbClr val="500000"/>
                </a:solidFill>
                <a:latin typeface="Londrina Shadow"/>
                <a:ea typeface="Londrina Shadow"/>
                <a:cs typeface="Londrina Shadow"/>
                <a:sym typeface="Londrina Shadow"/>
              </a:rPr>
              <a:t>E-Journals</a:t>
            </a:r>
          </a:p>
        </p:txBody>
      </p:sp>
      <p:sp>
        <p:nvSpPr>
          <p:cNvPr id="26" name="TextBox 26"/>
          <p:cNvSpPr txBox="1"/>
          <p:nvPr/>
        </p:nvSpPr>
        <p:spPr>
          <a:xfrm rot="-887153">
            <a:off x="11862644" y="4058475"/>
            <a:ext cx="5232981" cy="22282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60"/>
              </a:lnSpc>
            </a:pPr>
            <a:r>
              <a:rPr lang="en-US" sz="6400">
                <a:solidFill>
                  <a:srgbClr val="500000"/>
                </a:solidFill>
                <a:latin typeface="Londrina Shadow"/>
                <a:ea typeface="Londrina Shadow"/>
                <a:cs typeface="Londrina Shadow"/>
                <a:sym typeface="Londrina Shadow"/>
              </a:rPr>
              <a:t>Streaming Services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01422" y="0"/>
            <a:ext cx="1308619" cy="10439196"/>
            <a:chOff x="0" y="0"/>
            <a:chExt cx="344657" cy="274941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4657" cy="2749418"/>
            </a:xfrm>
            <a:custGeom>
              <a:avLst/>
              <a:gdLst/>
              <a:ahLst/>
              <a:cxnLst/>
              <a:rect l="l" t="t" r="r" b="b"/>
              <a:pathLst>
                <a:path w="344657" h="2749418">
                  <a:moveTo>
                    <a:pt x="0" y="0"/>
                  </a:moveTo>
                  <a:lnTo>
                    <a:pt x="344657" y="0"/>
                  </a:lnTo>
                  <a:lnTo>
                    <a:pt x="344657" y="2749418"/>
                  </a:lnTo>
                  <a:lnTo>
                    <a:pt x="0" y="2749418"/>
                  </a:lnTo>
                  <a:close/>
                </a:path>
              </a:pathLst>
            </a:custGeom>
            <a:solidFill>
              <a:srgbClr val="5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66675"/>
              <a:ext cx="344657" cy="26827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7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409172" y="884984"/>
            <a:ext cx="287432" cy="287432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142875"/>
              <a:ext cx="660400" cy="5937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7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409172" y="1462506"/>
            <a:ext cx="287432" cy="287432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142875"/>
              <a:ext cx="660400" cy="5937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7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409172" y="2077616"/>
            <a:ext cx="287432" cy="287432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6200" y="142875"/>
              <a:ext cx="660400" cy="5937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7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2167594" y="3171548"/>
            <a:ext cx="9093599" cy="2795344"/>
            <a:chOff x="0" y="0"/>
            <a:chExt cx="2395022" cy="736222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395022" cy="736222"/>
            </a:xfrm>
            <a:custGeom>
              <a:avLst/>
              <a:gdLst/>
              <a:ahLst/>
              <a:cxnLst/>
              <a:rect l="l" t="t" r="r" b="b"/>
              <a:pathLst>
                <a:path w="2395022" h="736222">
                  <a:moveTo>
                    <a:pt x="43419" y="0"/>
                  </a:moveTo>
                  <a:lnTo>
                    <a:pt x="2351603" y="0"/>
                  </a:lnTo>
                  <a:cubicBezTo>
                    <a:pt x="2375583" y="0"/>
                    <a:pt x="2395022" y="19439"/>
                    <a:pt x="2395022" y="43419"/>
                  </a:cubicBezTo>
                  <a:lnTo>
                    <a:pt x="2395022" y="692803"/>
                  </a:lnTo>
                  <a:cubicBezTo>
                    <a:pt x="2395022" y="716783"/>
                    <a:pt x="2375583" y="736222"/>
                    <a:pt x="2351603" y="736222"/>
                  </a:cubicBezTo>
                  <a:lnTo>
                    <a:pt x="43419" y="736222"/>
                  </a:lnTo>
                  <a:cubicBezTo>
                    <a:pt x="19439" y="736222"/>
                    <a:pt x="0" y="716783"/>
                    <a:pt x="0" y="692803"/>
                  </a:cubicBezTo>
                  <a:lnTo>
                    <a:pt x="0" y="43419"/>
                  </a:lnTo>
                  <a:cubicBezTo>
                    <a:pt x="0" y="19439"/>
                    <a:pt x="19439" y="0"/>
                    <a:pt x="43419" y="0"/>
                  </a:cubicBezTo>
                  <a:close/>
                </a:path>
              </a:pathLst>
            </a:custGeom>
            <a:solidFill>
              <a:srgbClr val="5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66675"/>
              <a:ext cx="2395022" cy="66954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7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2167594" y="6557441"/>
            <a:ext cx="9093599" cy="2950340"/>
            <a:chOff x="0" y="0"/>
            <a:chExt cx="2395022" cy="777044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2395022" cy="777044"/>
            </a:xfrm>
            <a:custGeom>
              <a:avLst/>
              <a:gdLst/>
              <a:ahLst/>
              <a:cxnLst/>
              <a:rect l="l" t="t" r="r" b="b"/>
              <a:pathLst>
                <a:path w="2395022" h="777044">
                  <a:moveTo>
                    <a:pt x="43419" y="0"/>
                  </a:moveTo>
                  <a:lnTo>
                    <a:pt x="2351603" y="0"/>
                  </a:lnTo>
                  <a:cubicBezTo>
                    <a:pt x="2375583" y="0"/>
                    <a:pt x="2395022" y="19439"/>
                    <a:pt x="2395022" y="43419"/>
                  </a:cubicBezTo>
                  <a:lnTo>
                    <a:pt x="2395022" y="733625"/>
                  </a:lnTo>
                  <a:cubicBezTo>
                    <a:pt x="2395022" y="757605"/>
                    <a:pt x="2375583" y="777044"/>
                    <a:pt x="2351603" y="777044"/>
                  </a:cubicBezTo>
                  <a:lnTo>
                    <a:pt x="43419" y="777044"/>
                  </a:lnTo>
                  <a:cubicBezTo>
                    <a:pt x="19439" y="777044"/>
                    <a:pt x="0" y="757605"/>
                    <a:pt x="0" y="733625"/>
                  </a:cubicBezTo>
                  <a:lnTo>
                    <a:pt x="0" y="43419"/>
                  </a:lnTo>
                  <a:cubicBezTo>
                    <a:pt x="0" y="19439"/>
                    <a:pt x="19439" y="0"/>
                    <a:pt x="43419" y="0"/>
                  </a:cubicBezTo>
                  <a:close/>
                </a:path>
              </a:pathLst>
            </a:custGeom>
            <a:solidFill>
              <a:srgbClr val="5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66675"/>
              <a:ext cx="2395022" cy="71036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79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2221591" y="2221331"/>
            <a:ext cx="5482772" cy="6524223"/>
            <a:chOff x="0" y="0"/>
            <a:chExt cx="3790950" cy="4511040"/>
          </a:xfrm>
        </p:grpSpPr>
        <p:sp>
          <p:nvSpPr>
            <p:cNvPr id="21" name="Freeform 21"/>
            <p:cNvSpPr/>
            <p:nvPr/>
          </p:nvSpPr>
          <p:spPr>
            <a:xfrm>
              <a:off x="158750" y="158750"/>
              <a:ext cx="3473450" cy="4193540"/>
            </a:xfrm>
            <a:custGeom>
              <a:avLst/>
              <a:gdLst/>
              <a:ahLst/>
              <a:cxnLst/>
              <a:rect l="l" t="t" r="r" b="b"/>
              <a:pathLst>
                <a:path w="3473450" h="4193540">
                  <a:moveTo>
                    <a:pt x="0" y="0"/>
                  </a:moveTo>
                  <a:lnTo>
                    <a:pt x="3473450" y="0"/>
                  </a:lnTo>
                  <a:lnTo>
                    <a:pt x="3473450" y="4193540"/>
                  </a:lnTo>
                  <a:lnTo>
                    <a:pt x="0" y="4193540"/>
                  </a:lnTo>
                  <a:close/>
                </a:path>
              </a:pathLst>
            </a:custGeom>
            <a:blipFill>
              <a:blip r:embed="rId2"/>
              <a:stretch>
                <a:fillRect l="-41117" r="-41117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2" name="Freeform 2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852077" y="8745554"/>
            <a:ext cx="4435923" cy="1625376"/>
          </a:xfrm>
          <a:custGeom>
            <a:avLst/>
            <a:gdLst/>
            <a:ahLst/>
            <a:cxnLst/>
            <a:rect l="l" t="t" r="r" b="b"/>
            <a:pathLst>
              <a:path w="4435923" h="1625376">
                <a:moveTo>
                  <a:pt x="0" y="0"/>
                </a:moveTo>
                <a:lnTo>
                  <a:pt x="4435923" y="0"/>
                </a:lnTo>
                <a:lnTo>
                  <a:pt x="4435923" y="1625376"/>
                </a:lnTo>
                <a:lnTo>
                  <a:pt x="0" y="162537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3" name="TextBox 23"/>
          <p:cNvSpPr txBox="1"/>
          <p:nvPr/>
        </p:nvSpPr>
        <p:spPr>
          <a:xfrm>
            <a:off x="2072367" y="405028"/>
            <a:ext cx="15631995" cy="25564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0292"/>
              </a:lnSpc>
            </a:pPr>
            <a:r>
              <a:rPr lang="en-US" sz="7351" b="1">
                <a:solidFill>
                  <a:srgbClr val="500000"/>
                </a:solidFill>
                <a:latin typeface="Roca Two Bold"/>
                <a:ea typeface="Roca Two Bold"/>
                <a:cs typeface="Roca Two Bold"/>
                <a:sym typeface="Roca Two Bold"/>
              </a:rPr>
              <a:t>Individual/Password Protected Electronic Documents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2722760" y="3508863"/>
            <a:ext cx="7983268" cy="2174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Includes conventional electronic documents (PDF, word processor, spreadsheet, or presentation files) that are about a specific individual, their property, or their account, where access is restricted, presumably to that individual.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2722760" y="6894756"/>
            <a:ext cx="7983268" cy="2613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Example:</a:t>
            </a:r>
          </a:p>
          <a:p>
            <a:pPr marL="539749" lvl="1" indent="-269875" algn="l">
              <a:lnSpc>
                <a:spcPts val="3499"/>
              </a:lnSpc>
              <a:buFont typeface="Arial"/>
              <a:buChar char="•"/>
            </a:pPr>
            <a:r>
              <a:rPr lang="en-US" sz="2499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Notes or meeting minutes made by an individual for their own use/reference.</a:t>
            </a:r>
          </a:p>
          <a:p>
            <a:pPr marL="539749" lvl="1" indent="-269875" algn="l">
              <a:lnSpc>
                <a:spcPts val="3499"/>
              </a:lnSpc>
              <a:buFont typeface="Arial"/>
              <a:buChar char="•"/>
            </a:pPr>
            <a:r>
              <a:rPr lang="en-US" sz="2499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Still subject to open records requests. If requested, an accessible version must be provided.</a:t>
            </a:r>
          </a:p>
          <a:p>
            <a:pPr algn="l">
              <a:lnSpc>
                <a:spcPts val="3499"/>
              </a:lnSpc>
            </a:pPr>
            <a:endParaRPr lang="en-US" sz="2499">
              <a:solidFill>
                <a:srgbClr val="FFFFFF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01422" y="0"/>
            <a:ext cx="1308619" cy="10439196"/>
            <a:chOff x="0" y="0"/>
            <a:chExt cx="344657" cy="274941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4657" cy="2749418"/>
            </a:xfrm>
            <a:custGeom>
              <a:avLst/>
              <a:gdLst/>
              <a:ahLst/>
              <a:cxnLst/>
              <a:rect l="l" t="t" r="r" b="b"/>
              <a:pathLst>
                <a:path w="344657" h="2749418">
                  <a:moveTo>
                    <a:pt x="0" y="0"/>
                  </a:moveTo>
                  <a:lnTo>
                    <a:pt x="344657" y="0"/>
                  </a:lnTo>
                  <a:lnTo>
                    <a:pt x="344657" y="2749418"/>
                  </a:lnTo>
                  <a:lnTo>
                    <a:pt x="0" y="2749418"/>
                  </a:lnTo>
                  <a:close/>
                </a:path>
              </a:pathLst>
            </a:custGeom>
            <a:solidFill>
              <a:srgbClr val="5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66675"/>
              <a:ext cx="344657" cy="26827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7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409172" y="884984"/>
            <a:ext cx="287432" cy="287432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142875"/>
              <a:ext cx="660400" cy="5937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7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409172" y="1462506"/>
            <a:ext cx="287432" cy="287432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142875"/>
              <a:ext cx="660400" cy="5937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7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409172" y="2077616"/>
            <a:ext cx="287432" cy="287432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6200" y="142875"/>
              <a:ext cx="660400" cy="5937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79"/>
                </a:lnSpc>
              </a:pPr>
              <a:endParaRPr/>
            </a:p>
          </p:txBody>
        </p:sp>
      </p:grpSp>
      <p:grpSp>
        <p:nvGrpSpPr>
          <p:cNvPr id="14" name="Group 14"/>
          <p:cNvGrpSpPr>
            <a:grpSpLocks noChangeAspect="1"/>
          </p:cNvGrpSpPr>
          <p:nvPr/>
        </p:nvGrpSpPr>
        <p:grpSpPr>
          <a:xfrm>
            <a:off x="11824288" y="2221331"/>
            <a:ext cx="6120022" cy="6120022"/>
            <a:chOff x="0" y="0"/>
            <a:chExt cx="8909050" cy="8909050"/>
          </a:xfrm>
        </p:grpSpPr>
        <p:sp>
          <p:nvSpPr>
            <p:cNvPr id="15" name="Freeform 15"/>
            <p:cNvSpPr/>
            <p:nvPr/>
          </p:nvSpPr>
          <p:spPr>
            <a:xfrm>
              <a:off x="-10398" y="9480"/>
              <a:ext cx="8929847" cy="8890089"/>
            </a:xfrm>
            <a:custGeom>
              <a:avLst/>
              <a:gdLst/>
              <a:ahLst/>
              <a:cxnLst/>
              <a:rect l="l" t="t" r="r" b="b"/>
              <a:pathLst>
                <a:path w="8929847" h="8890089">
                  <a:moveTo>
                    <a:pt x="4464923" y="45"/>
                  </a:moveTo>
                  <a:cubicBezTo>
                    <a:pt x="2872142" y="-7078"/>
                    <a:pt x="1397294" y="838573"/>
                    <a:pt x="598840" y="2216787"/>
                  </a:cubicBezTo>
                  <a:cubicBezTo>
                    <a:pt x="-199614" y="3595001"/>
                    <a:pt x="-199614" y="5295089"/>
                    <a:pt x="598840" y="6673304"/>
                  </a:cubicBezTo>
                  <a:cubicBezTo>
                    <a:pt x="1397294" y="8051517"/>
                    <a:pt x="2872142" y="8897168"/>
                    <a:pt x="4464923" y="8890045"/>
                  </a:cubicBezTo>
                  <a:cubicBezTo>
                    <a:pt x="6057704" y="8897168"/>
                    <a:pt x="7532552" y="8051517"/>
                    <a:pt x="8331006" y="6673304"/>
                  </a:cubicBezTo>
                  <a:cubicBezTo>
                    <a:pt x="9129460" y="5295089"/>
                    <a:pt x="9129460" y="3595001"/>
                    <a:pt x="8331006" y="2216787"/>
                  </a:cubicBezTo>
                  <a:cubicBezTo>
                    <a:pt x="7532552" y="838573"/>
                    <a:pt x="6057704" y="-7078"/>
                    <a:pt x="4464923" y="45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251757" y="270468"/>
              <a:ext cx="8405537" cy="8368114"/>
            </a:xfrm>
            <a:custGeom>
              <a:avLst/>
              <a:gdLst/>
              <a:ahLst/>
              <a:cxnLst/>
              <a:rect l="l" t="t" r="r" b="b"/>
              <a:pathLst>
                <a:path w="8405537" h="8368114">
                  <a:moveTo>
                    <a:pt x="4202768" y="42"/>
                  </a:moveTo>
                  <a:cubicBezTo>
                    <a:pt x="2703506" y="-6663"/>
                    <a:pt x="1315253" y="789336"/>
                    <a:pt x="563679" y="2086629"/>
                  </a:cubicBezTo>
                  <a:cubicBezTo>
                    <a:pt x="-187894" y="3383923"/>
                    <a:pt x="-187894" y="4984191"/>
                    <a:pt x="563679" y="6281485"/>
                  </a:cubicBezTo>
                  <a:cubicBezTo>
                    <a:pt x="1315253" y="7578778"/>
                    <a:pt x="2703506" y="8374777"/>
                    <a:pt x="4202768" y="8368072"/>
                  </a:cubicBezTo>
                  <a:cubicBezTo>
                    <a:pt x="5702030" y="8374777"/>
                    <a:pt x="7090283" y="7578778"/>
                    <a:pt x="7841857" y="6281485"/>
                  </a:cubicBezTo>
                  <a:cubicBezTo>
                    <a:pt x="8593429" y="4984191"/>
                    <a:pt x="8593429" y="3383923"/>
                    <a:pt x="7841857" y="2086629"/>
                  </a:cubicBezTo>
                  <a:cubicBezTo>
                    <a:pt x="7090283" y="789336"/>
                    <a:pt x="5702030" y="-6663"/>
                    <a:pt x="4202768" y="42"/>
                  </a:cubicBezTo>
                  <a:close/>
                </a:path>
              </a:pathLst>
            </a:custGeom>
            <a:blipFill>
              <a:blip r:embed="rId2"/>
              <a:stretch>
                <a:fillRect l="-20356" r="-20356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0" y="0"/>
              <a:ext cx="8909050" cy="8909050"/>
            </a:xfrm>
            <a:custGeom>
              <a:avLst/>
              <a:gdLst/>
              <a:ahLst/>
              <a:cxnLst/>
              <a:rect l="l" t="t" r="r" b="b"/>
              <a:pathLst>
                <a:path w="8909050" h="8909050">
                  <a:moveTo>
                    <a:pt x="4454525" y="8909050"/>
                  </a:moveTo>
                  <a:cubicBezTo>
                    <a:pt x="3264662" y="8909050"/>
                    <a:pt x="2146046" y="8445500"/>
                    <a:pt x="1304544" y="7603744"/>
                  </a:cubicBezTo>
                  <a:cubicBezTo>
                    <a:pt x="895477" y="7194550"/>
                    <a:pt x="574294" y="6718173"/>
                    <a:pt x="350012" y="6187694"/>
                  </a:cubicBezTo>
                  <a:cubicBezTo>
                    <a:pt x="117729" y="5638673"/>
                    <a:pt x="0" y="5055489"/>
                    <a:pt x="0" y="4454525"/>
                  </a:cubicBezTo>
                  <a:cubicBezTo>
                    <a:pt x="0" y="3854704"/>
                    <a:pt x="117475" y="3272282"/>
                    <a:pt x="349377" y="2723642"/>
                  </a:cubicBezTo>
                  <a:cubicBezTo>
                    <a:pt x="573405" y="2193163"/>
                    <a:pt x="894207" y="1716786"/>
                    <a:pt x="1302766" y="1307338"/>
                  </a:cubicBezTo>
                  <a:cubicBezTo>
                    <a:pt x="2144141" y="464312"/>
                    <a:pt x="3263519" y="0"/>
                    <a:pt x="4454525" y="0"/>
                  </a:cubicBezTo>
                  <a:cubicBezTo>
                    <a:pt x="5055362" y="0"/>
                    <a:pt x="5638419" y="117729"/>
                    <a:pt x="6187440" y="350012"/>
                  </a:cubicBezTo>
                  <a:cubicBezTo>
                    <a:pt x="6717792" y="574294"/>
                    <a:pt x="7194296" y="895477"/>
                    <a:pt x="7603490" y="1304544"/>
                  </a:cubicBezTo>
                  <a:cubicBezTo>
                    <a:pt x="8445373" y="2146046"/>
                    <a:pt x="8909050" y="3264789"/>
                    <a:pt x="8909050" y="4454652"/>
                  </a:cubicBezTo>
                  <a:cubicBezTo>
                    <a:pt x="8909050" y="5644769"/>
                    <a:pt x="8445246" y="6763766"/>
                    <a:pt x="7602982" y="7605268"/>
                  </a:cubicBezTo>
                  <a:cubicBezTo>
                    <a:pt x="7193789" y="8014208"/>
                    <a:pt x="6717285" y="8335138"/>
                    <a:pt x="6186932" y="8559419"/>
                  </a:cubicBezTo>
                  <a:cubicBezTo>
                    <a:pt x="5637911" y="8791321"/>
                    <a:pt x="5055108" y="8909050"/>
                    <a:pt x="4454525" y="8909050"/>
                  </a:cubicBezTo>
                  <a:close/>
                  <a:moveTo>
                    <a:pt x="4454525" y="19050"/>
                  </a:moveTo>
                  <a:cubicBezTo>
                    <a:pt x="3268599" y="19050"/>
                    <a:pt x="2154047" y="481330"/>
                    <a:pt x="1316228" y="1320800"/>
                  </a:cubicBezTo>
                  <a:cubicBezTo>
                    <a:pt x="909447" y="1728343"/>
                    <a:pt x="590042" y="2202815"/>
                    <a:pt x="366903" y="2731008"/>
                  </a:cubicBezTo>
                  <a:cubicBezTo>
                    <a:pt x="136017" y="3277362"/>
                    <a:pt x="19050" y="3857244"/>
                    <a:pt x="19050" y="4454525"/>
                  </a:cubicBezTo>
                  <a:cubicBezTo>
                    <a:pt x="19050" y="5052949"/>
                    <a:pt x="136271" y="5633593"/>
                    <a:pt x="367538" y="6180328"/>
                  </a:cubicBezTo>
                  <a:cubicBezTo>
                    <a:pt x="590931" y="6708522"/>
                    <a:pt x="910717" y="7182866"/>
                    <a:pt x="1318006" y="7590282"/>
                  </a:cubicBezTo>
                  <a:cubicBezTo>
                    <a:pt x="2155825" y="8428355"/>
                    <a:pt x="3269742" y="8890000"/>
                    <a:pt x="4454525" y="8890000"/>
                  </a:cubicBezTo>
                  <a:cubicBezTo>
                    <a:pt x="5052568" y="8890000"/>
                    <a:pt x="5632958" y="8772779"/>
                    <a:pt x="6179439" y="8541766"/>
                  </a:cubicBezTo>
                  <a:cubicBezTo>
                    <a:pt x="6707632" y="8318500"/>
                    <a:pt x="7181977" y="7998841"/>
                    <a:pt x="7589520" y="7591679"/>
                  </a:cubicBezTo>
                  <a:cubicBezTo>
                    <a:pt x="8428101" y="6753733"/>
                    <a:pt x="8890000" y="5639562"/>
                    <a:pt x="8890000" y="4454525"/>
                  </a:cubicBezTo>
                  <a:cubicBezTo>
                    <a:pt x="8890000" y="3269742"/>
                    <a:pt x="8428355" y="2155825"/>
                    <a:pt x="7590028" y="1317879"/>
                  </a:cubicBezTo>
                  <a:cubicBezTo>
                    <a:pt x="7182612" y="910590"/>
                    <a:pt x="6708140" y="590931"/>
                    <a:pt x="6180074" y="367538"/>
                  </a:cubicBezTo>
                  <a:cubicBezTo>
                    <a:pt x="5633339" y="136271"/>
                    <a:pt x="5052822" y="19050"/>
                    <a:pt x="4454525" y="19050"/>
                  </a:cubicBezTo>
                  <a:close/>
                  <a:moveTo>
                    <a:pt x="4454525" y="8648065"/>
                  </a:moveTo>
                  <a:cubicBezTo>
                    <a:pt x="3334385" y="8648065"/>
                    <a:pt x="2281301" y="8211693"/>
                    <a:pt x="1489075" y="7419213"/>
                  </a:cubicBezTo>
                  <a:cubicBezTo>
                    <a:pt x="697103" y="6626987"/>
                    <a:pt x="260985" y="5574157"/>
                    <a:pt x="260985" y="4454525"/>
                  </a:cubicBezTo>
                  <a:cubicBezTo>
                    <a:pt x="260985" y="3889756"/>
                    <a:pt x="371602" y="3341497"/>
                    <a:pt x="589788" y="2824988"/>
                  </a:cubicBezTo>
                  <a:cubicBezTo>
                    <a:pt x="800735" y="2325624"/>
                    <a:pt x="1102741" y="1877060"/>
                    <a:pt x="1487297" y="1491742"/>
                  </a:cubicBezTo>
                  <a:cubicBezTo>
                    <a:pt x="2279396" y="698119"/>
                    <a:pt x="3333242" y="260985"/>
                    <a:pt x="4454398" y="260985"/>
                  </a:cubicBezTo>
                  <a:cubicBezTo>
                    <a:pt x="5573776" y="260985"/>
                    <a:pt x="6626606" y="697103"/>
                    <a:pt x="7418832" y="1488948"/>
                  </a:cubicBezTo>
                  <a:cubicBezTo>
                    <a:pt x="8211438" y="2281174"/>
                    <a:pt x="8647937" y="3334385"/>
                    <a:pt x="8647937" y="4454398"/>
                  </a:cubicBezTo>
                  <a:cubicBezTo>
                    <a:pt x="8647937" y="5574792"/>
                    <a:pt x="8211311" y="6628130"/>
                    <a:pt x="7418450" y="7420356"/>
                  </a:cubicBezTo>
                  <a:cubicBezTo>
                    <a:pt x="6626225" y="8212074"/>
                    <a:pt x="5573522" y="8648065"/>
                    <a:pt x="4454525" y="8648065"/>
                  </a:cubicBezTo>
                  <a:close/>
                  <a:moveTo>
                    <a:pt x="4454525" y="280035"/>
                  </a:moveTo>
                  <a:cubicBezTo>
                    <a:pt x="3338449" y="280035"/>
                    <a:pt x="2289429" y="715137"/>
                    <a:pt x="1500886" y="1505204"/>
                  </a:cubicBezTo>
                  <a:cubicBezTo>
                    <a:pt x="713613" y="2294001"/>
                    <a:pt x="280035" y="3341370"/>
                    <a:pt x="280035" y="4454525"/>
                  </a:cubicBezTo>
                  <a:cubicBezTo>
                    <a:pt x="280035" y="5569077"/>
                    <a:pt x="714248" y="6617081"/>
                    <a:pt x="1502537" y="7405751"/>
                  </a:cubicBezTo>
                  <a:cubicBezTo>
                    <a:pt x="2291080" y="8194548"/>
                    <a:pt x="3339465" y="8629015"/>
                    <a:pt x="4454525" y="8629015"/>
                  </a:cubicBezTo>
                  <a:cubicBezTo>
                    <a:pt x="5568442" y="8629015"/>
                    <a:pt x="6616319" y="8195056"/>
                    <a:pt x="7405116" y="7407021"/>
                  </a:cubicBezTo>
                  <a:cubicBezTo>
                    <a:pt x="8194422" y="6618477"/>
                    <a:pt x="8629015" y="5569839"/>
                    <a:pt x="8629015" y="4454525"/>
                  </a:cubicBezTo>
                  <a:cubicBezTo>
                    <a:pt x="8629015" y="3339465"/>
                    <a:pt x="8194548" y="2291080"/>
                    <a:pt x="7405497" y="1502537"/>
                  </a:cubicBezTo>
                  <a:cubicBezTo>
                    <a:pt x="6616827" y="714121"/>
                    <a:pt x="5568823" y="280035"/>
                    <a:pt x="4454525" y="280035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1657785" y="3580323"/>
            <a:ext cx="8920301" cy="1736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49" lvl="1" indent="-269875" algn="l">
              <a:lnSpc>
                <a:spcPts val="3499"/>
              </a:lnSpc>
              <a:buFont typeface="Arial"/>
              <a:buChar char="•"/>
            </a:pPr>
            <a:r>
              <a:rPr lang="en-US" sz="2499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Lorem ipsum dolor sit amet, consectetur adipiscing elit. Quisque non elit mauris. Cras euismod, metus ac finibus finibus, felis dui suscipit purus, a maximus leo ligula at dolor. Morbi et malesuada purus.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682515" y="2597268"/>
            <a:ext cx="8025181" cy="8715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46"/>
              </a:lnSpc>
            </a:pPr>
            <a:r>
              <a:rPr lang="en-US" sz="5033" b="1">
                <a:solidFill>
                  <a:srgbClr val="FFFFFF"/>
                </a:solidFill>
                <a:latin typeface="Roca Two Bold"/>
                <a:ea typeface="Roca Two Bold"/>
                <a:cs typeface="Roca Two Bold"/>
                <a:sym typeface="Roca Two Bold"/>
              </a:rPr>
              <a:t>Deskripsi Singkat Bisnis</a:t>
            </a:r>
          </a:p>
        </p:txBody>
      </p:sp>
      <p:grpSp>
        <p:nvGrpSpPr>
          <p:cNvPr id="20" name="Group 20"/>
          <p:cNvGrpSpPr/>
          <p:nvPr/>
        </p:nvGrpSpPr>
        <p:grpSpPr>
          <a:xfrm>
            <a:off x="1710479" y="2581549"/>
            <a:ext cx="9663221" cy="5399586"/>
            <a:chOff x="0" y="0"/>
            <a:chExt cx="2545046" cy="1422113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2545046" cy="1422113"/>
            </a:xfrm>
            <a:custGeom>
              <a:avLst/>
              <a:gdLst/>
              <a:ahLst/>
              <a:cxnLst/>
              <a:rect l="l" t="t" r="r" b="b"/>
              <a:pathLst>
                <a:path w="2545046" h="1422113">
                  <a:moveTo>
                    <a:pt x="40860" y="0"/>
                  </a:moveTo>
                  <a:lnTo>
                    <a:pt x="2504186" y="0"/>
                  </a:lnTo>
                  <a:cubicBezTo>
                    <a:pt x="2515023" y="0"/>
                    <a:pt x="2525416" y="4305"/>
                    <a:pt x="2533078" y="11968"/>
                  </a:cubicBezTo>
                  <a:cubicBezTo>
                    <a:pt x="2540741" y="19630"/>
                    <a:pt x="2545046" y="30023"/>
                    <a:pt x="2545046" y="40860"/>
                  </a:cubicBezTo>
                  <a:lnTo>
                    <a:pt x="2545046" y="1381253"/>
                  </a:lnTo>
                  <a:cubicBezTo>
                    <a:pt x="2545046" y="1392090"/>
                    <a:pt x="2540741" y="1402483"/>
                    <a:pt x="2533078" y="1410146"/>
                  </a:cubicBezTo>
                  <a:cubicBezTo>
                    <a:pt x="2525416" y="1417808"/>
                    <a:pt x="2515023" y="1422113"/>
                    <a:pt x="2504186" y="1422113"/>
                  </a:cubicBezTo>
                  <a:lnTo>
                    <a:pt x="40860" y="1422113"/>
                  </a:lnTo>
                  <a:cubicBezTo>
                    <a:pt x="30023" y="1422113"/>
                    <a:pt x="19630" y="1417808"/>
                    <a:pt x="11968" y="1410146"/>
                  </a:cubicBezTo>
                  <a:cubicBezTo>
                    <a:pt x="4305" y="1402483"/>
                    <a:pt x="0" y="1392090"/>
                    <a:pt x="0" y="1381253"/>
                  </a:cubicBezTo>
                  <a:lnTo>
                    <a:pt x="0" y="40860"/>
                  </a:lnTo>
                  <a:cubicBezTo>
                    <a:pt x="0" y="30023"/>
                    <a:pt x="4305" y="19630"/>
                    <a:pt x="11968" y="11968"/>
                  </a:cubicBezTo>
                  <a:cubicBezTo>
                    <a:pt x="19630" y="4305"/>
                    <a:pt x="30023" y="0"/>
                    <a:pt x="40860" y="0"/>
                  </a:cubicBezTo>
                  <a:close/>
                </a:path>
              </a:pathLst>
            </a:custGeom>
            <a:solidFill>
              <a:srgbClr val="5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66675"/>
              <a:ext cx="2545046" cy="135543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79"/>
                </a:lnSpc>
              </a:pPr>
              <a:endParaRPr/>
            </a:p>
          </p:txBody>
        </p:sp>
      </p:grpSp>
      <p:sp>
        <p:nvSpPr>
          <p:cNvPr id="23" name="Freeform 2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781873" y="8661624"/>
            <a:ext cx="4435923" cy="1625376"/>
          </a:xfrm>
          <a:custGeom>
            <a:avLst/>
            <a:gdLst/>
            <a:ahLst/>
            <a:cxnLst/>
            <a:rect l="l" t="t" r="r" b="b"/>
            <a:pathLst>
              <a:path w="4435923" h="1625376">
                <a:moveTo>
                  <a:pt x="0" y="0"/>
                </a:moveTo>
                <a:lnTo>
                  <a:pt x="4435923" y="0"/>
                </a:lnTo>
                <a:lnTo>
                  <a:pt x="4435923" y="1625376"/>
                </a:lnTo>
                <a:lnTo>
                  <a:pt x="0" y="162537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4" name="TextBox 24"/>
          <p:cNvSpPr txBox="1"/>
          <p:nvPr/>
        </p:nvSpPr>
        <p:spPr>
          <a:xfrm>
            <a:off x="2418302" y="3557145"/>
            <a:ext cx="8247575" cy="21532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39"/>
              </a:lnSpc>
            </a:pPr>
            <a:r>
              <a:rPr lang="en-US" sz="4099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As it sounds, includes social media content that was posted prior to the compliance date.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761017" y="645147"/>
            <a:ext cx="14640844" cy="12769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0467"/>
              </a:lnSpc>
            </a:pPr>
            <a:r>
              <a:rPr lang="en-US" sz="7476" b="1">
                <a:solidFill>
                  <a:srgbClr val="500000"/>
                </a:solidFill>
                <a:latin typeface="Roca Two Bold"/>
                <a:ea typeface="Roca Two Bold"/>
                <a:cs typeface="Roca Two Bold"/>
                <a:sym typeface="Roca Two Bold"/>
              </a:rPr>
              <a:t>Pre-existing Social Media Posts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1290</Words>
  <Application>Microsoft Office PowerPoint</Application>
  <PresentationFormat>Custom</PresentationFormat>
  <Paragraphs>156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Roca Two Bold</vt:lpstr>
      <vt:lpstr>Londrina Shadow</vt:lpstr>
      <vt:lpstr>Canva Sans</vt:lpstr>
      <vt:lpstr>Glacial Indifference</vt:lpstr>
      <vt:lpstr>Glacial Indifference Bold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Accessibility Presentation</dc:title>
  <cp:lastModifiedBy>Gardner, Bonnie</cp:lastModifiedBy>
  <cp:revision>3</cp:revision>
  <dcterms:created xsi:type="dcterms:W3CDTF">2006-08-16T00:00:00Z</dcterms:created>
  <dcterms:modified xsi:type="dcterms:W3CDTF">2026-05-20T18:49:40Z</dcterms:modified>
  <dc:identifier>DAHKEj6gUMw</dc:identifier>
</cp:coreProperties>
</file>