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6.jp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6" r:id="rId2"/>
    <p:sldId id="310" r:id="rId3"/>
    <p:sldId id="257" r:id="rId4"/>
    <p:sldId id="298" r:id="rId5"/>
    <p:sldId id="281" r:id="rId6"/>
    <p:sldId id="345" r:id="rId7"/>
    <p:sldId id="326" r:id="rId8"/>
    <p:sldId id="327" r:id="rId9"/>
    <p:sldId id="259" r:id="rId10"/>
    <p:sldId id="312" r:id="rId11"/>
    <p:sldId id="336" r:id="rId12"/>
    <p:sldId id="328" r:id="rId13"/>
    <p:sldId id="338" r:id="rId14"/>
    <p:sldId id="340" r:id="rId15"/>
    <p:sldId id="341" r:id="rId16"/>
    <p:sldId id="344" r:id="rId17"/>
    <p:sldId id="335" r:id="rId18"/>
  </p:sldIdLst>
  <p:sldSz cx="20104100" cy="11309350"/>
  <p:notesSz cx="20104100" cy="1130935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3" autoAdjust="0"/>
    <p:restoredTop sz="77887" autoAdjust="0"/>
  </p:normalViewPr>
  <p:slideViewPr>
    <p:cSldViewPr>
      <p:cViewPr varScale="1">
        <p:scale>
          <a:sx n="55" d="100"/>
          <a:sy n="55" d="100"/>
        </p:scale>
        <p:origin x="1181" y="3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478F5B92-B0D8-4FC4-80A9-608A44027F4B}" type="datetimeFigureOut">
              <a:rPr lang="en-ZA" smtClean="0"/>
              <a:t>2023/08/17</a:t>
            </a:fld>
            <a:endParaRPr lang="en-ZA"/>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BF210634-D800-4E7C-B165-2E1C47C7E62B}" type="slidenum">
              <a:rPr lang="en-ZA" smtClean="0"/>
              <a:t>‹#›</a:t>
            </a:fld>
            <a:endParaRPr lang="en-ZA"/>
          </a:p>
        </p:txBody>
      </p:sp>
    </p:spTree>
    <p:extLst>
      <p:ext uri="{BB962C8B-B14F-4D97-AF65-F5344CB8AC3E}">
        <p14:creationId xmlns:p14="http://schemas.microsoft.com/office/powerpoint/2010/main" val="1585015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r>
              <a:rPr lang="en-US" sz="1200" b="1" i="0" kern="1200" cap="all" dirty="0" smtClean="0">
                <a:solidFill>
                  <a:schemeClr val="tx1"/>
                </a:solidFill>
                <a:effectLst/>
                <a:latin typeface="+mn-lt"/>
                <a:ea typeface="+mn-ea"/>
                <a:cs typeface="+mn-cs"/>
              </a:rPr>
              <a:t>KEY FIGURES</a:t>
            </a:r>
          </a:p>
          <a:p>
            <a:pPr fontAlgn="base"/>
            <a:r>
              <a:rPr lang="en-US" sz="1200" b="0" i="0" kern="1200" dirty="0" smtClean="0">
                <a:solidFill>
                  <a:schemeClr val="tx1"/>
                </a:solidFill>
                <a:effectLst/>
                <a:latin typeface="+mn-lt"/>
                <a:ea typeface="+mn-ea"/>
                <a:cs typeface="+mn-cs"/>
              </a:rPr>
              <a:t>1. Rangelands cover 54% of global terrestrial surface (148,326,000 km</a:t>
            </a:r>
            <a:r>
              <a:rPr lang="en-US" sz="1200" b="0" i="0" kern="1200" baseline="30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 to a total of 79,509,421 km</a:t>
            </a:r>
            <a:r>
              <a:rPr lang="en-US" sz="1200" b="0" i="0" kern="1200" baseline="30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a:t>
            </a:r>
          </a:p>
          <a:p>
            <a:pPr fontAlgn="base"/>
            <a:r>
              <a:rPr lang="en-US" sz="1200" b="0" i="0" kern="1200" dirty="0" smtClean="0">
                <a:solidFill>
                  <a:schemeClr val="tx1"/>
                </a:solidFill>
                <a:effectLst/>
                <a:latin typeface="+mn-lt"/>
                <a:ea typeface="+mn-ea"/>
                <a:cs typeface="+mn-cs"/>
              </a:rPr>
              <a:t>2. The largest rangeland biome is deserts and xeric </a:t>
            </a:r>
            <a:r>
              <a:rPr lang="en-US" sz="1200" b="0" i="0" kern="1200" dirty="0" err="1" smtClean="0">
                <a:solidFill>
                  <a:schemeClr val="tx1"/>
                </a:solidFill>
                <a:effectLst/>
                <a:latin typeface="+mn-lt"/>
                <a:ea typeface="+mn-ea"/>
                <a:cs typeface="+mn-cs"/>
              </a:rPr>
              <a:t>shrublands</a:t>
            </a:r>
            <a:r>
              <a:rPr lang="en-US" sz="1200" b="0" i="0" kern="1200" dirty="0" smtClean="0">
                <a:solidFill>
                  <a:schemeClr val="tx1"/>
                </a:solidFill>
                <a:effectLst/>
                <a:latin typeface="+mn-lt"/>
                <a:ea typeface="+mn-ea"/>
                <a:cs typeface="+mn-cs"/>
              </a:rPr>
              <a:t> covering 27,984,645 km</a:t>
            </a:r>
            <a:r>
              <a:rPr lang="en-US" sz="1200" b="0" i="0" kern="1200" baseline="30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 or 19% of global terrestrial surface.</a:t>
            </a:r>
          </a:p>
          <a:p>
            <a:pPr fontAlgn="base"/>
            <a:r>
              <a:rPr lang="en-US" sz="1200" b="0" i="0" kern="1200" dirty="0" smtClean="0">
                <a:solidFill>
                  <a:schemeClr val="tx1"/>
                </a:solidFill>
                <a:effectLst/>
                <a:latin typeface="+mn-lt"/>
                <a:ea typeface="+mn-ea"/>
                <a:cs typeface="+mn-cs"/>
              </a:rPr>
              <a:t>3. Rangelands are made up of seven biomes or rangeland types namely: 35% deserts and xeric </a:t>
            </a:r>
            <a:r>
              <a:rPr lang="en-US" sz="1200" b="0" i="0" kern="1200" dirty="0" err="1" smtClean="0">
                <a:solidFill>
                  <a:schemeClr val="tx1"/>
                </a:solidFill>
                <a:effectLst/>
                <a:latin typeface="+mn-lt"/>
                <a:ea typeface="+mn-ea"/>
                <a:cs typeface="+mn-cs"/>
              </a:rPr>
              <a:t>shrublands</a:t>
            </a:r>
            <a:r>
              <a:rPr lang="en-US" sz="1200" b="0" i="0" kern="1200" dirty="0" smtClean="0">
                <a:solidFill>
                  <a:schemeClr val="tx1"/>
                </a:solidFill>
                <a:effectLst/>
                <a:latin typeface="+mn-lt"/>
                <a:ea typeface="+mn-ea"/>
                <a:cs typeface="+mn-cs"/>
              </a:rPr>
              <a:t>, 1% flooded grasslands and savannas, 4% </a:t>
            </a:r>
            <a:r>
              <a:rPr lang="en-US" sz="1200" b="0" i="0" kern="1200" dirty="0" err="1" smtClean="0">
                <a:solidFill>
                  <a:schemeClr val="tx1"/>
                </a:solidFill>
                <a:effectLst/>
                <a:latin typeface="+mn-lt"/>
                <a:ea typeface="+mn-ea"/>
                <a:cs typeface="+mn-cs"/>
              </a:rPr>
              <a:t>mediterranean</a:t>
            </a:r>
            <a:r>
              <a:rPr lang="en-US" sz="1200" b="0" i="0" kern="1200" dirty="0" smtClean="0">
                <a:solidFill>
                  <a:schemeClr val="tx1"/>
                </a:solidFill>
                <a:effectLst/>
                <a:latin typeface="+mn-lt"/>
                <a:ea typeface="+mn-ea"/>
                <a:cs typeface="+mn-cs"/>
              </a:rPr>
              <a:t> forests, woodlands and scrub, 6% montane grasslands and </a:t>
            </a:r>
            <a:r>
              <a:rPr lang="en-US" sz="1200" b="0" i="0" kern="1200" dirty="0" err="1" smtClean="0">
                <a:solidFill>
                  <a:schemeClr val="tx1"/>
                </a:solidFill>
                <a:effectLst/>
                <a:latin typeface="+mn-lt"/>
                <a:ea typeface="+mn-ea"/>
                <a:cs typeface="+mn-cs"/>
              </a:rPr>
              <a:t>shrublands</a:t>
            </a:r>
            <a:r>
              <a:rPr lang="en-US" sz="1200" b="0" i="0" kern="1200" dirty="0" smtClean="0">
                <a:solidFill>
                  <a:schemeClr val="tx1"/>
                </a:solidFill>
                <a:effectLst/>
                <a:latin typeface="+mn-lt"/>
                <a:ea typeface="+mn-ea"/>
                <a:cs typeface="+mn-cs"/>
              </a:rPr>
              <a:t>, 13% temperate grasslands, savannas and </a:t>
            </a:r>
            <a:r>
              <a:rPr lang="en-US" sz="1200" b="0" i="0" kern="1200" dirty="0" err="1" smtClean="0">
                <a:solidFill>
                  <a:schemeClr val="tx1"/>
                </a:solidFill>
                <a:effectLst/>
                <a:latin typeface="+mn-lt"/>
                <a:ea typeface="+mn-ea"/>
                <a:cs typeface="+mn-cs"/>
              </a:rPr>
              <a:t>shrublands</a:t>
            </a:r>
            <a:r>
              <a:rPr lang="en-US" sz="1200" b="0" i="0" kern="1200" dirty="0" smtClean="0">
                <a:solidFill>
                  <a:schemeClr val="tx1"/>
                </a:solidFill>
                <a:effectLst/>
                <a:latin typeface="+mn-lt"/>
                <a:ea typeface="+mn-ea"/>
                <a:cs typeface="+mn-cs"/>
              </a:rPr>
              <a:t>, 26% tropical and subtropical grasslands, savannas and </a:t>
            </a:r>
            <a:r>
              <a:rPr lang="en-US" sz="1200" b="0" i="0" kern="1200" dirty="0" err="1" smtClean="0">
                <a:solidFill>
                  <a:schemeClr val="tx1"/>
                </a:solidFill>
                <a:effectLst/>
                <a:latin typeface="+mn-lt"/>
                <a:ea typeface="+mn-ea"/>
                <a:cs typeface="+mn-cs"/>
              </a:rPr>
              <a:t>shrublands</a:t>
            </a:r>
            <a:r>
              <a:rPr lang="en-US" sz="1200" b="0" i="0" kern="1200" dirty="0" smtClean="0">
                <a:solidFill>
                  <a:schemeClr val="tx1"/>
                </a:solidFill>
                <a:effectLst/>
                <a:latin typeface="+mn-lt"/>
                <a:ea typeface="+mn-ea"/>
                <a:cs typeface="+mn-cs"/>
              </a:rPr>
              <a:t>, and 15% tundra.</a:t>
            </a:r>
          </a:p>
          <a:p>
            <a:endParaRPr lang="en-GB" dirty="0"/>
          </a:p>
        </p:txBody>
      </p:sp>
      <p:sp>
        <p:nvSpPr>
          <p:cNvPr id="4" name="Slide Number Placeholder 3"/>
          <p:cNvSpPr>
            <a:spLocks noGrp="1"/>
          </p:cNvSpPr>
          <p:nvPr>
            <p:ph type="sldNum" sz="quarter" idx="10"/>
          </p:nvPr>
        </p:nvSpPr>
        <p:spPr/>
        <p:txBody>
          <a:bodyPr/>
          <a:lstStyle/>
          <a:p>
            <a:fld id="{F9FE1329-B903-4F40-AEC1-225EE14E9D60}" type="slidenum">
              <a:rPr lang="en-GB" smtClean="0"/>
              <a:pPr/>
              <a:t>2</a:t>
            </a:fld>
            <a:endParaRPr lang="en-GB"/>
          </a:p>
        </p:txBody>
      </p:sp>
    </p:spTree>
    <p:extLst>
      <p:ext uri="{BB962C8B-B14F-4D97-AF65-F5344CB8AC3E}">
        <p14:creationId xmlns:p14="http://schemas.microsoft.com/office/powerpoint/2010/main" val="2983538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3" name="Google Shape;193;p1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endParaRPr/>
          </a:p>
        </p:txBody>
      </p:sp>
    </p:spTree>
    <p:extLst>
      <p:ext uri="{BB962C8B-B14F-4D97-AF65-F5344CB8AC3E}">
        <p14:creationId xmlns:p14="http://schemas.microsoft.com/office/powerpoint/2010/main" val="3280159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47850">
              <a:lnSpc>
                <a:spcPct val="100000"/>
              </a:lnSpc>
              <a:spcBef>
                <a:spcPts val="2445"/>
              </a:spcBef>
            </a:pPr>
            <a:r>
              <a:rPr lang="en-US" spc="10" dirty="0" err="1" smtClean="0">
                <a:latin typeface="Proxima Nova Medium"/>
                <a:cs typeface="Proxima Nova Medium"/>
              </a:rPr>
              <a:t>Multistakeholder</a:t>
            </a:r>
            <a:r>
              <a:rPr lang="en-US" spc="10" dirty="0" smtClean="0">
                <a:latin typeface="Proxima Nova Medium"/>
                <a:cs typeface="Proxima Nova Medium"/>
              </a:rPr>
              <a:t> </a:t>
            </a:r>
            <a:r>
              <a:rPr lang="en-US" spc="15" dirty="0" smtClean="0">
                <a:latin typeface="Proxima Nova Medium"/>
                <a:cs typeface="Proxima Nova Medium"/>
              </a:rPr>
              <a:t>RISGs </a:t>
            </a:r>
            <a:r>
              <a:rPr lang="en-US" spc="10" dirty="0" smtClean="0">
                <a:latin typeface="Proxima Nova Medium"/>
                <a:cs typeface="Proxima Nova Medium"/>
              </a:rPr>
              <a:t>to </a:t>
            </a:r>
            <a:r>
              <a:rPr lang="en-US" spc="15" dirty="0" smtClean="0">
                <a:latin typeface="Proxima Nova Medium"/>
                <a:cs typeface="Proxima Nova Medium"/>
              </a:rPr>
              <a:t>generate</a:t>
            </a:r>
            <a:r>
              <a:rPr lang="en-US" spc="105" dirty="0" smtClean="0">
                <a:latin typeface="Proxima Nova Medium"/>
                <a:cs typeface="Proxima Nova Medium"/>
              </a:rPr>
              <a:t> </a:t>
            </a:r>
            <a:r>
              <a:rPr lang="en-US" spc="5" dirty="0" smtClean="0">
                <a:latin typeface="Proxima Nova Medium"/>
                <a:cs typeface="Proxima Nova Medium"/>
              </a:rPr>
              <a:t>partnership:</a:t>
            </a:r>
          </a:p>
          <a:p>
            <a:pPr marL="2392680" marR="386080" indent="-471805">
              <a:lnSpc>
                <a:spcPct val="120200"/>
              </a:lnSpc>
              <a:spcBef>
                <a:spcPts val="2570"/>
              </a:spcBef>
              <a:buClr>
                <a:srgbClr val="970F52"/>
              </a:buClr>
              <a:buSzPct val="125316"/>
              <a:buFont typeface="Wingdings"/>
              <a:buChar char=""/>
              <a:tabLst>
                <a:tab pos="2393950" algn="l"/>
              </a:tabLst>
            </a:pPr>
            <a:r>
              <a:rPr lang="en-US" sz="1200" dirty="0" smtClean="0">
                <a:solidFill>
                  <a:srgbClr val="000000"/>
                </a:solidFill>
                <a:latin typeface="Proxima Nova Medium"/>
                <a:cs typeface="Proxima Nova Medium"/>
              </a:rPr>
              <a:t>to </a:t>
            </a:r>
            <a:r>
              <a:rPr lang="en-US" sz="1200" spc="-5" dirty="0" smtClean="0">
                <a:solidFill>
                  <a:srgbClr val="000000"/>
                </a:solidFill>
                <a:latin typeface="Proxima Nova Medium"/>
                <a:cs typeface="Proxima Nova Medium"/>
              </a:rPr>
              <a:t>expand </a:t>
            </a:r>
            <a:r>
              <a:rPr lang="en-US" sz="1200" spc="5" dirty="0" smtClean="0">
                <a:solidFill>
                  <a:srgbClr val="000000"/>
                </a:solidFill>
                <a:latin typeface="Proxima Nova Medium"/>
                <a:cs typeface="Proxima Nova Medium"/>
              </a:rPr>
              <a:t>network </a:t>
            </a:r>
            <a:r>
              <a:rPr lang="en-US" sz="1200" dirty="0" smtClean="0">
                <a:solidFill>
                  <a:srgbClr val="000000"/>
                </a:solidFill>
                <a:latin typeface="Proxima Nova Medium"/>
                <a:cs typeface="Proxima Nova Medium"/>
              </a:rPr>
              <a:t>of </a:t>
            </a:r>
            <a:r>
              <a:rPr lang="en-US" sz="1200" spc="-5" dirty="0" smtClean="0">
                <a:solidFill>
                  <a:srgbClr val="000000"/>
                </a:solidFill>
                <a:latin typeface="Proxima Nova Medium"/>
                <a:cs typeface="Proxima Nova Medium"/>
              </a:rPr>
              <a:t>supporting </a:t>
            </a:r>
            <a:r>
              <a:rPr lang="en-US" sz="1200" spc="-5" dirty="0" err="1" smtClean="0">
                <a:solidFill>
                  <a:srgbClr val="000000"/>
                </a:solidFill>
                <a:latin typeface="Proxima Nova Medium"/>
                <a:cs typeface="Proxima Nova Medium"/>
              </a:rPr>
              <a:t>organisations</a:t>
            </a:r>
            <a:r>
              <a:rPr lang="en-US" sz="1200" spc="-5" dirty="0" smtClean="0">
                <a:solidFill>
                  <a:srgbClr val="000000"/>
                </a:solidFill>
                <a:latin typeface="Proxima Nova Medium"/>
                <a:cs typeface="Proxima Nova Medium"/>
              </a:rPr>
              <a:t> </a:t>
            </a:r>
            <a:r>
              <a:rPr lang="en-US" sz="1200" dirty="0" smtClean="0">
                <a:solidFill>
                  <a:srgbClr val="000000"/>
                </a:solidFill>
                <a:latin typeface="Proxima Nova Medium"/>
                <a:cs typeface="Proxima Nova Medium"/>
              </a:rPr>
              <a:t>and </a:t>
            </a:r>
            <a:r>
              <a:rPr lang="en-US" sz="1200" spc="5" dirty="0" smtClean="0">
                <a:solidFill>
                  <a:srgbClr val="000000"/>
                </a:solidFill>
                <a:latin typeface="Proxima Nova Medium"/>
                <a:cs typeface="Proxima Nova Medium"/>
              </a:rPr>
              <a:t>governments </a:t>
            </a:r>
            <a:r>
              <a:rPr lang="en-US" sz="1200" dirty="0" smtClean="0">
                <a:solidFill>
                  <a:srgbClr val="000000"/>
                </a:solidFill>
                <a:latin typeface="Proxima Nova Medium"/>
                <a:cs typeface="Proxima Nova Medium"/>
              </a:rPr>
              <a:t>in the </a:t>
            </a:r>
            <a:r>
              <a:rPr lang="en-US" sz="1200" spc="-5" dirty="0" smtClean="0">
                <a:solidFill>
                  <a:srgbClr val="000000"/>
                </a:solidFill>
                <a:latin typeface="Proxima Nova Medium"/>
                <a:cs typeface="Proxima Nova Medium"/>
              </a:rPr>
              <a:t>11 </a:t>
            </a:r>
            <a:r>
              <a:rPr lang="en-US" sz="1200" dirty="0" smtClean="0">
                <a:solidFill>
                  <a:srgbClr val="000000"/>
                </a:solidFill>
                <a:latin typeface="Proxima Nova Medium"/>
                <a:cs typeface="Proxima Nova Medium"/>
              </a:rPr>
              <a:t>regions </a:t>
            </a:r>
            <a:r>
              <a:rPr lang="en-US" sz="1200" spc="5" dirty="0" smtClean="0">
                <a:solidFill>
                  <a:srgbClr val="000000"/>
                </a:solidFill>
                <a:latin typeface="Proxima Nova Medium"/>
                <a:cs typeface="Proxima Nova Medium"/>
              </a:rPr>
              <a:t>of </a:t>
            </a:r>
            <a:r>
              <a:rPr lang="en-US" sz="1200" dirty="0" smtClean="0">
                <a:solidFill>
                  <a:srgbClr val="000000"/>
                </a:solidFill>
                <a:latin typeface="Proxima Nova Medium"/>
                <a:cs typeface="Proxima Nova Medium"/>
              </a:rPr>
              <a:t>the</a:t>
            </a:r>
            <a:r>
              <a:rPr lang="en-US" sz="1200" spc="-65" dirty="0" smtClean="0">
                <a:solidFill>
                  <a:srgbClr val="000000"/>
                </a:solidFill>
                <a:latin typeface="Proxima Nova Medium"/>
                <a:cs typeface="Proxima Nova Medium"/>
              </a:rPr>
              <a:t> </a:t>
            </a:r>
            <a:r>
              <a:rPr lang="en-US" sz="1200" spc="-5" dirty="0" smtClean="0">
                <a:solidFill>
                  <a:srgbClr val="000000"/>
                </a:solidFill>
                <a:latin typeface="Proxima Nova Medium"/>
                <a:cs typeface="Proxima Nova Medium"/>
              </a:rPr>
              <a:t>world</a:t>
            </a:r>
            <a:endParaRPr lang="en-US" sz="1200" dirty="0" smtClean="0">
              <a:latin typeface="Proxima Nova Medium"/>
              <a:cs typeface="Proxima Nova Medium"/>
            </a:endParaRPr>
          </a:p>
          <a:p>
            <a:pPr marL="2392680" marR="313690" indent="-471805">
              <a:lnSpc>
                <a:spcPct val="120200"/>
              </a:lnSpc>
              <a:spcBef>
                <a:spcPts val="2480"/>
              </a:spcBef>
              <a:buClr>
                <a:srgbClr val="970F52"/>
              </a:buClr>
              <a:buSzPct val="125316"/>
              <a:buFont typeface="Wingdings"/>
              <a:buChar char=""/>
              <a:tabLst>
                <a:tab pos="2393950" algn="l"/>
              </a:tabLst>
            </a:pPr>
            <a:r>
              <a:rPr lang="en-US" sz="1200" dirty="0" smtClean="0">
                <a:solidFill>
                  <a:srgbClr val="000000"/>
                </a:solidFill>
                <a:latin typeface="Proxima Nova Medium"/>
                <a:cs typeface="Proxima Nova Medium"/>
              </a:rPr>
              <a:t>to work </a:t>
            </a:r>
            <a:r>
              <a:rPr lang="en-US" sz="1200" spc="-5" dirty="0" smtClean="0">
                <a:solidFill>
                  <a:srgbClr val="000000"/>
                </a:solidFill>
                <a:latin typeface="Proxima Nova Medium"/>
                <a:cs typeface="Proxima Nova Medium"/>
              </a:rPr>
              <a:t>with </a:t>
            </a:r>
            <a:r>
              <a:rPr lang="en-US" sz="1200" dirty="0" smtClean="0">
                <a:solidFill>
                  <a:srgbClr val="000000"/>
                </a:solidFill>
                <a:latin typeface="Proxima Nova Medium"/>
                <a:cs typeface="Proxima Nova Medium"/>
              </a:rPr>
              <a:t>Government </a:t>
            </a:r>
            <a:r>
              <a:rPr lang="en-US" sz="1200" spc="-5" dirty="0" smtClean="0">
                <a:solidFill>
                  <a:srgbClr val="000000"/>
                </a:solidFill>
                <a:latin typeface="Proxima Nova Medium"/>
                <a:cs typeface="Proxima Nova Medium"/>
              </a:rPr>
              <a:t>of Mongolia </a:t>
            </a:r>
            <a:r>
              <a:rPr lang="en-US" sz="1200" dirty="0" smtClean="0">
                <a:solidFill>
                  <a:srgbClr val="000000"/>
                </a:solidFill>
                <a:latin typeface="Proxima Nova Medium"/>
                <a:cs typeface="Proxima Nova Medium"/>
              </a:rPr>
              <a:t>and </a:t>
            </a:r>
            <a:r>
              <a:rPr lang="en-US" sz="1200" spc="-5" dirty="0" smtClean="0">
                <a:solidFill>
                  <a:srgbClr val="000000"/>
                </a:solidFill>
                <a:latin typeface="Proxima Nova Medium"/>
                <a:cs typeface="Proxima Nova Medium"/>
              </a:rPr>
              <a:t>IYRP International </a:t>
            </a:r>
            <a:r>
              <a:rPr lang="en-US" sz="1200" dirty="0" smtClean="0">
                <a:solidFill>
                  <a:srgbClr val="000000"/>
                </a:solidFill>
                <a:latin typeface="Proxima Nova Medium"/>
                <a:cs typeface="Proxima Nova Medium"/>
              </a:rPr>
              <a:t>Support </a:t>
            </a:r>
            <a:r>
              <a:rPr lang="en-US" sz="1200" spc="-5" dirty="0" smtClean="0">
                <a:solidFill>
                  <a:srgbClr val="000000"/>
                </a:solidFill>
                <a:latin typeface="Proxima Nova Medium"/>
                <a:cs typeface="Proxima Nova Medium"/>
              </a:rPr>
              <a:t>Group (ISG) </a:t>
            </a:r>
            <a:r>
              <a:rPr lang="en-US" sz="1200" dirty="0" smtClean="0">
                <a:solidFill>
                  <a:srgbClr val="000000"/>
                </a:solidFill>
                <a:latin typeface="Proxima Nova Medium"/>
                <a:cs typeface="Proxima Nova Medium"/>
              </a:rPr>
              <a:t>to </a:t>
            </a:r>
            <a:r>
              <a:rPr lang="en-US" sz="1200" spc="-5" dirty="0" smtClean="0">
                <a:solidFill>
                  <a:srgbClr val="000000"/>
                </a:solidFill>
                <a:latin typeface="Proxima Nova Medium"/>
                <a:cs typeface="Proxima Nova Medium"/>
              </a:rPr>
              <a:t>plan </a:t>
            </a:r>
            <a:r>
              <a:rPr lang="en-US" sz="1200" dirty="0" smtClean="0">
                <a:solidFill>
                  <a:srgbClr val="000000"/>
                </a:solidFill>
                <a:latin typeface="Proxima Nova Medium"/>
                <a:cs typeface="Proxima Nova Medium"/>
              </a:rPr>
              <a:t>and implement IYRP activities </a:t>
            </a:r>
            <a:r>
              <a:rPr lang="en-US" sz="1200" spc="-10" dirty="0" smtClean="0">
                <a:solidFill>
                  <a:srgbClr val="000000"/>
                </a:solidFill>
                <a:latin typeface="Proxima Nova Medium"/>
                <a:cs typeface="Proxima Nova Medium"/>
              </a:rPr>
              <a:t>in </a:t>
            </a:r>
            <a:r>
              <a:rPr lang="en-US" sz="1200" dirty="0" smtClean="0">
                <a:solidFill>
                  <a:srgbClr val="000000"/>
                </a:solidFill>
                <a:latin typeface="Proxima Nova Medium"/>
                <a:cs typeface="Proxima Nova Medium"/>
              </a:rPr>
              <a:t>these</a:t>
            </a:r>
            <a:r>
              <a:rPr lang="en-US" sz="1200" spc="15" dirty="0" smtClean="0">
                <a:solidFill>
                  <a:srgbClr val="000000"/>
                </a:solidFill>
                <a:latin typeface="Proxima Nova Medium"/>
                <a:cs typeface="Proxima Nova Medium"/>
              </a:rPr>
              <a:t> </a:t>
            </a:r>
            <a:r>
              <a:rPr lang="en-US" sz="1200" spc="-5" dirty="0" smtClean="0">
                <a:solidFill>
                  <a:srgbClr val="000000"/>
                </a:solidFill>
                <a:latin typeface="Proxima Nova Medium"/>
                <a:cs typeface="Proxima Nova Medium"/>
              </a:rPr>
              <a:t>regions</a:t>
            </a:r>
            <a:endParaRPr lang="en-US" sz="1200" dirty="0" smtClean="0">
              <a:latin typeface="Proxima Nova Medium"/>
              <a:cs typeface="Proxima Nova Medium"/>
            </a:endParaRPr>
          </a:p>
          <a:p>
            <a:endParaRPr lang="en-ZA" dirty="0"/>
          </a:p>
        </p:txBody>
      </p:sp>
      <p:sp>
        <p:nvSpPr>
          <p:cNvPr id="4" name="Slide Number Placeholder 3"/>
          <p:cNvSpPr>
            <a:spLocks noGrp="1"/>
          </p:cNvSpPr>
          <p:nvPr>
            <p:ph type="sldNum" sz="quarter" idx="10"/>
          </p:nvPr>
        </p:nvSpPr>
        <p:spPr/>
        <p:txBody>
          <a:bodyPr/>
          <a:lstStyle/>
          <a:p>
            <a:fld id="{BF210634-D800-4E7C-B165-2E1C47C7E62B}" type="slidenum">
              <a:rPr lang="en-ZA" smtClean="0"/>
              <a:t>5</a:t>
            </a:fld>
            <a:endParaRPr lang="en-ZA"/>
          </a:p>
        </p:txBody>
      </p:sp>
    </p:spTree>
    <p:extLst>
      <p:ext uri="{BB962C8B-B14F-4D97-AF65-F5344CB8AC3E}">
        <p14:creationId xmlns:p14="http://schemas.microsoft.com/office/powerpoint/2010/main" val="2620180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the LDN process? </a:t>
            </a:r>
            <a:endParaRPr lang="en-US" dirty="0" smtClean="0"/>
          </a:p>
          <a:p>
            <a:r>
              <a:rPr lang="en-US" sz="1200" b="0" i="0" kern="1200" dirty="0" smtClean="0">
                <a:solidFill>
                  <a:schemeClr val="tx1"/>
                </a:solidFill>
                <a:effectLst/>
                <a:latin typeface="+mn-lt"/>
                <a:ea typeface="+mn-ea"/>
                <a:cs typeface="+mn-cs"/>
              </a:rPr>
              <a:t>We define LDN as “a state whereby the amount and quality of land resources necessary to support ecosystem functions and services to enhance food security remain stable, or increase, within specified temporal and spatial scales and ecosystems.”</a:t>
            </a:r>
            <a:endParaRPr lang="en-US" dirty="0" smtClean="0"/>
          </a:p>
          <a:p>
            <a:endParaRPr lang="en-US" dirty="0" smtClean="0"/>
          </a:p>
          <a:p>
            <a:r>
              <a:rPr lang="en-US" sz="1200" b="0" i="0" kern="1200" dirty="0" smtClean="0">
                <a:solidFill>
                  <a:schemeClr val="tx1"/>
                </a:solidFill>
                <a:effectLst/>
                <a:latin typeface="+mn-lt"/>
                <a:ea typeface="+mn-ea"/>
                <a:cs typeface="+mn-cs"/>
              </a:rPr>
              <a:t>The Global Mechanism and the secretariat of the UNCCD established the Land Degradation Neutrality Target Setting Programme (LDN TSP) to assist countries to achieve LDN by 2030. The programme takes countries through a structured process to help leverage, assess, measure and achieve their LDN commitments.</a:t>
            </a:r>
            <a:endParaRPr lang="en-ZA" dirty="0"/>
          </a:p>
        </p:txBody>
      </p:sp>
      <p:sp>
        <p:nvSpPr>
          <p:cNvPr id="4" name="Slide Number Placeholder 3"/>
          <p:cNvSpPr>
            <a:spLocks noGrp="1"/>
          </p:cNvSpPr>
          <p:nvPr>
            <p:ph type="sldNum" sz="quarter" idx="10"/>
          </p:nvPr>
        </p:nvSpPr>
        <p:spPr/>
        <p:txBody>
          <a:bodyPr/>
          <a:lstStyle/>
          <a:p>
            <a:fld id="{BF210634-D800-4E7C-B165-2E1C47C7E62B}" type="slidenum">
              <a:rPr lang="en-ZA" smtClean="0"/>
              <a:t>7</a:t>
            </a:fld>
            <a:endParaRPr lang="en-ZA"/>
          </a:p>
        </p:txBody>
      </p:sp>
    </p:spTree>
    <p:extLst>
      <p:ext uri="{BB962C8B-B14F-4D97-AF65-F5344CB8AC3E}">
        <p14:creationId xmlns:p14="http://schemas.microsoft.com/office/powerpoint/2010/main" val="2245230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#2</a:t>
            </a:r>
            <a:r>
              <a:rPr kumimoji="0" lang="en-US"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Grazing by migratory, wild and domesticated herbivores is an integral component of rangeland ecosystems. Recognize the importance of </a:t>
            </a:r>
            <a:r>
              <a:rPr kumimoji="0" lang="en-US" altLang="en-US" sz="1200" b="1"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pastoral mobility</a:t>
            </a:r>
            <a:r>
              <a:rPr kumimoji="0" lang="en-US"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as a nature-based solution for sustainably managing and restoring rangeland health. Provide flexible and secure land-tenure systems, well-planned and provisioned animal corridors, and </a:t>
            </a:r>
            <a:r>
              <a:rPr kumimoji="0" lang="en-US" altLang="en-US" sz="12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waterpoints</a:t>
            </a:r>
            <a:r>
              <a:rPr kumimoji="0" lang="en-US"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for transhumance systems.</a:t>
            </a:r>
            <a:endParaRPr kumimoji="0" lang="en-US" altLang="en-US" sz="2000" b="0" i="0" u="none" strike="noStrike" cap="none" normalizeH="0" baseline="0" dirty="0" smtClean="0">
              <a:ln>
                <a:noFill/>
              </a:ln>
              <a:solidFill>
                <a:schemeClr val="tx1"/>
              </a:solidFill>
              <a:effectLst/>
              <a:latin typeface="Arial" panose="020B0604020202020204" pitchFamily="34" charset="0"/>
            </a:endParaRPr>
          </a:p>
          <a:p>
            <a:endParaRPr lang="en-ZA" dirty="0"/>
          </a:p>
        </p:txBody>
      </p:sp>
      <p:sp>
        <p:nvSpPr>
          <p:cNvPr id="4" name="Slide Number Placeholder 3"/>
          <p:cNvSpPr>
            <a:spLocks noGrp="1"/>
          </p:cNvSpPr>
          <p:nvPr>
            <p:ph type="sldNum" sz="quarter" idx="10"/>
          </p:nvPr>
        </p:nvSpPr>
        <p:spPr/>
        <p:txBody>
          <a:bodyPr/>
          <a:lstStyle/>
          <a:p>
            <a:fld id="{BF210634-D800-4E7C-B165-2E1C47C7E62B}" type="slidenum">
              <a:rPr lang="en-ZA" smtClean="0"/>
              <a:t>8</a:t>
            </a:fld>
            <a:endParaRPr lang="en-ZA"/>
          </a:p>
        </p:txBody>
      </p:sp>
    </p:spTree>
    <p:extLst>
      <p:ext uri="{BB962C8B-B14F-4D97-AF65-F5344CB8AC3E}">
        <p14:creationId xmlns:p14="http://schemas.microsoft.com/office/powerpoint/2010/main" val="3003021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rgbClr val="7E6562"/>
                </a:solidFill>
                <a:latin typeface="Proxima Nova"/>
                <a:sym typeface="Proxima Nova"/>
              </a:rPr>
              <a:t>The themes take an integrated approach reflecting the SDGs and the 2030 Agenda for Sustainable </a:t>
            </a:r>
            <a:r>
              <a:rPr lang="en-GB" sz="1200" dirty="0" smtClean="0">
                <a:solidFill>
                  <a:srgbClr val="7E6562"/>
                </a:solidFill>
                <a:latin typeface="Proxima Nova"/>
                <a:sym typeface="Proxima Nova"/>
              </a:rPr>
              <a:t>Development.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solidFill>
                <a:srgbClr val="7E6562"/>
              </a:solidFill>
              <a:latin typeface="Proxima Nova"/>
              <a:sym typeface="Proxima Nov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solidFill>
                <a:srgbClr val="7E6562"/>
              </a:solidFill>
              <a:latin typeface="Proxima Nova"/>
              <a:sym typeface="Proxima Nova"/>
            </a:endParaRPr>
          </a:p>
          <a:p>
            <a:r>
              <a:rPr lang="en-US" sz="1200" kern="1200" dirty="0" smtClean="0">
                <a:solidFill>
                  <a:schemeClr val="tx1"/>
                </a:solidFill>
                <a:effectLst/>
                <a:latin typeface="+mn-lt"/>
                <a:ea typeface="+mn-ea"/>
                <a:cs typeface="+mn-cs"/>
              </a:rPr>
              <a:t>Although each country should decide on how they would celebrate the IYRP, the adoption of a global framework of 12 monthly themes would help to a) provide suggestions and ideas, b) highlight urgent and topical issues, and c) show how pastoralism and rangelands across the globe share similar issues and concerns.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Rangelands and the pastoralists who use them around the world are very diverse in characteristics and dynamics, although the same thematic issues often resonate in different countries. Thus one theme alone would be insufficient to capture this diversity and complexity of the systems. </a:t>
            </a:r>
            <a:endParaRPr lang="en-ZA"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solidFill>
                <a:srgbClr val="7E6562"/>
              </a:solidFill>
              <a:latin typeface="Proxima Nova"/>
              <a:sym typeface="Proxima Nova"/>
            </a:endParaRPr>
          </a:p>
          <a:p>
            <a:endParaRPr lang="en-ZA" dirty="0"/>
          </a:p>
        </p:txBody>
      </p:sp>
      <p:sp>
        <p:nvSpPr>
          <p:cNvPr id="4" name="Slide Number Placeholder 3"/>
          <p:cNvSpPr>
            <a:spLocks noGrp="1"/>
          </p:cNvSpPr>
          <p:nvPr>
            <p:ph type="sldNum" sz="quarter" idx="10"/>
          </p:nvPr>
        </p:nvSpPr>
        <p:spPr/>
        <p:txBody>
          <a:bodyPr/>
          <a:lstStyle/>
          <a:p>
            <a:fld id="{BF210634-D800-4E7C-B165-2E1C47C7E62B}" type="slidenum">
              <a:rPr lang="en-ZA" smtClean="0"/>
              <a:t>9</a:t>
            </a:fld>
            <a:endParaRPr lang="en-ZA"/>
          </a:p>
        </p:txBody>
      </p:sp>
    </p:spTree>
    <p:extLst>
      <p:ext uri="{BB962C8B-B14F-4D97-AF65-F5344CB8AC3E}">
        <p14:creationId xmlns:p14="http://schemas.microsoft.com/office/powerpoint/2010/main" val="663916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Pastoralism is not a nostalgic return to the past, but a way forward towards future sustainability</a:t>
            </a:r>
            <a:endParaRPr lang="en-ZA" sz="1200" kern="1200" dirty="0" smtClean="0">
              <a:solidFill>
                <a:schemeClr val="tx1"/>
              </a:solidFill>
              <a:effectLst/>
              <a:latin typeface="+mn-lt"/>
              <a:ea typeface="+mn-ea"/>
              <a:cs typeface="+mn-cs"/>
            </a:endParaRPr>
          </a:p>
          <a:p>
            <a:endParaRPr lang="en-US" dirty="0" smtClean="0"/>
          </a:p>
        </p:txBody>
      </p:sp>
      <p:sp>
        <p:nvSpPr>
          <p:cNvPr id="4" name="Slide Number Placeholder 3"/>
          <p:cNvSpPr>
            <a:spLocks noGrp="1"/>
          </p:cNvSpPr>
          <p:nvPr>
            <p:ph type="sldNum" sz="quarter" idx="10"/>
          </p:nvPr>
        </p:nvSpPr>
        <p:spPr/>
        <p:txBody>
          <a:bodyPr/>
          <a:lstStyle/>
          <a:p>
            <a:fld id="{F9FE1329-B903-4F40-AEC1-225EE14E9D60}" type="slidenum">
              <a:rPr lang="en-GB" smtClean="0"/>
              <a:pPr/>
              <a:t>10</a:t>
            </a:fld>
            <a:endParaRPr lang="en-GB"/>
          </a:p>
        </p:txBody>
      </p:sp>
    </p:spTree>
    <p:extLst>
      <p:ext uri="{BB962C8B-B14F-4D97-AF65-F5344CB8AC3E}">
        <p14:creationId xmlns:p14="http://schemas.microsoft.com/office/powerpoint/2010/main" val="460575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spcAft>
                <a:spcPts val="0"/>
              </a:spcAft>
              <a:buFont typeface="Symbol" panose="05050102010706020507" pitchFamily="18" charset="2"/>
              <a:buChar char=""/>
            </a:pPr>
            <a:r>
              <a:rPr lang="en-US" b="1" dirty="0" smtClean="0">
                <a:latin typeface="Cambria" panose="02040503050406030204" pitchFamily="18" charset="0"/>
                <a:ea typeface="MS Mincho"/>
                <a:cs typeface="Times New Roman" panose="02020603050405020304" pitchFamily="18" charset="0"/>
              </a:rPr>
              <a:t>Enhancing healthy and environmentally friendly consumption of meat and mat products</a:t>
            </a:r>
            <a:endParaRPr lang="en-ZA" sz="1800" dirty="0" smtClean="0">
              <a:latin typeface="Cambria" panose="02040503050406030204" pitchFamily="18" charset="0"/>
              <a:ea typeface="MS Mincho"/>
              <a:cs typeface="Times New Roman" panose="02020603050405020304" pitchFamily="18" charset="0"/>
            </a:endParaRPr>
          </a:p>
          <a:p>
            <a:pPr marL="342900" lvl="0" indent="-342900">
              <a:spcAft>
                <a:spcPts val="0"/>
              </a:spcAft>
              <a:buFont typeface="Symbol" panose="05050102010706020507" pitchFamily="18" charset="2"/>
              <a:buChar char=""/>
            </a:pPr>
            <a:r>
              <a:rPr lang="en-US" b="1" dirty="0" smtClean="0">
                <a:latin typeface="Cambria" panose="02040503050406030204" pitchFamily="18" charset="0"/>
                <a:ea typeface="MS Mincho"/>
                <a:cs typeface="Times New Roman" panose="02020603050405020304" pitchFamily="18" charset="0"/>
              </a:rPr>
              <a:t>Celebrating diversity of milk and meat products, examples of pastoral foods and regional diversity</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1800" b="1" dirty="0" smtClean="0">
                <a:latin typeface="Cambria" panose="02040503050406030204" pitchFamily="18" charset="0"/>
                <a:ea typeface="MS Mincho"/>
                <a:cs typeface="Times New Roman" panose="02020603050405020304" pitchFamily="18" charset="0"/>
              </a:rPr>
              <a:t>Knowing specialty or novelty foods (e.g. camel’s milk and its role in helping diabetics)</a:t>
            </a:r>
            <a:endParaRPr lang="en-ZA" sz="2800" dirty="0" smtClean="0">
              <a:effectLst/>
              <a:latin typeface="Cambria" panose="02040503050406030204" pitchFamily="18" charset="0"/>
              <a:ea typeface="MS Mincho"/>
              <a:cs typeface="Times New Roman" panose="02020603050405020304" pitchFamily="18" charset="0"/>
            </a:endParaRPr>
          </a:p>
          <a:p>
            <a:pPr marL="342900" lvl="0" indent="-342900">
              <a:spcAft>
                <a:spcPts val="0"/>
              </a:spcAft>
              <a:buFont typeface="Symbol" panose="05050102010706020507" pitchFamily="18" charset="2"/>
              <a:buChar char=""/>
            </a:pPr>
            <a:endParaRPr lang="en-ZA" sz="1800" dirty="0" smtClean="0">
              <a:effectLst/>
              <a:latin typeface="Cambria" panose="02040503050406030204" pitchFamily="18" charset="0"/>
              <a:ea typeface="MS Mincho"/>
              <a:cs typeface="Times New Roman" panose="02020603050405020304" pitchFamily="18" charset="0"/>
            </a:endParaRPr>
          </a:p>
          <a:p>
            <a:endParaRPr lang="en-ZA" dirty="0"/>
          </a:p>
        </p:txBody>
      </p:sp>
      <p:sp>
        <p:nvSpPr>
          <p:cNvPr id="4" name="Slide Number Placeholder 3"/>
          <p:cNvSpPr>
            <a:spLocks noGrp="1"/>
          </p:cNvSpPr>
          <p:nvPr>
            <p:ph type="sldNum" sz="quarter" idx="10"/>
          </p:nvPr>
        </p:nvSpPr>
        <p:spPr/>
        <p:txBody>
          <a:bodyPr/>
          <a:lstStyle/>
          <a:p>
            <a:fld id="{BF210634-D800-4E7C-B165-2E1C47C7E62B}" type="slidenum">
              <a:rPr lang="en-ZA" smtClean="0"/>
              <a:t>14</a:t>
            </a:fld>
            <a:endParaRPr lang="en-ZA"/>
          </a:p>
        </p:txBody>
      </p:sp>
    </p:spTree>
    <p:extLst>
      <p:ext uri="{BB962C8B-B14F-4D97-AF65-F5344CB8AC3E}">
        <p14:creationId xmlns:p14="http://schemas.microsoft.com/office/powerpoint/2010/main" val="1555874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Cambria" panose="02040503050406030204" pitchFamily="18" charset="0"/>
                <a:ea typeface="MS Mincho"/>
                <a:cs typeface="Times New Roman" panose="02020603050405020304" pitchFamily="18" charset="0"/>
              </a:rPr>
              <a:t>Pastoralists are key actors in rangeland management, and grazing planning is their core tool. They thus control vegetation and fuel, redistribute fertility, balance woody and herbaceous composition, and maintain their infrastructure. By arranging factors like herd composition, grazing pressure, water </a:t>
            </a:r>
            <a:endParaRPr lang="en-ZA" dirty="0"/>
          </a:p>
        </p:txBody>
      </p:sp>
      <p:sp>
        <p:nvSpPr>
          <p:cNvPr id="4" name="Slide Number Placeholder 3"/>
          <p:cNvSpPr>
            <a:spLocks noGrp="1"/>
          </p:cNvSpPr>
          <p:nvPr>
            <p:ph type="sldNum" sz="quarter" idx="10"/>
          </p:nvPr>
        </p:nvSpPr>
        <p:spPr/>
        <p:txBody>
          <a:bodyPr/>
          <a:lstStyle/>
          <a:p>
            <a:fld id="{BF210634-D800-4E7C-B165-2E1C47C7E62B}" type="slidenum">
              <a:rPr lang="en-ZA" smtClean="0"/>
              <a:t>15</a:t>
            </a:fld>
            <a:endParaRPr lang="en-ZA"/>
          </a:p>
        </p:txBody>
      </p:sp>
    </p:spTree>
    <p:extLst>
      <p:ext uri="{BB962C8B-B14F-4D97-AF65-F5344CB8AC3E}">
        <p14:creationId xmlns:p14="http://schemas.microsoft.com/office/powerpoint/2010/main" val="40153566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04290" y="3766"/>
            <a:ext cx="19999809" cy="11304785"/>
          </a:xfrm>
          <a:prstGeom prst="rect">
            <a:avLst/>
          </a:prstGeom>
          <a:blipFill>
            <a:blip r:embed="rId2" cstate="print"/>
            <a:stretch>
              <a:fillRect/>
            </a:stretch>
          </a:blipFill>
        </p:spPr>
        <p:txBody>
          <a:bodyPr wrap="square" lIns="0" tIns="0" rIns="0" bIns="0" rtlCol="0"/>
          <a:lstStyle/>
          <a:p>
            <a:endParaRPr/>
          </a:p>
        </p:txBody>
      </p:sp>
      <p:sp>
        <p:nvSpPr>
          <p:cNvPr id="17" name="bg object 17"/>
          <p:cNvSpPr/>
          <p:nvPr/>
        </p:nvSpPr>
        <p:spPr>
          <a:xfrm>
            <a:off x="0" y="0"/>
            <a:ext cx="20104099" cy="11308552"/>
          </a:xfrm>
          <a:prstGeom prst="rect">
            <a:avLst/>
          </a:prstGeom>
          <a:blipFill>
            <a:blip r:embed="rId3" cstate="print"/>
            <a:stretch>
              <a:fillRect/>
            </a:stretch>
          </a:blipFill>
        </p:spPr>
        <p:txBody>
          <a:bodyPr wrap="square" lIns="0" tIns="0" rIns="0" bIns="0" rtlCol="0"/>
          <a:lstStyle/>
          <a:p>
            <a:endParaRPr/>
          </a:p>
        </p:txBody>
      </p:sp>
      <p:sp>
        <p:nvSpPr>
          <p:cNvPr id="2" name="Holder 2"/>
          <p:cNvSpPr>
            <a:spLocks noGrp="1"/>
          </p:cNvSpPr>
          <p:nvPr>
            <p:ph type="ctrTitle"/>
          </p:nvPr>
        </p:nvSpPr>
        <p:spPr>
          <a:xfrm>
            <a:off x="4693032" y="560686"/>
            <a:ext cx="10718034" cy="2287905"/>
          </a:xfrm>
          <a:prstGeom prst="rect">
            <a:avLst/>
          </a:prstGeom>
        </p:spPr>
        <p:txBody>
          <a:bodyPr wrap="square" lIns="0" tIns="0" rIns="0" bIns="0">
            <a:spAutoFit/>
          </a:bodyPr>
          <a:lstStyle>
            <a:lvl1pPr>
              <a:defRPr sz="4950" b="0" i="0">
                <a:solidFill>
                  <a:schemeClr val="bg1"/>
                </a:solidFill>
                <a:latin typeface="Tahoma"/>
                <a:cs typeface="Tahoma"/>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8/17/2023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9106433" y="0"/>
            <a:ext cx="995152" cy="11308552"/>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6600" b="0" i="0">
                <a:solidFill>
                  <a:srgbClr val="8D4F3E"/>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sz="4500" b="0" i="0">
                <a:solidFill>
                  <a:srgbClr val="800000"/>
                </a:solidFill>
                <a:latin typeface="Tahoma"/>
                <a:cs typeface="Tahom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8/17/2023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600" b="0" i="0">
                <a:solidFill>
                  <a:srgbClr val="8D4F3E"/>
                </a:solidFill>
                <a:latin typeface="Tahoma"/>
                <a:cs typeface="Tahoma"/>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8/17/2023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20104099" cy="11308551"/>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6600" b="0" i="0">
                <a:solidFill>
                  <a:srgbClr val="8D4F3E"/>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8/17/2023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8/17/2023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07808" y="3513230"/>
            <a:ext cx="17088485" cy="1015663"/>
          </a:xfrm>
        </p:spPr>
        <p:txBody>
          <a:bodyPr/>
          <a:lstStyle/>
          <a:p>
            <a:r>
              <a:rPr lang="de-DE"/>
              <a:t>Mastertitelformat bearbeiten</a:t>
            </a:r>
          </a:p>
        </p:txBody>
      </p:sp>
      <p:sp>
        <p:nvSpPr>
          <p:cNvPr id="3" name="Untertitel 2"/>
          <p:cNvSpPr>
            <a:spLocks noGrp="1"/>
          </p:cNvSpPr>
          <p:nvPr>
            <p:ph type="subTitle" idx="1"/>
          </p:nvPr>
        </p:nvSpPr>
        <p:spPr>
          <a:xfrm>
            <a:off x="3015615" y="6408632"/>
            <a:ext cx="14072870" cy="692497"/>
          </a:xfrm>
        </p:spPr>
        <p:txBody>
          <a:bodyPr/>
          <a:lstStyle>
            <a:lvl1pPr marL="0" indent="0" algn="ctr">
              <a:buNone/>
              <a:defRPr>
                <a:solidFill>
                  <a:schemeClr val="tx1">
                    <a:tint val="75000"/>
                  </a:schemeClr>
                </a:solidFill>
              </a:defRPr>
            </a:lvl1pPr>
            <a:lvl2pPr marL="753969" indent="0" algn="ctr">
              <a:buNone/>
              <a:defRPr>
                <a:solidFill>
                  <a:schemeClr val="tx1">
                    <a:tint val="75000"/>
                  </a:schemeClr>
                </a:solidFill>
              </a:defRPr>
            </a:lvl2pPr>
            <a:lvl3pPr marL="1507937" indent="0" algn="ctr">
              <a:buNone/>
              <a:defRPr>
                <a:solidFill>
                  <a:schemeClr val="tx1">
                    <a:tint val="75000"/>
                  </a:schemeClr>
                </a:solidFill>
              </a:defRPr>
            </a:lvl3pPr>
            <a:lvl4pPr marL="2261906" indent="0" algn="ctr">
              <a:buNone/>
              <a:defRPr>
                <a:solidFill>
                  <a:schemeClr val="tx1">
                    <a:tint val="75000"/>
                  </a:schemeClr>
                </a:solidFill>
              </a:defRPr>
            </a:lvl4pPr>
            <a:lvl5pPr marL="3015874" indent="0" algn="ctr">
              <a:buNone/>
              <a:defRPr>
                <a:solidFill>
                  <a:schemeClr val="tx1">
                    <a:tint val="75000"/>
                  </a:schemeClr>
                </a:solidFill>
              </a:defRPr>
            </a:lvl5pPr>
            <a:lvl6pPr marL="3769843" indent="0" algn="ctr">
              <a:buNone/>
              <a:defRPr>
                <a:solidFill>
                  <a:schemeClr val="tx1">
                    <a:tint val="75000"/>
                  </a:schemeClr>
                </a:solidFill>
              </a:defRPr>
            </a:lvl6pPr>
            <a:lvl7pPr marL="4523811" indent="0" algn="ctr">
              <a:buNone/>
              <a:defRPr>
                <a:solidFill>
                  <a:schemeClr val="tx1">
                    <a:tint val="75000"/>
                  </a:schemeClr>
                </a:solidFill>
              </a:defRPr>
            </a:lvl7pPr>
            <a:lvl8pPr marL="5277780" indent="0" algn="ctr">
              <a:buNone/>
              <a:defRPr>
                <a:solidFill>
                  <a:schemeClr val="tx1">
                    <a:tint val="75000"/>
                  </a:schemeClr>
                </a:solidFill>
              </a:defRPr>
            </a:lvl8pPr>
            <a:lvl9pPr marL="6031748" indent="0" algn="ctr">
              <a:buNone/>
              <a:defRPr>
                <a:solidFill>
                  <a:schemeClr val="tx1">
                    <a:tint val="75000"/>
                  </a:schemeClr>
                </a:solidFill>
              </a:defRPr>
            </a:lvl9pPr>
          </a:lstStyle>
          <a:p>
            <a:r>
              <a:rPr lang="de-DE"/>
              <a:t>Master-Untertitelformat bearbeiten</a:t>
            </a:r>
          </a:p>
        </p:txBody>
      </p:sp>
      <p:sp>
        <p:nvSpPr>
          <p:cNvPr id="4" name="Datumsplatzhalter 3"/>
          <p:cNvSpPr>
            <a:spLocks noGrp="1"/>
          </p:cNvSpPr>
          <p:nvPr>
            <p:ph type="dt" sz="half" idx="10"/>
          </p:nvPr>
        </p:nvSpPr>
        <p:spPr>
          <a:xfrm>
            <a:off x="1005205" y="10517696"/>
            <a:ext cx="4623943" cy="276999"/>
          </a:xfrm>
        </p:spPr>
        <p:txBody>
          <a:bodyPr/>
          <a:lstStyle/>
          <a:p>
            <a:fld id="{C76157FD-7EA7-8540-A9EF-C6CAE15C4166}" type="datetimeFigureOut">
              <a:rPr lang="de-DE" smtClean="0"/>
              <a:t>17.08.2023</a:t>
            </a:fld>
            <a:endParaRPr lang="de-DE"/>
          </a:p>
        </p:txBody>
      </p:sp>
      <p:sp>
        <p:nvSpPr>
          <p:cNvPr id="5" name="Fußzeilenplatzhalter 4"/>
          <p:cNvSpPr>
            <a:spLocks noGrp="1"/>
          </p:cNvSpPr>
          <p:nvPr>
            <p:ph type="ftr" sz="quarter" idx="11"/>
          </p:nvPr>
        </p:nvSpPr>
        <p:spPr>
          <a:xfrm>
            <a:off x="6835394" y="10517696"/>
            <a:ext cx="6433312" cy="276999"/>
          </a:xfrm>
        </p:spPr>
        <p:txBody>
          <a:bodyPr/>
          <a:lstStyle/>
          <a:p>
            <a:endParaRPr lang="de-DE"/>
          </a:p>
        </p:txBody>
      </p:sp>
      <p:sp>
        <p:nvSpPr>
          <p:cNvPr id="6" name="Foliennummernplatzhalter 5"/>
          <p:cNvSpPr>
            <a:spLocks noGrp="1"/>
          </p:cNvSpPr>
          <p:nvPr>
            <p:ph type="sldNum" sz="quarter" idx="12"/>
          </p:nvPr>
        </p:nvSpPr>
        <p:spPr>
          <a:xfrm>
            <a:off x="14474953" y="10517696"/>
            <a:ext cx="4623943" cy="276999"/>
          </a:xfrm>
        </p:spPr>
        <p:txBody>
          <a:bodyPr/>
          <a:lstStyle/>
          <a:p>
            <a:fld id="{596E1658-2EE5-824A-AB2D-A7A7C3550797}" type="slidenum">
              <a:rPr lang="de-DE" smtClean="0"/>
              <a:t>‹#›</a:t>
            </a:fld>
            <a:endParaRPr lang="de-DE"/>
          </a:p>
        </p:txBody>
      </p:sp>
    </p:spTree>
    <p:extLst>
      <p:ext uri="{BB962C8B-B14F-4D97-AF65-F5344CB8AC3E}">
        <p14:creationId xmlns:p14="http://schemas.microsoft.com/office/powerpoint/2010/main" val="3856326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Bullets &amp; Photo" type="tx">
  <p:cSld name="1_Title, Bullets &amp; Photo">
    <p:spTree>
      <p:nvGrpSpPr>
        <p:cNvPr id="1" name="Shape 13"/>
        <p:cNvGrpSpPr/>
        <p:nvPr/>
      </p:nvGrpSpPr>
      <p:grpSpPr>
        <a:xfrm>
          <a:off x="0" y="0"/>
          <a:ext cx="0" cy="0"/>
          <a:chOff x="0" y="0"/>
          <a:chExt cx="0" cy="0"/>
        </a:xfrm>
      </p:grpSpPr>
      <p:sp>
        <p:nvSpPr>
          <p:cNvPr id="14" name="Google Shape;14;p25"/>
          <p:cNvSpPr>
            <a:spLocks noGrp="1"/>
          </p:cNvSpPr>
          <p:nvPr>
            <p:ph type="pic" idx="2"/>
          </p:nvPr>
        </p:nvSpPr>
        <p:spPr>
          <a:xfrm>
            <a:off x="9036374" y="2596962"/>
            <a:ext cx="11497032" cy="7665226"/>
          </a:xfrm>
          <a:prstGeom prst="rect">
            <a:avLst/>
          </a:prstGeom>
          <a:noFill/>
          <a:ln>
            <a:noFill/>
          </a:ln>
        </p:spPr>
      </p:sp>
      <p:sp>
        <p:nvSpPr>
          <p:cNvPr id="15" name="Google Shape;15;p25"/>
          <p:cNvSpPr txBox="1">
            <a:spLocks noGrp="1"/>
          </p:cNvSpPr>
          <p:nvPr>
            <p:ph type="title"/>
          </p:nvPr>
        </p:nvSpPr>
        <p:spPr>
          <a:xfrm>
            <a:off x="1392628" y="293205"/>
            <a:ext cx="17318844" cy="1884892"/>
          </a:xfrm>
          <a:prstGeom prst="rect">
            <a:avLst/>
          </a:prstGeom>
          <a:noFill/>
          <a:ln>
            <a:noFill/>
          </a:ln>
        </p:spPr>
        <p:txBody>
          <a:bodyPr spcFirstLastPara="1" wrap="square" lIns="50800" tIns="50800" rIns="50800" bIns="508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6" name="Google Shape;16;p25"/>
          <p:cNvSpPr txBox="1">
            <a:spLocks noGrp="1"/>
          </p:cNvSpPr>
          <p:nvPr>
            <p:ph type="body" idx="1"/>
          </p:nvPr>
        </p:nvSpPr>
        <p:spPr>
          <a:xfrm>
            <a:off x="1392628" y="2596962"/>
            <a:ext cx="8429063" cy="7665226"/>
          </a:xfrm>
          <a:prstGeom prst="rect">
            <a:avLst/>
          </a:prstGeom>
          <a:noFill/>
          <a:ln>
            <a:noFill/>
          </a:ln>
        </p:spPr>
        <p:txBody>
          <a:bodyPr spcFirstLastPara="1" wrap="square" lIns="50800" tIns="50800" rIns="50800" bIns="50800" anchor="ctr" anchorCtr="0">
            <a:normAutofit/>
          </a:bodyPr>
          <a:lstStyle>
            <a:lvl1pPr marL="376961" lvl="0" indent="-437171" algn="l">
              <a:lnSpc>
                <a:spcPct val="100000"/>
              </a:lnSpc>
              <a:spcBef>
                <a:spcPts val="3710"/>
              </a:spcBef>
              <a:spcAft>
                <a:spcPts val="0"/>
              </a:spcAft>
              <a:buClr>
                <a:srgbClr val="000000"/>
              </a:buClr>
              <a:buSzPts val="4750"/>
              <a:buFont typeface="Helvetica Neue"/>
              <a:buChar char="•"/>
              <a:defRPr sz="3133"/>
            </a:lvl1pPr>
            <a:lvl2pPr marL="753923" lvl="1" indent="-437171" algn="l">
              <a:lnSpc>
                <a:spcPct val="100000"/>
              </a:lnSpc>
              <a:spcBef>
                <a:spcPts val="3710"/>
              </a:spcBef>
              <a:spcAft>
                <a:spcPts val="0"/>
              </a:spcAft>
              <a:buClr>
                <a:srgbClr val="000000"/>
              </a:buClr>
              <a:buSzPts val="4750"/>
              <a:buFont typeface="Helvetica Neue"/>
              <a:buChar char="•"/>
              <a:defRPr sz="3133"/>
            </a:lvl2pPr>
            <a:lvl3pPr marL="1130884" lvl="2" indent="-437171" algn="l">
              <a:lnSpc>
                <a:spcPct val="100000"/>
              </a:lnSpc>
              <a:spcBef>
                <a:spcPts val="3710"/>
              </a:spcBef>
              <a:spcAft>
                <a:spcPts val="0"/>
              </a:spcAft>
              <a:buClr>
                <a:srgbClr val="000000"/>
              </a:buClr>
              <a:buSzPts val="4750"/>
              <a:buFont typeface="Helvetica Neue"/>
              <a:buChar char="•"/>
              <a:defRPr sz="3133"/>
            </a:lvl3pPr>
            <a:lvl4pPr marL="1507846" lvl="3" indent="-437171" algn="l">
              <a:lnSpc>
                <a:spcPct val="100000"/>
              </a:lnSpc>
              <a:spcBef>
                <a:spcPts val="3710"/>
              </a:spcBef>
              <a:spcAft>
                <a:spcPts val="0"/>
              </a:spcAft>
              <a:buClr>
                <a:srgbClr val="000000"/>
              </a:buClr>
              <a:buSzPts val="4750"/>
              <a:buFont typeface="Helvetica Neue"/>
              <a:buChar char="•"/>
              <a:defRPr sz="3133"/>
            </a:lvl4pPr>
            <a:lvl5pPr marL="1884807" lvl="4" indent="-437171" algn="l">
              <a:lnSpc>
                <a:spcPct val="100000"/>
              </a:lnSpc>
              <a:spcBef>
                <a:spcPts val="3710"/>
              </a:spcBef>
              <a:spcAft>
                <a:spcPts val="0"/>
              </a:spcAft>
              <a:buClr>
                <a:srgbClr val="000000"/>
              </a:buClr>
              <a:buSzPts val="4750"/>
              <a:buFont typeface="Helvetica Neue"/>
              <a:buChar char="•"/>
              <a:defRPr sz="3133"/>
            </a:lvl5pPr>
            <a:lvl6pPr marL="2261768" lvl="5" indent="-306281" algn="l">
              <a:lnSpc>
                <a:spcPct val="100000"/>
              </a:lnSpc>
              <a:spcBef>
                <a:spcPts val="4865"/>
              </a:spcBef>
              <a:spcAft>
                <a:spcPts val="0"/>
              </a:spcAft>
              <a:buClr>
                <a:srgbClr val="000000"/>
              </a:buClr>
              <a:buSzPts val="2250"/>
              <a:buChar char="•"/>
              <a:defRPr/>
            </a:lvl6pPr>
            <a:lvl7pPr marL="2638730" lvl="6" indent="-306281" algn="l">
              <a:lnSpc>
                <a:spcPct val="100000"/>
              </a:lnSpc>
              <a:spcBef>
                <a:spcPts val="4865"/>
              </a:spcBef>
              <a:spcAft>
                <a:spcPts val="0"/>
              </a:spcAft>
              <a:buClr>
                <a:srgbClr val="000000"/>
              </a:buClr>
              <a:buSzPts val="2250"/>
              <a:buChar char="•"/>
              <a:defRPr/>
            </a:lvl7pPr>
            <a:lvl8pPr marL="3015691" lvl="7" indent="-306281" algn="l">
              <a:lnSpc>
                <a:spcPct val="100000"/>
              </a:lnSpc>
              <a:spcBef>
                <a:spcPts val="4865"/>
              </a:spcBef>
              <a:spcAft>
                <a:spcPts val="0"/>
              </a:spcAft>
              <a:buClr>
                <a:srgbClr val="000000"/>
              </a:buClr>
              <a:buSzPts val="2250"/>
              <a:buChar char="•"/>
              <a:defRPr/>
            </a:lvl8pPr>
            <a:lvl9pPr marL="3392653" lvl="8" indent="-306281" algn="l">
              <a:lnSpc>
                <a:spcPct val="100000"/>
              </a:lnSpc>
              <a:spcBef>
                <a:spcPts val="4865"/>
              </a:spcBef>
              <a:spcAft>
                <a:spcPts val="0"/>
              </a:spcAft>
              <a:buClr>
                <a:srgbClr val="000000"/>
              </a:buClr>
              <a:buSzPts val="2250"/>
              <a:buChar char="•"/>
              <a:defRPr/>
            </a:lvl9pPr>
          </a:lstStyle>
          <a:p>
            <a:endParaRPr/>
          </a:p>
        </p:txBody>
      </p:sp>
      <p:sp>
        <p:nvSpPr>
          <p:cNvPr id="17" name="Google Shape;17;p25"/>
          <p:cNvSpPr txBox="1">
            <a:spLocks noGrp="1"/>
          </p:cNvSpPr>
          <p:nvPr>
            <p:ph type="sldNum" idx="12"/>
          </p:nvPr>
        </p:nvSpPr>
        <p:spPr>
          <a:xfrm>
            <a:off x="9859972" y="10785769"/>
            <a:ext cx="373685" cy="711733"/>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2400"/>
              <a:buFont typeface="Helvetica Neue Light"/>
              <a:buNone/>
              <a:defRPr sz="1979" b="0">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2400"/>
              <a:buFont typeface="Helvetica Neue Light"/>
              <a:buNone/>
              <a:defRPr sz="1979" b="0">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2400"/>
              <a:buFont typeface="Helvetica Neue Light"/>
              <a:buNone/>
              <a:defRPr sz="1979" b="0">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2400"/>
              <a:buFont typeface="Helvetica Neue Light"/>
              <a:buNone/>
              <a:defRPr sz="1979" b="0">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2400"/>
              <a:buFont typeface="Helvetica Neue Light"/>
              <a:buNone/>
              <a:defRPr sz="1979" b="0">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2400"/>
              <a:buFont typeface="Helvetica Neue Light"/>
              <a:buNone/>
              <a:defRPr sz="1979" b="0">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2400"/>
              <a:buFont typeface="Helvetica Neue Light"/>
              <a:buNone/>
              <a:defRPr sz="1979" b="0">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2400"/>
              <a:buFont typeface="Helvetica Neue Light"/>
              <a:buNone/>
              <a:defRPr sz="1979" b="0">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2400"/>
              <a:buFont typeface="Helvetica Neue Light"/>
              <a:buNone/>
              <a:defRPr sz="1979" b="0">
                <a:latin typeface="Helvetica Neue Light"/>
                <a:ea typeface="Helvetica Neue Light"/>
                <a:cs typeface="Helvetica Neue Light"/>
                <a:sym typeface="Helvetica Neue Light"/>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959246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234999" y="663090"/>
            <a:ext cx="13634101" cy="1031239"/>
          </a:xfrm>
          <a:prstGeom prst="rect">
            <a:avLst/>
          </a:prstGeom>
        </p:spPr>
        <p:txBody>
          <a:bodyPr wrap="square" lIns="0" tIns="0" rIns="0" bIns="0">
            <a:spAutoFit/>
          </a:bodyPr>
          <a:lstStyle>
            <a:lvl1pPr>
              <a:defRPr sz="6600" b="0" i="0">
                <a:solidFill>
                  <a:srgbClr val="8D4F3E"/>
                </a:solidFill>
                <a:latin typeface="Tahoma"/>
                <a:cs typeface="Tahoma"/>
              </a:defRPr>
            </a:lvl1pPr>
          </a:lstStyle>
          <a:p>
            <a:endParaRPr/>
          </a:p>
        </p:txBody>
      </p:sp>
      <p:sp>
        <p:nvSpPr>
          <p:cNvPr id="3" name="Holder 3"/>
          <p:cNvSpPr>
            <a:spLocks noGrp="1"/>
          </p:cNvSpPr>
          <p:nvPr>
            <p:ph type="body" idx="1"/>
          </p:nvPr>
        </p:nvSpPr>
        <p:spPr>
          <a:xfrm>
            <a:off x="2994706" y="2136202"/>
            <a:ext cx="14114687" cy="5269865"/>
          </a:xfrm>
          <a:prstGeom prst="rect">
            <a:avLst/>
          </a:prstGeom>
        </p:spPr>
        <p:txBody>
          <a:bodyPr wrap="square" lIns="0" tIns="0" rIns="0" bIns="0">
            <a:spAutoFit/>
          </a:bodyPr>
          <a:lstStyle>
            <a:lvl1pPr>
              <a:defRPr sz="4500" b="0" i="0">
                <a:solidFill>
                  <a:srgbClr val="800000"/>
                </a:solidFill>
                <a:latin typeface="Tahoma"/>
                <a:cs typeface="Tahoma"/>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8/17/2023</a:t>
            </a:fld>
            <a:endParaRPr lang="en-US"/>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iyrp.info/"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364343" y="9843656"/>
            <a:ext cx="3961692" cy="732252"/>
          </a:xfrm>
          <a:prstGeom prst="rect">
            <a:avLst/>
          </a:prstGeom>
        </p:spPr>
        <p:txBody>
          <a:bodyPr vert="horz" wrap="square" lIns="0" tIns="12065" rIns="0" bIns="0" rtlCol="0">
            <a:spAutoFit/>
          </a:bodyPr>
          <a:lstStyle/>
          <a:p>
            <a:pPr marL="12700" marR="5080" indent="61594">
              <a:lnSpc>
                <a:spcPct val="148100"/>
              </a:lnSpc>
              <a:spcBef>
                <a:spcPts val="95"/>
              </a:spcBef>
            </a:pPr>
            <a:r>
              <a:rPr lang="en-US" sz="3600" b="1" dirty="0" smtClean="0">
                <a:solidFill>
                  <a:srgbClr val="FFFFFF"/>
                </a:solidFill>
                <a:latin typeface="Proxima Nova Semibold"/>
                <a:cs typeface="Proxima Nova Semibold"/>
                <a:hlinkClick r:id="rId2"/>
              </a:rPr>
              <a:t>Igshaan Samuels </a:t>
            </a:r>
            <a:r>
              <a:rPr sz="3600" b="1" dirty="0" smtClean="0">
                <a:solidFill>
                  <a:srgbClr val="FFFFFF"/>
                </a:solidFill>
                <a:latin typeface="Proxima Nova Semibold"/>
                <a:cs typeface="Proxima Nova Semibold"/>
                <a:hlinkClick r:id="rId2"/>
              </a:rPr>
              <a:t> </a:t>
            </a:r>
            <a:endParaRPr sz="3600" b="1" dirty="0">
              <a:latin typeface="Proxima Nova Semibold"/>
              <a:cs typeface="Proxima Nova Semibold"/>
            </a:endParaRPr>
          </a:p>
        </p:txBody>
      </p:sp>
      <p:sp>
        <p:nvSpPr>
          <p:cNvPr id="3" name="object 3"/>
          <p:cNvSpPr txBox="1">
            <a:spLocks noGrp="1"/>
          </p:cNvSpPr>
          <p:nvPr>
            <p:ph type="ctrTitle"/>
          </p:nvPr>
        </p:nvSpPr>
        <p:spPr>
          <a:xfrm>
            <a:off x="-692150" y="1757486"/>
            <a:ext cx="19445659" cy="1397819"/>
          </a:xfrm>
          <a:prstGeom prst="rect">
            <a:avLst/>
          </a:prstGeom>
        </p:spPr>
        <p:txBody>
          <a:bodyPr vert="horz" wrap="square" lIns="0" tIns="12700" rIns="0" bIns="0" rtlCol="0">
            <a:spAutoFit/>
          </a:bodyPr>
          <a:lstStyle/>
          <a:p>
            <a:pPr marL="13335" marR="5080" indent="1982470">
              <a:lnSpc>
                <a:spcPct val="149900"/>
              </a:lnSpc>
              <a:spcBef>
                <a:spcPts val="100"/>
              </a:spcBef>
            </a:pPr>
            <a:r>
              <a:rPr sz="6000" b="1" spc="-10" dirty="0" smtClean="0">
                <a:latin typeface="Proxima Nova"/>
                <a:cs typeface="Proxima Nova"/>
              </a:rPr>
              <a:t>International </a:t>
            </a:r>
            <a:r>
              <a:rPr sz="6000" b="1" spc="-80" dirty="0">
                <a:latin typeface="Proxima Nova"/>
                <a:cs typeface="Proxima Nova"/>
              </a:rPr>
              <a:t>Year </a:t>
            </a:r>
            <a:r>
              <a:rPr sz="6000" b="1" spc="-5" dirty="0">
                <a:latin typeface="Proxima Nova"/>
                <a:cs typeface="Proxima Nova"/>
              </a:rPr>
              <a:t>of  </a:t>
            </a:r>
            <a:r>
              <a:rPr sz="6000" b="1" spc="-10" dirty="0">
                <a:latin typeface="Proxima Nova"/>
                <a:cs typeface="Proxima Nova"/>
              </a:rPr>
              <a:t>Rangelands </a:t>
            </a:r>
            <a:r>
              <a:rPr sz="6000" b="1" spc="-5" dirty="0">
                <a:latin typeface="Proxima Nova"/>
                <a:cs typeface="Proxima Nova"/>
              </a:rPr>
              <a:t>&amp; </a:t>
            </a:r>
            <a:r>
              <a:rPr sz="6000" b="1" spc="-20" dirty="0" smtClean="0">
                <a:latin typeface="Proxima Nova"/>
                <a:cs typeface="Proxima Nova"/>
              </a:rPr>
              <a:t>Pastoralists</a:t>
            </a:r>
            <a:endParaRPr sz="6000" b="1" spc="-5" dirty="0">
              <a:latin typeface="Proxima Nova"/>
              <a:cs typeface="Proxima Nova"/>
            </a:endParaRPr>
          </a:p>
        </p:txBody>
      </p:sp>
      <p:sp>
        <p:nvSpPr>
          <p:cNvPr id="5" name="object 5"/>
          <p:cNvSpPr txBox="1"/>
          <p:nvPr/>
        </p:nvSpPr>
        <p:spPr>
          <a:xfrm>
            <a:off x="5890374" y="4260611"/>
            <a:ext cx="9500870" cy="752770"/>
          </a:xfrm>
          <a:prstGeom prst="rect">
            <a:avLst/>
          </a:prstGeom>
        </p:spPr>
        <p:txBody>
          <a:bodyPr vert="horz" wrap="square" lIns="0" tIns="13970" rIns="0" bIns="0" rtlCol="0">
            <a:spAutoFit/>
          </a:bodyPr>
          <a:lstStyle/>
          <a:p>
            <a:pPr marL="12700">
              <a:lnSpc>
                <a:spcPct val="100000"/>
              </a:lnSpc>
              <a:spcBef>
                <a:spcPts val="110"/>
              </a:spcBef>
            </a:pPr>
            <a:r>
              <a:rPr lang="en-US" sz="4800" b="1" i="1" spc="-5" dirty="0" smtClean="0">
                <a:solidFill>
                  <a:srgbClr val="FFFF00"/>
                </a:solidFill>
                <a:latin typeface="Proxima Nova Semibold"/>
                <a:cs typeface="Proxima Nova Semibold"/>
              </a:rPr>
              <a:t>Relevance to Pastoral Mobility </a:t>
            </a:r>
            <a:endParaRPr sz="4800" b="1" i="1" dirty="0">
              <a:solidFill>
                <a:srgbClr val="FFFF00"/>
              </a:solidFill>
              <a:latin typeface="Proxima Nova Semibold"/>
              <a:cs typeface="Proxima Nova Semibold"/>
            </a:endParaRPr>
          </a:p>
        </p:txBody>
      </p:sp>
      <p:pic>
        <p:nvPicPr>
          <p:cNvPr id="6" name="Bild 5" descr="IYRL logo white HR.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4050" y="6111875"/>
            <a:ext cx="5761882" cy="373178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title"/>
          </p:nvPr>
        </p:nvSpPr>
        <p:spPr>
          <a:xfrm>
            <a:off x="6849745" y="709584"/>
            <a:ext cx="7928610" cy="1235863"/>
          </a:xfrm>
        </p:spPr>
        <p:txBody>
          <a:bodyPr>
            <a:normAutofit/>
          </a:bodyPr>
          <a:lstStyle/>
          <a:p>
            <a:r>
              <a:rPr lang="en-US" sz="6000" dirty="0">
                <a:solidFill>
                  <a:srgbClr val="C00000"/>
                </a:solidFill>
              </a:rPr>
              <a:t>Who is a pastoralist? </a:t>
            </a:r>
          </a:p>
        </p:txBody>
      </p:sp>
      <p:pic>
        <p:nvPicPr>
          <p:cNvPr id="2" name="Picture 1"/>
          <p:cNvPicPr>
            <a:picLocks noChangeAspect="1"/>
          </p:cNvPicPr>
          <p:nvPr/>
        </p:nvPicPr>
        <p:blipFill>
          <a:blip r:embed="rId3"/>
          <a:stretch>
            <a:fillRect/>
          </a:stretch>
        </p:blipFill>
        <p:spPr>
          <a:xfrm>
            <a:off x="10814050" y="2911475"/>
            <a:ext cx="7849546" cy="8144470"/>
          </a:xfrm>
          <a:prstGeom prst="rect">
            <a:avLst/>
          </a:prstGeom>
        </p:spPr>
      </p:pic>
      <p:sp>
        <p:nvSpPr>
          <p:cNvPr id="3" name="Rectangle 2"/>
          <p:cNvSpPr/>
          <p:nvPr/>
        </p:nvSpPr>
        <p:spPr>
          <a:xfrm>
            <a:off x="603250" y="3825875"/>
            <a:ext cx="9982200" cy="4832092"/>
          </a:xfrm>
          <a:prstGeom prst="rect">
            <a:avLst/>
          </a:prstGeom>
        </p:spPr>
        <p:txBody>
          <a:bodyPr wrap="square">
            <a:spAutoFit/>
          </a:bodyPr>
          <a:lstStyle/>
          <a:p>
            <a:r>
              <a:rPr lang="en-US" sz="4400" i="1" dirty="0"/>
              <a:t>Pastoralists are people who raise livestock or (semi-)wild animals on rangelands </a:t>
            </a:r>
            <a:r>
              <a:rPr lang="en-US" sz="4400" i="1" dirty="0" smtClean="0"/>
              <a:t>in </a:t>
            </a:r>
            <a:r>
              <a:rPr lang="en-US" sz="4400" i="1" dirty="0"/>
              <a:t>production systems </a:t>
            </a:r>
            <a:r>
              <a:rPr lang="en-US" sz="4400" i="1" dirty="0">
                <a:solidFill>
                  <a:srgbClr val="FF0000"/>
                </a:solidFill>
              </a:rPr>
              <a:t>that depend on some degree of herd mobility. </a:t>
            </a:r>
            <a:r>
              <a:rPr lang="en-US" sz="4400" i="1" dirty="0"/>
              <a:t>They manage diverse species of grazing and browsing animals such as sheep, goats, camels, cattle, and donkeys.</a:t>
            </a:r>
            <a:endParaRPr lang="en-ZA" sz="4400" i="1" dirty="0"/>
          </a:p>
        </p:txBody>
      </p:sp>
      <p:sp>
        <p:nvSpPr>
          <p:cNvPr id="5" name="object 5"/>
          <p:cNvSpPr/>
          <p:nvPr/>
        </p:nvSpPr>
        <p:spPr>
          <a:xfrm>
            <a:off x="374650" y="396876"/>
            <a:ext cx="2209800" cy="2286000"/>
          </a:xfrm>
          <a:prstGeom prst="rect">
            <a:avLst/>
          </a:prstGeom>
          <a:blipFill>
            <a:blip r:embed="rId4" cstate="print"/>
            <a:stretch>
              <a:fillRect/>
            </a:stretch>
          </a:blipFill>
        </p:spPr>
        <p:txBody>
          <a:bodyPr wrap="square" lIns="0" tIns="0" rIns="0" bIns="0" rtlCol="0"/>
          <a:lstStyle/>
          <a:p>
            <a:endParaRPr/>
          </a:p>
        </p:txBody>
      </p:sp>
      <p:sp>
        <p:nvSpPr>
          <p:cNvPr id="4" name="TextBox 3"/>
          <p:cNvSpPr txBox="1"/>
          <p:nvPr/>
        </p:nvSpPr>
        <p:spPr>
          <a:xfrm>
            <a:off x="2965450" y="1185933"/>
            <a:ext cx="1828800" cy="707886"/>
          </a:xfrm>
          <a:prstGeom prst="rect">
            <a:avLst/>
          </a:prstGeom>
          <a:noFill/>
        </p:spPr>
        <p:txBody>
          <a:bodyPr wrap="square" rtlCol="0">
            <a:spAutoFit/>
          </a:bodyPr>
          <a:lstStyle/>
          <a:p>
            <a:r>
              <a:rPr lang="en-US" sz="4000" b="1" dirty="0" smtClean="0"/>
              <a:t>January </a:t>
            </a:r>
            <a:endParaRPr lang="en-ZA" sz="4000" b="1" dirty="0"/>
          </a:p>
        </p:txBody>
      </p:sp>
    </p:spTree>
    <p:extLst>
      <p:ext uri="{BB962C8B-B14F-4D97-AF65-F5344CB8AC3E}">
        <p14:creationId xmlns:p14="http://schemas.microsoft.com/office/powerpoint/2010/main" val="3794647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5"/>
          <p:cNvSpPr/>
          <p:nvPr/>
        </p:nvSpPr>
        <p:spPr>
          <a:xfrm>
            <a:off x="374650" y="396876"/>
            <a:ext cx="2209800" cy="2286000"/>
          </a:xfrm>
          <a:prstGeom prst="rect">
            <a:avLst/>
          </a:prstGeom>
          <a:blipFill>
            <a:blip r:embed="rId2" cstate="print"/>
            <a:stretch>
              <a:fillRect/>
            </a:stretch>
          </a:blipFill>
        </p:spPr>
        <p:txBody>
          <a:bodyPr wrap="square" lIns="0" tIns="0" rIns="0" bIns="0" rtlCol="0"/>
          <a:lstStyle/>
          <a:p>
            <a:endParaRPr/>
          </a:p>
        </p:txBody>
      </p:sp>
      <p:sp>
        <p:nvSpPr>
          <p:cNvPr id="4" name="TextBox 3"/>
          <p:cNvSpPr txBox="1"/>
          <p:nvPr/>
        </p:nvSpPr>
        <p:spPr>
          <a:xfrm>
            <a:off x="2965450" y="1185933"/>
            <a:ext cx="2362200" cy="707886"/>
          </a:xfrm>
          <a:prstGeom prst="rect">
            <a:avLst/>
          </a:prstGeom>
          <a:noFill/>
        </p:spPr>
        <p:txBody>
          <a:bodyPr wrap="square" rtlCol="0">
            <a:spAutoFit/>
          </a:bodyPr>
          <a:lstStyle/>
          <a:p>
            <a:r>
              <a:rPr lang="en-US" sz="4000" b="1" dirty="0" smtClean="0"/>
              <a:t>February </a:t>
            </a:r>
            <a:endParaRPr lang="en-ZA" sz="4000" b="1" dirty="0"/>
          </a:p>
        </p:txBody>
      </p:sp>
      <p:sp>
        <p:nvSpPr>
          <p:cNvPr id="5" name="Rectangle 3"/>
          <p:cNvSpPr txBox="1">
            <a:spLocks noChangeArrowheads="1"/>
          </p:cNvSpPr>
          <p:nvPr/>
        </p:nvSpPr>
        <p:spPr>
          <a:xfrm>
            <a:off x="6849744" y="709584"/>
            <a:ext cx="10365106" cy="1235863"/>
          </a:xfrm>
          <a:prstGeom prst="rect">
            <a:avLst/>
          </a:prstGeom>
        </p:spPr>
        <p:txBody>
          <a:bodyPr>
            <a:noAutofit/>
          </a:bodyPr>
          <a:lstStyle>
            <a:lvl1pPr>
              <a:defRPr>
                <a:latin typeface="+mj-lt"/>
                <a:ea typeface="+mj-ea"/>
                <a:cs typeface="+mj-cs"/>
              </a:defRPr>
            </a:lvl1pPr>
          </a:lstStyle>
          <a:p>
            <a:r>
              <a:rPr lang="en-US" sz="6000" kern="0" dirty="0" smtClean="0">
                <a:solidFill>
                  <a:srgbClr val="C00000"/>
                </a:solidFill>
              </a:rPr>
              <a:t>Securing mobility and access</a:t>
            </a:r>
            <a:endParaRPr lang="en-US" sz="6000" kern="0" dirty="0">
              <a:solidFill>
                <a:srgbClr val="C00000"/>
              </a:solidFill>
            </a:endParaRPr>
          </a:p>
        </p:txBody>
      </p:sp>
      <p:sp>
        <p:nvSpPr>
          <p:cNvPr id="6" name="Rectangle 5"/>
          <p:cNvSpPr/>
          <p:nvPr/>
        </p:nvSpPr>
        <p:spPr>
          <a:xfrm>
            <a:off x="679450" y="3063875"/>
            <a:ext cx="18897600" cy="6774868"/>
          </a:xfrm>
          <a:prstGeom prst="rect">
            <a:avLst/>
          </a:prstGeom>
        </p:spPr>
        <p:txBody>
          <a:bodyPr wrap="square">
            <a:spAutoFit/>
          </a:bodyPr>
          <a:lstStyle/>
          <a:p>
            <a:pPr algn="just">
              <a:lnSpc>
                <a:spcPct val="112000"/>
              </a:lnSpc>
              <a:spcAft>
                <a:spcPts val="800"/>
              </a:spcAft>
            </a:pPr>
            <a:r>
              <a:rPr lang="en-NZ" sz="2800" b="1" dirty="0" smtClean="0">
                <a:latin typeface="Trebuchet MS" panose="020B0603020202020204" pitchFamily="34" charset="0"/>
                <a:ea typeface="Times New Roman" panose="02020603050405020304" pitchFamily="18" charset="0"/>
                <a:cs typeface="Times New Roman" panose="02020603050405020304" pitchFamily="18" charset="0"/>
              </a:rPr>
              <a:t>WG-LDN: Call for action #2: </a:t>
            </a:r>
          </a:p>
          <a:p>
            <a:pPr marL="571500" indent="-571500" algn="just">
              <a:lnSpc>
                <a:spcPct val="112000"/>
              </a:lnSpc>
              <a:spcAft>
                <a:spcPts val="800"/>
              </a:spcAft>
              <a:buFont typeface="Arial" panose="020B0604020202020204" pitchFamily="34" charset="0"/>
              <a:buChar char="•"/>
            </a:pPr>
            <a:r>
              <a:rPr lang="en-US" sz="3600" dirty="0" smtClean="0">
                <a:latin typeface="Calibri" panose="020F0502020204030204" pitchFamily="34" charset="0"/>
                <a:ea typeface="Calibri" panose="020F0502020204030204" pitchFamily="34" charset="0"/>
                <a:cs typeface="Calibri" panose="020F0502020204030204" pitchFamily="34" charset="0"/>
              </a:rPr>
              <a:t>Livestock </a:t>
            </a:r>
            <a:r>
              <a:rPr lang="en-US" sz="3600" dirty="0">
                <a:latin typeface="Calibri" panose="020F0502020204030204" pitchFamily="34" charset="0"/>
                <a:ea typeface="Calibri" panose="020F0502020204030204" pitchFamily="34" charset="0"/>
                <a:cs typeface="Calibri" panose="020F0502020204030204" pitchFamily="34" charset="0"/>
              </a:rPr>
              <a:t>mobility needs large and diverse landscapes, i.e. extensive systems. </a:t>
            </a:r>
            <a:endParaRPr lang="en-ZA" sz="3600" dirty="0">
              <a:latin typeface="Calibri" panose="020F0502020204030204" pitchFamily="34" charset="0"/>
              <a:ea typeface="Calibri" panose="020F0502020204030204" pitchFamily="34" charset="0"/>
              <a:cs typeface="Calibri" panose="020F0502020204030204" pitchFamily="34" charset="0"/>
            </a:endParaRPr>
          </a:p>
          <a:p>
            <a:pPr marL="571500" indent="-571500" algn="just">
              <a:lnSpc>
                <a:spcPct val="112000"/>
              </a:lnSpc>
              <a:spcAft>
                <a:spcPts val="800"/>
              </a:spcAft>
              <a:buFont typeface="Arial" panose="020B0604020202020204" pitchFamily="34" charset="0"/>
              <a:buChar char="•"/>
            </a:pPr>
            <a:r>
              <a:rPr lang="en-US" sz="3600" dirty="0" smtClean="0">
                <a:latin typeface="Calibri" panose="020F0502020204030204" pitchFamily="34" charset="0"/>
                <a:ea typeface="Calibri" panose="020F0502020204030204" pitchFamily="34" charset="0"/>
                <a:cs typeface="Calibri" panose="020F0502020204030204" pitchFamily="34" charset="0"/>
              </a:rPr>
              <a:t>Pastoralists need flexible </a:t>
            </a:r>
            <a:r>
              <a:rPr lang="en-US" sz="3600" dirty="0">
                <a:latin typeface="Calibri" panose="020F0502020204030204" pitchFamily="34" charset="0"/>
                <a:ea typeface="Calibri" panose="020F0502020204030204" pitchFamily="34" charset="0"/>
                <a:cs typeface="Calibri" panose="020F0502020204030204" pitchFamily="34" charset="0"/>
              </a:rPr>
              <a:t>land-tenure systems, well-planned and serviced corridors and </a:t>
            </a:r>
            <a:r>
              <a:rPr lang="en-US" sz="3600" dirty="0">
                <a:latin typeface="Calibri" panose="020F0502020204030204" pitchFamily="34" charset="0"/>
                <a:ea typeface="Calibri" panose="020F0502020204030204" pitchFamily="34" charset="0"/>
                <a:cs typeface="Calibri" panose="020F0502020204030204" pitchFamily="34" charset="0"/>
              </a:rPr>
              <a:t>infrastructure (</a:t>
            </a:r>
            <a:r>
              <a:rPr lang="en-US" sz="3600" dirty="0" err="1">
                <a:latin typeface="Calibri" panose="020F0502020204030204" pitchFamily="34" charset="0"/>
                <a:ea typeface="Calibri" panose="020F0502020204030204" pitchFamily="34" charset="0"/>
                <a:cs typeface="Calibri" panose="020F0502020204030204" pitchFamily="34" charset="0"/>
              </a:rPr>
              <a:t>waterpoints</a:t>
            </a:r>
            <a:r>
              <a:rPr lang="en-US" sz="3600" dirty="0">
                <a:latin typeface="Calibri" panose="020F0502020204030204" pitchFamily="34" charset="0"/>
                <a:ea typeface="Calibri" panose="020F0502020204030204" pitchFamily="34" charset="0"/>
                <a:cs typeface="Calibri" panose="020F0502020204030204" pitchFamily="34" charset="0"/>
              </a:rPr>
              <a:t>), and lifting </a:t>
            </a:r>
            <a:r>
              <a:rPr lang="en-US" sz="3600" dirty="0">
                <a:latin typeface="Calibri" panose="020F0502020204030204" pitchFamily="34" charset="0"/>
                <a:ea typeface="Calibri" panose="020F0502020204030204" pitchFamily="34" charset="0"/>
                <a:cs typeface="Calibri" panose="020F0502020204030204" pitchFamily="34" charset="0"/>
              </a:rPr>
              <a:t>market </a:t>
            </a:r>
            <a:r>
              <a:rPr lang="en-US" sz="3600" dirty="0">
                <a:latin typeface="Calibri" panose="020F0502020204030204" pitchFamily="34" charset="0"/>
                <a:ea typeface="Calibri" panose="020F0502020204030204" pitchFamily="34" charset="0"/>
                <a:cs typeface="Calibri" panose="020F0502020204030204" pitchFamily="34" charset="0"/>
              </a:rPr>
              <a:t>barriers </a:t>
            </a:r>
          </a:p>
          <a:p>
            <a:pPr marL="571500" indent="-571500" algn="just">
              <a:lnSpc>
                <a:spcPct val="112000"/>
              </a:lnSpc>
              <a:spcAft>
                <a:spcPts val="800"/>
              </a:spcAft>
              <a:buFont typeface="Arial" panose="020B0604020202020204" pitchFamily="34" charset="0"/>
              <a:buChar char="•"/>
            </a:pPr>
            <a:r>
              <a:rPr lang="en-US" sz="3600" dirty="0">
                <a:latin typeface="Calibri" panose="020F0502020204030204" pitchFamily="34" charset="0"/>
                <a:ea typeface="Calibri" panose="020F0502020204030204" pitchFamily="34" charset="0"/>
                <a:cs typeface="Calibri" panose="020F0502020204030204" pitchFamily="34" charset="0"/>
              </a:rPr>
              <a:t>In </a:t>
            </a:r>
            <a:r>
              <a:rPr lang="en-US" sz="3600" dirty="0" err="1">
                <a:latin typeface="Calibri" panose="020F0502020204030204" pitchFamily="34" charset="0"/>
                <a:ea typeface="Calibri" panose="020F0502020204030204" pitchFamily="34" charset="0"/>
                <a:cs typeface="Calibri" panose="020F0502020204030204" pitchFamily="34" charset="0"/>
              </a:rPr>
              <a:t>agropastoral</a:t>
            </a:r>
            <a:r>
              <a:rPr lang="en-US" sz="3600" dirty="0">
                <a:latin typeface="Calibri" panose="020F0502020204030204" pitchFamily="34" charset="0"/>
                <a:ea typeface="Calibri" panose="020F0502020204030204" pitchFamily="34" charset="0"/>
                <a:cs typeface="Calibri" panose="020F0502020204030204" pitchFamily="34" charset="0"/>
              </a:rPr>
              <a:t> systems, </a:t>
            </a:r>
            <a:r>
              <a:rPr lang="en-US" sz="3600" dirty="0">
                <a:latin typeface="Calibri" panose="020F0502020204030204" pitchFamily="34" charset="0"/>
                <a:ea typeface="Calibri" panose="020F0502020204030204" pitchFamily="34" charset="0"/>
                <a:cs typeface="Calibri" panose="020F0502020204030204" pitchFamily="34" charset="0"/>
              </a:rPr>
              <a:t>maintaining </a:t>
            </a:r>
            <a:r>
              <a:rPr lang="en-US" sz="3600" dirty="0">
                <a:latin typeface="Calibri" panose="020F0502020204030204" pitchFamily="34" charset="0"/>
                <a:ea typeface="Calibri" panose="020F0502020204030204" pitchFamily="34" charset="0"/>
                <a:cs typeface="Calibri" panose="020F0502020204030204" pitchFamily="34" charset="0"/>
              </a:rPr>
              <a:t>corridors for access to postharvest forage and to deposit manure for the next season’s crop.  </a:t>
            </a:r>
          </a:p>
          <a:p>
            <a:pPr marL="571500" indent="-571500" algn="just">
              <a:lnSpc>
                <a:spcPct val="112000"/>
              </a:lnSpc>
              <a:spcAft>
                <a:spcPts val="800"/>
              </a:spcAft>
              <a:buFont typeface="Arial" panose="020B0604020202020204" pitchFamily="34" charset="0"/>
              <a:buChar char="•"/>
            </a:pPr>
            <a:r>
              <a:rPr lang="en-US" sz="3600" dirty="0" smtClean="0">
                <a:latin typeface="Calibri" panose="020F0502020204030204" pitchFamily="34" charset="0"/>
                <a:ea typeface="Calibri" panose="020F0502020204030204" pitchFamily="34" charset="0"/>
                <a:cs typeface="Calibri" panose="020F0502020204030204" pitchFamily="34" charset="0"/>
              </a:rPr>
              <a:t>Many </a:t>
            </a:r>
            <a:r>
              <a:rPr lang="en-US" sz="3600" dirty="0">
                <a:latin typeface="Calibri" panose="020F0502020204030204" pitchFamily="34" charset="0"/>
                <a:ea typeface="Calibri" panose="020F0502020204030204" pitchFamily="34" charset="0"/>
                <a:cs typeface="Calibri" panose="020F0502020204030204" pitchFamily="34" charset="0"/>
              </a:rPr>
              <a:t>different ecosystems - many types of mobility. </a:t>
            </a:r>
            <a:endParaRPr lang="en-ZA" sz="3600" dirty="0">
              <a:latin typeface="Calibri" panose="020F0502020204030204" pitchFamily="34" charset="0"/>
              <a:ea typeface="Calibri" panose="020F0502020204030204" pitchFamily="34" charset="0"/>
              <a:cs typeface="Calibri" panose="020F0502020204030204" pitchFamily="34" charset="0"/>
            </a:endParaRPr>
          </a:p>
          <a:p>
            <a:pPr marL="571500" indent="-571500" algn="just">
              <a:lnSpc>
                <a:spcPct val="112000"/>
              </a:lnSpc>
              <a:spcAft>
                <a:spcPts val="800"/>
              </a:spcAft>
              <a:buFont typeface="Arial" panose="020B0604020202020204" pitchFamily="34" charset="0"/>
              <a:buChar char="•"/>
            </a:pPr>
            <a:r>
              <a:rPr lang="en-US" sz="3600" dirty="0">
                <a:latin typeface="Calibri" panose="020F0502020204030204" pitchFamily="34" charset="0"/>
                <a:ea typeface="Calibri" panose="020F0502020204030204" pitchFamily="34" charset="0"/>
                <a:cs typeface="Calibri" panose="020F0502020204030204" pitchFamily="34" charset="0"/>
              </a:rPr>
              <a:t>Modern </a:t>
            </a:r>
            <a:r>
              <a:rPr lang="en-US" sz="3600" dirty="0">
                <a:latin typeface="Calibri" panose="020F0502020204030204" pitchFamily="34" charset="0"/>
                <a:ea typeface="Calibri" panose="020F0502020204030204" pitchFamily="34" charset="0"/>
                <a:cs typeface="Calibri" panose="020F0502020204030204" pitchFamily="34" charset="0"/>
              </a:rPr>
              <a:t>legal systems must </a:t>
            </a:r>
            <a:r>
              <a:rPr lang="en-US" sz="3600" dirty="0">
                <a:latin typeface="Calibri" panose="020F0502020204030204" pitchFamily="34" charset="0"/>
                <a:ea typeface="Calibri" panose="020F0502020204030204" pitchFamily="34" charset="0"/>
                <a:cs typeface="Calibri" panose="020F0502020204030204" pitchFamily="34" charset="0"/>
              </a:rPr>
              <a:t>accommodate </a:t>
            </a:r>
            <a:r>
              <a:rPr lang="en-US" sz="3600" dirty="0">
                <a:latin typeface="Calibri" panose="020F0502020204030204" pitchFamily="34" charset="0"/>
                <a:ea typeface="Calibri" panose="020F0502020204030204" pitchFamily="34" charset="0"/>
                <a:cs typeface="Calibri" panose="020F0502020204030204" pitchFamily="34" charset="0"/>
              </a:rPr>
              <a:t>livestock </a:t>
            </a:r>
            <a:r>
              <a:rPr lang="en-US" sz="3600" dirty="0" smtClean="0">
                <a:latin typeface="Calibri" panose="020F0502020204030204" pitchFamily="34" charset="0"/>
                <a:ea typeface="Calibri" panose="020F0502020204030204" pitchFamily="34" charset="0"/>
                <a:cs typeface="Calibri" panose="020F0502020204030204" pitchFamily="34" charset="0"/>
              </a:rPr>
              <a:t>mobility </a:t>
            </a:r>
            <a:r>
              <a:rPr lang="en-NZ" sz="3600" b="1" dirty="0">
                <a:latin typeface="Trebuchet MS" panose="020B0603020202020204" pitchFamily="34" charset="0"/>
                <a:ea typeface="Times New Roman" panose="02020603050405020304" pitchFamily="18" charset="0"/>
                <a:cs typeface="Times New Roman" panose="02020603050405020304" pitchFamily="18" charset="0"/>
              </a:rPr>
              <a:t>by the protection of land rights, access rights, passage rights and other legislative actions</a:t>
            </a:r>
          </a:p>
          <a:p>
            <a:pPr marL="571500" indent="-571500" algn="just">
              <a:lnSpc>
                <a:spcPct val="112000"/>
              </a:lnSpc>
              <a:spcAft>
                <a:spcPts val="800"/>
              </a:spcAft>
              <a:buFont typeface="Arial" panose="020B0604020202020204" pitchFamily="34" charset="0"/>
              <a:buChar char="•"/>
            </a:pPr>
            <a:endParaRPr lang="en-ZA" sz="36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190260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5"/>
          <p:cNvSpPr/>
          <p:nvPr/>
        </p:nvSpPr>
        <p:spPr>
          <a:xfrm>
            <a:off x="374650" y="396876"/>
            <a:ext cx="2209800" cy="2286000"/>
          </a:xfrm>
          <a:prstGeom prst="rect">
            <a:avLst/>
          </a:prstGeom>
          <a:blipFill>
            <a:blip r:embed="rId2" cstate="print"/>
            <a:stretch>
              <a:fillRect/>
            </a:stretch>
          </a:blipFill>
        </p:spPr>
        <p:txBody>
          <a:bodyPr wrap="square" lIns="0" tIns="0" rIns="0" bIns="0" rtlCol="0"/>
          <a:lstStyle/>
          <a:p>
            <a:endParaRPr/>
          </a:p>
        </p:txBody>
      </p:sp>
      <p:sp>
        <p:nvSpPr>
          <p:cNvPr id="8" name="TextBox 7"/>
          <p:cNvSpPr txBox="1"/>
          <p:nvPr/>
        </p:nvSpPr>
        <p:spPr>
          <a:xfrm>
            <a:off x="2965450" y="1185933"/>
            <a:ext cx="2362200" cy="707886"/>
          </a:xfrm>
          <a:prstGeom prst="rect">
            <a:avLst/>
          </a:prstGeom>
          <a:noFill/>
        </p:spPr>
        <p:txBody>
          <a:bodyPr wrap="square" rtlCol="0">
            <a:spAutoFit/>
          </a:bodyPr>
          <a:lstStyle/>
          <a:p>
            <a:r>
              <a:rPr lang="en-US" sz="4000" b="1" dirty="0" smtClean="0"/>
              <a:t>March  </a:t>
            </a:r>
            <a:endParaRPr lang="en-ZA" sz="4000" b="1" dirty="0"/>
          </a:p>
        </p:txBody>
      </p:sp>
      <p:sp>
        <p:nvSpPr>
          <p:cNvPr id="9" name="Rectangle 3"/>
          <p:cNvSpPr txBox="1">
            <a:spLocks noChangeArrowheads="1"/>
          </p:cNvSpPr>
          <p:nvPr/>
        </p:nvSpPr>
        <p:spPr>
          <a:xfrm>
            <a:off x="6849744" y="709584"/>
            <a:ext cx="10365106" cy="1235863"/>
          </a:xfrm>
          <a:prstGeom prst="rect">
            <a:avLst/>
          </a:prstGeom>
        </p:spPr>
        <p:txBody>
          <a:bodyPr>
            <a:noAutofit/>
          </a:bodyPr>
          <a:lstStyle>
            <a:lvl1pPr>
              <a:defRPr>
                <a:latin typeface="+mj-lt"/>
                <a:ea typeface="+mj-ea"/>
                <a:cs typeface="+mj-cs"/>
              </a:defRPr>
            </a:lvl1pPr>
          </a:lstStyle>
          <a:p>
            <a:r>
              <a:rPr lang="en-US" sz="6000" kern="0" dirty="0" smtClean="0">
                <a:solidFill>
                  <a:srgbClr val="C00000"/>
                </a:solidFill>
              </a:rPr>
              <a:t>Social and Economic Services</a:t>
            </a:r>
            <a:endParaRPr lang="en-US" sz="6000" kern="0" dirty="0">
              <a:solidFill>
                <a:srgbClr val="C00000"/>
              </a:solidFill>
            </a:endParaRPr>
          </a:p>
        </p:txBody>
      </p:sp>
      <p:sp>
        <p:nvSpPr>
          <p:cNvPr id="10" name="Rectangle 9"/>
          <p:cNvSpPr/>
          <p:nvPr/>
        </p:nvSpPr>
        <p:spPr>
          <a:xfrm>
            <a:off x="1479550" y="3749675"/>
            <a:ext cx="17373599" cy="4862870"/>
          </a:xfrm>
          <a:prstGeom prst="rect">
            <a:avLst/>
          </a:prstGeom>
        </p:spPr>
        <p:txBody>
          <a:bodyPr wrap="square">
            <a:spAutoFit/>
          </a:bodyPr>
          <a:lstStyle/>
          <a:p>
            <a:pPr marL="342900" lvl="0" indent="-342900">
              <a:lnSpc>
                <a:spcPct val="150000"/>
              </a:lnSpc>
              <a:spcAft>
                <a:spcPts val="0"/>
              </a:spcAft>
              <a:buFont typeface="Symbol" panose="05050102010706020507" pitchFamily="18" charset="2"/>
              <a:buChar char=""/>
            </a:pPr>
            <a:r>
              <a:rPr lang="en-US" sz="3600" dirty="0">
                <a:latin typeface="Cambria" panose="02040503050406030204" pitchFamily="18" charset="0"/>
                <a:ea typeface="MS Mincho"/>
                <a:cs typeface="Times New Roman" panose="02020603050405020304" pitchFamily="18" charset="0"/>
              </a:rPr>
              <a:t>Improve access to education, mobile schools, vocational training, for pastoral peoples</a:t>
            </a:r>
            <a:endParaRPr lang="en-ZA" sz="4800" dirty="0">
              <a:latin typeface="Cambria" panose="02040503050406030204" pitchFamily="18" charset="0"/>
              <a:ea typeface="MS Mincho"/>
              <a:cs typeface="Times New Roman" panose="02020603050405020304" pitchFamily="18" charset="0"/>
            </a:endParaRPr>
          </a:p>
          <a:p>
            <a:pPr marL="342900" lvl="0" indent="-342900">
              <a:lnSpc>
                <a:spcPct val="150000"/>
              </a:lnSpc>
              <a:spcAft>
                <a:spcPts val="0"/>
              </a:spcAft>
              <a:buFont typeface="Symbol" panose="05050102010706020507" pitchFamily="18" charset="2"/>
              <a:buChar char=""/>
            </a:pPr>
            <a:r>
              <a:rPr lang="en-US" sz="3600" dirty="0">
                <a:latin typeface="Cambria" panose="02040503050406030204" pitchFamily="18" charset="0"/>
                <a:ea typeface="MS Mincho"/>
                <a:cs typeface="Times New Roman" panose="02020603050405020304" pitchFamily="18" charset="0"/>
              </a:rPr>
              <a:t>Improve access to health and health clinics in remote areas, and for mobile </a:t>
            </a:r>
            <a:r>
              <a:rPr lang="en-US" sz="3600" dirty="0" smtClean="0">
                <a:latin typeface="Cambria" panose="02040503050406030204" pitchFamily="18" charset="0"/>
                <a:ea typeface="MS Mincho"/>
                <a:cs typeface="Times New Roman" panose="02020603050405020304" pitchFamily="18" charset="0"/>
              </a:rPr>
              <a:t>populations</a:t>
            </a:r>
          </a:p>
          <a:p>
            <a:pPr marL="342900" indent="-342900">
              <a:lnSpc>
                <a:spcPct val="150000"/>
              </a:lnSpc>
              <a:buFont typeface="Symbol" panose="05050102010706020507" pitchFamily="18" charset="2"/>
              <a:buChar char=""/>
            </a:pPr>
            <a:r>
              <a:rPr lang="en-US" sz="3600" dirty="0"/>
              <a:t>Do’s and don’ts of water development for livestock; how to address water for mobile livestock</a:t>
            </a:r>
            <a:endParaRPr lang="en-ZA" sz="3600" dirty="0"/>
          </a:p>
          <a:p>
            <a:pPr marL="342900" lvl="0" indent="-342900">
              <a:spcAft>
                <a:spcPts val="0"/>
              </a:spcAft>
              <a:buFont typeface="Symbol" panose="05050102010706020507" pitchFamily="18" charset="2"/>
              <a:buChar char=""/>
            </a:pPr>
            <a:endParaRPr lang="en-ZA" sz="4000" dirty="0">
              <a:effectLst/>
              <a:latin typeface="Cambria" panose="02040503050406030204" pitchFamily="18" charset="0"/>
              <a:ea typeface="MS Mincho"/>
              <a:cs typeface="Times New Roman" panose="02020603050405020304" pitchFamily="18" charset="0"/>
            </a:endParaRPr>
          </a:p>
        </p:txBody>
      </p:sp>
    </p:spTree>
    <p:extLst>
      <p:ext uri="{BB962C8B-B14F-4D97-AF65-F5344CB8AC3E}">
        <p14:creationId xmlns:p14="http://schemas.microsoft.com/office/powerpoint/2010/main" val="41083842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5"/>
          <p:cNvSpPr/>
          <p:nvPr/>
        </p:nvSpPr>
        <p:spPr>
          <a:xfrm>
            <a:off x="374650" y="396876"/>
            <a:ext cx="2209800" cy="2286000"/>
          </a:xfrm>
          <a:prstGeom prst="rect">
            <a:avLst/>
          </a:prstGeom>
          <a:blipFill>
            <a:blip r:embed="rId2" cstate="print"/>
            <a:stretch>
              <a:fillRect/>
            </a:stretch>
          </a:blipFill>
        </p:spPr>
        <p:txBody>
          <a:bodyPr wrap="square" lIns="0" tIns="0" rIns="0" bIns="0" rtlCol="0"/>
          <a:lstStyle/>
          <a:p>
            <a:endParaRPr/>
          </a:p>
        </p:txBody>
      </p:sp>
      <p:sp>
        <p:nvSpPr>
          <p:cNvPr id="8" name="TextBox 7"/>
          <p:cNvSpPr txBox="1"/>
          <p:nvPr/>
        </p:nvSpPr>
        <p:spPr>
          <a:xfrm>
            <a:off x="2965450" y="1185933"/>
            <a:ext cx="1371600" cy="707886"/>
          </a:xfrm>
          <a:prstGeom prst="rect">
            <a:avLst/>
          </a:prstGeom>
          <a:noFill/>
        </p:spPr>
        <p:txBody>
          <a:bodyPr wrap="square" rtlCol="0">
            <a:spAutoFit/>
          </a:bodyPr>
          <a:lstStyle/>
          <a:p>
            <a:r>
              <a:rPr lang="en-US" sz="4000" b="1" dirty="0" smtClean="0"/>
              <a:t>May </a:t>
            </a:r>
            <a:endParaRPr lang="en-ZA" sz="4000" b="1" dirty="0"/>
          </a:p>
        </p:txBody>
      </p:sp>
      <p:sp>
        <p:nvSpPr>
          <p:cNvPr id="9" name="Rectangle 3"/>
          <p:cNvSpPr txBox="1">
            <a:spLocks noChangeArrowheads="1"/>
          </p:cNvSpPr>
          <p:nvPr/>
        </p:nvSpPr>
        <p:spPr>
          <a:xfrm>
            <a:off x="5708650" y="709584"/>
            <a:ext cx="11506200" cy="1235863"/>
          </a:xfrm>
          <a:prstGeom prst="rect">
            <a:avLst/>
          </a:prstGeom>
        </p:spPr>
        <p:txBody>
          <a:bodyPr>
            <a:noAutofit/>
          </a:bodyPr>
          <a:lstStyle>
            <a:lvl1pPr>
              <a:defRPr>
                <a:latin typeface="+mj-lt"/>
                <a:ea typeface="+mj-ea"/>
                <a:cs typeface="+mj-cs"/>
              </a:defRPr>
            </a:lvl1pPr>
          </a:lstStyle>
          <a:p>
            <a:r>
              <a:rPr lang="en-US" sz="6000" kern="0" dirty="0" smtClean="0">
                <a:solidFill>
                  <a:srgbClr val="C00000"/>
                </a:solidFill>
              </a:rPr>
              <a:t>Biodiversity and Ecosystem Services</a:t>
            </a:r>
            <a:endParaRPr lang="en-US" sz="6000" kern="0" dirty="0">
              <a:solidFill>
                <a:srgbClr val="C00000"/>
              </a:solidFill>
            </a:endParaRPr>
          </a:p>
        </p:txBody>
      </p:sp>
      <p:sp>
        <p:nvSpPr>
          <p:cNvPr id="2" name="Rectangle 1"/>
          <p:cNvSpPr/>
          <p:nvPr/>
        </p:nvSpPr>
        <p:spPr>
          <a:xfrm>
            <a:off x="755650" y="3368675"/>
            <a:ext cx="18516600" cy="6670544"/>
          </a:xfrm>
          <a:prstGeom prst="rect">
            <a:avLst/>
          </a:prstGeom>
        </p:spPr>
        <p:txBody>
          <a:bodyPr wrap="square">
            <a:spAutoFit/>
          </a:bodyPr>
          <a:lstStyle/>
          <a:p>
            <a:pPr marL="457200" indent="-457200" algn="just">
              <a:lnSpc>
                <a:spcPct val="112000"/>
              </a:lnSpc>
              <a:spcAft>
                <a:spcPts val="800"/>
              </a:spcAft>
              <a:buFont typeface="Arial" panose="020B0604020202020204" pitchFamily="34" charset="0"/>
              <a:buChar char="•"/>
            </a:pPr>
            <a:r>
              <a:rPr lang="en-US" altLang="en-US" sz="40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The </a:t>
            </a:r>
            <a:r>
              <a:rPr lang="en-US" altLang="en-US" sz="4000" dirty="0">
                <a:solidFill>
                  <a:srgbClr val="000000"/>
                </a:solidFill>
                <a:latin typeface="Calibri" panose="020F0502020204030204" pitchFamily="34" charset="0"/>
                <a:ea typeface="Calibri" panose="020F0502020204030204" pitchFamily="34" charset="0"/>
                <a:cs typeface="Calibri" panose="020F0502020204030204" pitchFamily="34" charset="0"/>
              </a:rPr>
              <a:t>natural state of </a:t>
            </a:r>
            <a:r>
              <a:rPr lang="en-US" sz="4000" dirty="0">
                <a:solidFill>
                  <a:srgbClr val="000000"/>
                </a:solidFill>
                <a:latin typeface="Calibri" panose="020F0502020204030204" pitchFamily="34" charset="0"/>
                <a:ea typeface="Calibri" panose="020F0502020204030204" pitchFamily="34" charset="0"/>
                <a:cs typeface="Calibri" panose="020F0502020204030204" pitchFamily="34" charset="0"/>
              </a:rPr>
              <a:t>world’s rangeland </a:t>
            </a:r>
            <a:r>
              <a:rPr lang="en-US" sz="40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ecosystems</a:t>
            </a:r>
            <a:r>
              <a:rPr lang="en-US" altLang="en-US" sz="40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altLang="en-US" sz="4000" dirty="0">
                <a:solidFill>
                  <a:srgbClr val="000000"/>
                </a:solidFill>
                <a:latin typeface="Calibri" panose="020F0502020204030204" pitchFamily="34" charset="0"/>
                <a:ea typeface="Calibri" panose="020F0502020204030204" pitchFamily="34" charset="0"/>
                <a:cs typeface="Calibri" panose="020F0502020204030204" pitchFamily="34" charset="0"/>
              </a:rPr>
              <a:t>depends on herbivory and on frequent movement and rotation of animals. </a:t>
            </a:r>
            <a:endParaRPr lang="en-ZA" sz="40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457200" indent="-457200" algn="just">
              <a:lnSpc>
                <a:spcPct val="112000"/>
              </a:lnSpc>
              <a:spcAft>
                <a:spcPts val="800"/>
              </a:spcAft>
              <a:buFont typeface="Arial" panose="020B0604020202020204" pitchFamily="34" charset="0"/>
              <a:buChar char="•"/>
            </a:pPr>
            <a:r>
              <a:rPr lang="en-US" sz="40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Periodic </a:t>
            </a:r>
            <a:r>
              <a:rPr lang="en-US" sz="4000" dirty="0">
                <a:solidFill>
                  <a:srgbClr val="000000"/>
                </a:solidFill>
                <a:latin typeface="Calibri" panose="020F0502020204030204" pitchFamily="34" charset="0"/>
                <a:ea typeface="Calibri" panose="020F0502020204030204" pitchFamily="34" charset="0"/>
                <a:cs typeface="Calibri" panose="020F0502020204030204" pitchFamily="34" charset="0"/>
              </a:rPr>
              <a:t>livestock grazing is frequently used to promote ecosystem services in protected areas and prevent forest </a:t>
            </a:r>
            <a:r>
              <a:rPr lang="en-US" sz="40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fires </a:t>
            </a:r>
            <a:endParaRPr lang="en-US" sz="40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457200" indent="-457200" algn="just">
              <a:lnSpc>
                <a:spcPct val="112000"/>
              </a:lnSpc>
              <a:spcAft>
                <a:spcPts val="800"/>
              </a:spcAft>
              <a:buFont typeface="Arial" panose="020B0604020202020204" pitchFamily="34" charset="0"/>
              <a:buChar char="•"/>
            </a:pPr>
            <a:r>
              <a:rPr lang="en-US" sz="4000" dirty="0" err="1">
                <a:solidFill>
                  <a:srgbClr val="000000"/>
                </a:solidFill>
                <a:latin typeface="Calibri" panose="020F0502020204030204" pitchFamily="34" charset="0"/>
                <a:ea typeface="Calibri" panose="020F0502020204030204" pitchFamily="34" charset="0"/>
                <a:cs typeface="Calibri" panose="020F0502020204030204" pitchFamily="34" charset="0"/>
              </a:rPr>
              <a:t>Agropastoralists</a:t>
            </a:r>
            <a:r>
              <a:rPr lang="en-US" sz="4000" dirty="0">
                <a:solidFill>
                  <a:srgbClr val="000000"/>
                </a:solidFill>
                <a:latin typeface="Calibri" panose="020F0502020204030204" pitchFamily="34" charset="0"/>
                <a:ea typeface="Calibri" panose="020F0502020204030204" pitchFamily="34" charset="0"/>
                <a:cs typeface="Calibri" panose="020F0502020204030204" pitchFamily="34" charset="0"/>
              </a:rPr>
              <a:t> (and farmers) depend on the fertilization and recycling of organic matter that is provided by livestock grazing. </a:t>
            </a:r>
          </a:p>
          <a:p>
            <a:pPr marL="457200" indent="-457200" algn="just">
              <a:lnSpc>
                <a:spcPct val="112000"/>
              </a:lnSpc>
              <a:spcAft>
                <a:spcPts val="800"/>
              </a:spcAft>
              <a:buFont typeface="Arial" panose="020B0604020202020204" pitchFamily="34" charset="0"/>
              <a:buChar char="•"/>
            </a:pPr>
            <a:r>
              <a:rPr lang="en-US" sz="4000" dirty="0">
                <a:solidFill>
                  <a:srgbClr val="000000"/>
                </a:solidFill>
                <a:latin typeface="Calibri" panose="020F0502020204030204" pitchFamily="34" charset="0"/>
                <a:ea typeface="Calibri" panose="020F0502020204030204" pitchFamily="34" charset="0"/>
                <a:cs typeface="Calibri" panose="020F0502020204030204" pitchFamily="34" charset="0"/>
              </a:rPr>
              <a:t>Mobile pastoralism has been shown to produce 2-10 times more meat output per unit area than commercial sedentary systems in the same arid conditions </a:t>
            </a:r>
            <a:endParaRPr lang="en-US" sz="4000" dirty="0" smtClean="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457200" indent="-457200" algn="just">
              <a:lnSpc>
                <a:spcPct val="112000"/>
              </a:lnSpc>
              <a:spcAft>
                <a:spcPts val="800"/>
              </a:spcAft>
              <a:buFont typeface="Arial" panose="020B0604020202020204" pitchFamily="34" charset="0"/>
              <a:buChar char="•"/>
            </a:pPr>
            <a:r>
              <a:rPr lang="en-US" sz="40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Pastoralism </a:t>
            </a:r>
            <a:r>
              <a:rPr lang="en-US" sz="4000" dirty="0">
                <a:solidFill>
                  <a:srgbClr val="000000"/>
                </a:solidFill>
                <a:latin typeface="Calibri" panose="020F0502020204030204" pitchFamily="34" charset="0"/>
                <a:ea typeface="Calibri" panose="020F0502020204030204" pitchFamily="34" charset="0"/>
                <a:cs typeface="Calibri" panose="020F0502020204030204" pitchFamily="34" charset="0"/>
              </a:rPr>
              <a:t>and biodiversity can </a:t>
            </a:r>
            <a:r>
              <a:rPr lang="en-US" sz="40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co-exist</a:t>
            </a:r>
            <a:endParaRPr lang="en-ZA" sz="40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212470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5"/>
          <p:cNvSpPr/>
          <p:nvPr/>
        </p:nvSpPr>
        <p:spPr>
          <a:xfrm>
            <a:off x="374650" y="396876"/>
            <a:ext cx="2209800" cy="2286000"/>
          </a:xfrm>
          <a:prstGeom prst="rect">
            <a:avLst/>
          </a:prstGeom>
          <a:blipFill>
            <a:blip r:embed="rId3" cstate="print"/>
            <a:stretch>
              <a:fillRect/>
            </a:stretch>
          </a:blipFill>
        </p:spPr>
        <p:txBody>
          <a:bodyPr wrap="square" lIns="0" tIns="0" rIns="0" bIns="0" rtlCol="0"/>
          <a:lstStyle/>
          <a:p>
            <a:endParaRPr/>
          </a:p>
        </p:txBody>
      </p:sp>
      <p:sp>
        <p:nvSpPr>
          <p:cNvPr id="8" name="TextBox 7"/>
          <p:cNvSpPr txBox="1"/>
          <p:nvPr/>
        </p:nvSpPr>
        <p:spPr>
          <a:xfrm>
            <a:off x="2965450" y="1185933"/>
            <a:ext cx="2362200" cy="707886"/>
          </a:xfrm>
          <a:prstGeom prst="rect">
            <a:avLst/>
          </a:prstGeom>
          <a:noFill/>
        </p:spPr>
        <p:txBody>
          <a:bodyPr wrap="square" rtlCol="0">
            <a:spAutoFit/>
          </a:bodyPr>
          <a:lstStyle/>
          <a:p>
            <a:r>
              <a:rPr lang="en-US" sz="4000" b="1" dirty="0" smtClean="0"/>
              <a:t>July </a:t>
            </a:r>
            <a:endParaRPr lang="en-ZA" sz="4000" b="1" dirty="0"/>
          </a:p>
        </p:txBody>
      </p:sp>
      <p:sp>
        <p:nvSpPr>
          <p:cNvPr id="9" name="Rectangle 3"/>
          <p:cNvSpPr txBox="1">
            <a:spLocks noChangeArrowheads="1"/>
          </p:cNvSpPr>
          <p:nvPr/>
        </p:nvSpPr>
        <p:spPr>
          <a:xfrm>
            <a:off x="6318250" y="689724"/>
            <a:ext cx="11584306" cy="1235863"/>
          </a:xfrm>
          <a:prstGeom prst="rect">
            <a:avLst/>
          </a:prstGeom>
        </p:spPr>
        <p:txBody>
          <a:bodyPr>
            <a:noAutofit/>
          </a:bodyPr>
          <a:lstStyle>
            <a:lvl1pPr>
              <a:defRPr>
                <a:latin typeface="+mj-lt"/>
                <a:ea typeface="+mj-ea"/>
                <a:cs typeface="+mj-cs"/>
              </a:defRPr>
            </a:lvl1pPr>
          </a:lstStyle>
          <a:p>
            <a:r>
              <a:rPr lang="en-US" sz="6000" kern="0" dirty="0" smtClean="0">
                <a:solidFill>
                  <a:srgbClr val="C00000"/>
                </a:solidFill>
              </a:rPr>
              <a:t>Sustainable livestock consumption</a:t>
            </a:r>
            <a:endParaRPr lang="en-US" sz="6000" kern="0" dirty="0">
              <a:solidFill>
                <a:srgbClr val="C00000"/>
              </a:solidFill>
            </a:endParaRPr>
          </a:p>
        </p:txBody>
      </p:sp>
      <p:pic>
        <p:nvPicPr>
          <p:cNvPr id="5" name="Picture 4"/>
          <p:cNvPicPr>
            <a:picLocks noChangeAspect="1"/>
          </p:cNvPicPr>
          <p:nvPr/>
        </p:nvPicPr>
        <p:blipFill rotWithShape="1">
          <a:blip r:embed="rId4"/>
          <a:srcRect l="6107" t="11019" r="4580"/>
          <a:stretch/>
        </p:blipFill>
        <p:spPr>
          <a:xfrm>
            <a:off x="222250" y="3597275"/>
            <a:ext cx="8305800" cy="4612218"/>
          </a:xfrm>
          <a:prstGeom prst="rect">
            <a:avLst/>
          </a:prstGeom>
        </p:spPr>
      </p:pic>
      <p:pic>
        <p:nvPicPr>
          <p:cNvPr id="4" name="Picture 3"/>
          <p:cNvPicPr>
            <a:picLocks noChangeAspect="1"/>
          </p:cNvPicPr>
          <p:nvPr/>
        </p:nvPicPr>
        <p:blipFill rotWithShape="1">
          <a:blip r:embed="rId5"/>
          <a:srcRect b="23743"/>
          <a:stretch/>
        </p:blipFill>
        <p:spPr>
          <a:xfrm>
            <a:off x="8299450" y="3585441"/>
            <a:ext cx="11459466" cy="5955434"/>
          </a:xfrm>
          <a:prstGeom prst="rect">
            <a:avLst/>
          </a:prstGeom>
        </p:spPr>
      </p:pic>
    </p:spTree>
    <p:extLst>
      <p:ext uri="{BB962C8B-B14F-4D97-AF65-F5344CB8AC3E}">
        <p14:creationId xmlns:p14="http://schemas.microsoft.com/office/powerpoint/2010/main" val="34822175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5"/>
          <p:cNvSpPr/>
          <p:nvPr/>
        </p:nvSpPr>
        <p:spPr>
          <a:xfrm>
            <a:off x="374650" y="396876"/>
            <a:ext cx="2209800" cy="2286000"/>
          </a:xfrm>
          <a:prstGeom prst="rect">
            <a:avLst/>
          </a:prstGeom>
          <a:blipFill>
            <a:blip r:embed="rId3" cstate="print"/>
            <a:stretch>
              <a:fillRect/>
            </a:stretch>
          </a:blipFill>
        </p:spPr>
        <p:txBody>
          <a:bodyPr wrap="square" lIns="0" tIns="0" rIns="0" bIns="0" rtlCol="0"/>
          <a:lstStyle/>
          <a:p>
            <a:endParaRPr/>
          </a:p>
        </p:txBody>
      </p:sp>
      <p:sp>
        <p:nvSpPr>
          <p:cNvPr id="8" name="TextBox 7"/>
          <p:cNvSpPr txBox="1"/>
          <p:nvPr/>
        </p:nvSpPr>
        <p:spPr>
          <a:xfrm>
            <a:off x="2965450" y="1185933"/>
            <a:ext cx="2362200" cy="707886"/>
          </a:xfrm>
          <a:prstGeom prst="rect">
            <a:avLst/>
          </a:prstGeom>
          <a:noFill/>
        </p:spPr>
        <p:txBody>
          <a:bodyPr wrap="square" rtlCol="0">
            <a:spAutoFit/>
          </a:bodyPr>
          <a:lstStyle/>
          <a:p>
            <a:r>
              <a:rPr lang="en-US" sz="4000" b="1" dirty="0" smtClean="0"/>
              <a:t>August</a:t>
            </a:r>
            <a:endParaRPr lang="en-ZA" sz="4000" b="1" dirty="0"/>
          </a:p>
        </p:txBody>
      </p:sp>
      <p:sp>
        <p:nvSpPr>
          <p:cNvPr id="9" name="Rectangle 3"/>
          <p:cNvSpPr txBox="1">
            <a:spLocks noChangeArrowheads="1"/>
          </p:cNvSpPr>
          <p:nvPr/>
        </p:nvSpPr>
        <p:spPr>
          <a:xfrm>
            <a:off x="6849744" y="709584"/>
            <a:ext cx="11355706" cy="1235863"/>
          </a:xfrm>
          <a:prstGeom prst="rect">
            <a:avLst/>
          </a:prstGeom>
        </p:spPr>
        <p:txBody>
          <a:bodyPr>
            <a:noAutofit/>
          </a:bodyPr>
          <a:lstStyle>
            <a:lvl1pPr>
              <a:defRPr>
                <a:latin typeface="+mj-lt"/>
                <a:ea typeface="+mj-ea"/>
                <a:cs typeface="+mj-cs"/>
              </a:defRPr>
            </a:lvl1pPr>
          </a:lstStyle>
          <a:p>
            <a:r>
              <a:rPr lang="en-US" sz="6000" kern="0" dirty="0" smtClean="0">
                <a:solidFill>
                  <a:srgbClr val="C00000"/>
                </a:solidFill>
              </a:rPr>
              <a:t>Indigenous Knowledge and Culture</a:t>
            </a:r>
            <a:endParaRPr lang="en-US" sz="6000" kern="0" dirty="0">
              <a:solidFill>
                <a:srgbClr val="C00000"/>
              </a:solidFill>
            </a:endParaRPr>
          </a:p>
        </p:txBody>
      </p:sp>
      <p:sp>
        <p:nvSpPr>
          <p:cNvPr id="5" name="Rectangle 4"/>
          <p:cNvSpPr/>
          <p:nvPr/>
        </p:nvSpPr>
        <p:spPr>
          <a:xfrm>
            <a:off x="908050" y="3673475"/>
            <a:ext cx="17907000" cy="4844403"/>
          </a:xfrm>
          <a:prstGeom prst="rect">
            <a:avLst/>
          </a:prstGeom>
        </p:spPr>
        <p:txBody>
          <a:bodyPr wrap="square">
            <a:spAutoFit/>
          </a:bodyPr>
          <a:lstStyle/>
          <a:p>
            <a:pPr marL="342900" lvl="0" indent="-342900">
              <a:spcAft>
                <a:spcPts val="0"/>
              </a:spcAft>
              <a:buFont typeface="Symbol" panose="05050102010706020507" pitchFamily="18" charset="2"/>
              <a:buChar char=""/>
            </a:pPr>
            <a:r>
              <a:rPr lang="en-US" sz="4000" dirty="0">
                <a:latin typeface="Cambria" panose="02040503050406030204" pitchFamily="18" charset="0"/>
                <a:ea typeface="MS Mincho"/>
                <a:cs typeface="Times New Roman" panose="02020603050405020304" pitchFamily="18" charset="0"/>
              </a:rPr>
              <a:t>Recognize indigenous knowledge and ways of managing land</a:t>
            </a:r>
            <a:endParaRPr lang="en-ZA" sz="5400" dirty="0">
              <a:latin typeface="Cambria" panose="02040503050406030204" pitchFamily="18" charset="0"/>
              <a:ea typeface="MS Mincho"/>
              <a:cs typeface="Times New Roman" panose="02020603050405020304" pitchFamily="18" charset="0"/>
            </a:endParaRPr>
          </a:p>
          <a:p>
            <a:pPr marL="342900" indent="-342900">
              <a:lnSpc>
                <a:spcPct val="112000"/>
              </a:lnSpc>
              <a:buFont typeface="Symbol" panose="05050102010706020507" pitchFamily="18" charset="2"/>
              <a:buChar char=""/>
            </a:pPr>
            <a:r>
              <a:rPr lang="en-US" sz="4000" dirty="0" smtClean="0">
                <a:latin typeface="Cambria" panose="02040503050406030204" pitchFamily="18" charset="0"/>
                <a:ea typeface="MS Mincho"/>
                <a:cs typeface="Times New Roman" panose="02020603050405020304" pitchFamily="18" charset="0"/>
              </a:rPr>
              <a:t>Pastoralist grazing </a:t>
            </a:r>
            <a:r>
              <a:rPr lang="en-US" sz="4000" dirty="0">
                <a:latin typeface="Cambria" panose="02040503050406030204" pitchFamily="18" charset="0"/>
                <a:ea typeface="MS Mincho"/>
                <a:cs typeface="Times New Roman" panose="02020603050405020304" pitchFamily="18" charset="0"/>
              </a:rPr>
              <a:t>planning is their core </a:t>
            </a:r>
            <a:r>
              <a:rPr lang="en-US" sz="4000" dirty="0" smtClean="0">
                <a:latin typeface="Cambria" panose="02040503050406030204" pitchFamily="18" charset="0"/>
                <a:ea typeface="MS Mincho"/>
                <a:cs typeface="Times New Roman" panose="02020603050405020304" pitchFamily="18" charset="0"/>
              </a:rPr>
              <a:t>tool </a:t>
            </a:r>
          </a:p>
          <a:p>
            <a:pPr marL="342900" indent="-342900">
              <a:lnSpc>
                <a:spcPct val="112000"/>
              </a:lnSpc>
              <a:buFont typeface="Symbol" panose="05050102010706020507" pitchFamily="18" charset="2"/>
              <a:buChar char=""/>
            </a:pPr>
            <a:r>
              <a:rPr lang="en-US" sz="4000" dirty="0" smtClean="0">
                <a:latin typeface="Cambria" panose="02040503050406030204" pitchFamily="18" charset="0"/>
                <a:ea typeface="MS Mincho"/>
                <a:cs typeface="Times New Roman" panose="02020603050405020304" pitchFamily="18" charset="0"/>
              </a:rPr>
              <a:t>Scheduling </a:t>
            </a:r>
            <a:r>
              <a:rPr lang="en-US" sz="4000" dirty="0">
                <a:latin typeface="Cambria" panose="02040503050406030204" pitchFamily="18" charset="0"/>
                <a:ea typeface="MS Mincho"/>
                <a:cs typeface="Times New Roman" panose="02020603050405020304" pitchFamily="18" charset="0"/>
              </a:rPr>
              <a:t>grazing itineraries at a variety of scales </a:t>
            </a:r>
            <a:r>
              <a:rPr lang="en-US" sz="4000" dirty="0" smtClean="0">
                <a:latin typeface="Cambria" panose="02040503050406030204" pitchFamily="18" charset="0"/>
                <a:ea typeface="MS Mincho"/>
                <a:cs typeface="Times New Roman" panose="02020603050405020304" pitchFamily="18" charset="0"/>
              </a:rPr>
              <a:t>allow livestock to gain </a:t>
            </a:r>
            <a:r>
              <a:rPr lang="en-US" sz="4000" dirty="0">
                <a:latin typeface="Cambria" panose="02040503050406030204" pitchFamily="18" charset="0"/>
                <a:ea typeface="MS Mincho"/>
                <a:cs typeface="Times New Roman" panose="02020603050405020304" pitchFamily="18" charset="0"/>
              </a:rPr>
              <a:t>a better diet than they would without management. </a:t>
            </a:r>
            <a:endParaRPr lang="en-ZA" sz="4000" dirty="0">
              <a:latin typeface="Cambria" panose="02040503050406030204" pitchFamily="18" charset="0"/>
              <a:ea typeface="MS Mincho"/>
              <a:cs typeface="Times New Roman" panose="02020603050405020304" pitchFamily="18" charset="0"/>
            </a:endParaRPr>
          </a:p>
          <a:p>
            <a:pPr marL="342900" indent="-342900">
              <a:lnSpc>
                <a:spcPct val="112000"/>
              </a:lnSpc>
              <a:buFont typeface="Symbol" panose="05050102010706020507" pitchFamily="18" charset="2"/>
              <a:buChar char=""/>
            </a:pPr>
            <a:r>
              <a:rPr lang="en-US" sz="4000" dirty="0" smtClean="0">
                <a:latin typeface="Cambria" panose="02040503050406030204" pitchFamily="18" charset="0"/>
                <a:ea typeface="MS Mincho"/>
                <a:cs typeface="Times New Roman" panose="02020603050405020304" pitchFamily="18" charset="0"/>
              </a:rPr>
              <a:t>Pastoralists </a:t>
            </a:r>
            <a:r>
              <a:rPr lang="en-US" sz="4000" dirty="0">
                <a:latin typeface="Cambria" panose="02040503050406030204" pitchFamily="18" charset="0"/>
                <a:ea typeface="MS Mincho"/>
                <a:cs typeface="Times New Roman" panose="02020603050405020304" pitchFamily="18" charset="0"/>
              </a:rPr>
              <a:t>extract the appropriate resources from each piece of land at a given time, moving </a:t>
            </a:r>
            <a:r>
              <a:rPr lang="en-US" sz="4000" dirty="0" smtClean="0">
                <a:latin typeface="Cambria" panose="02040503050406030204" pitchFamily="18" charset="0"/>
                <a:ea typeface="MS Mincho"/>
                <a:cs typeface="Times New Roman" panose="02020603050405020304" pitchFamily="18" charset="0"/>
              </a:rPr>
              <a:t>and </a:t>
            </a:r>
            <a:r>
              <a:rPr lang="en-US" sz="4000" dirty="0">
                <a:latin typeface="Cambria" panose="02040503050406030204" pitchFamily="18" charset="0"/>
                <a:ea typeface="MS Mincho"/>
                <a:cs typeface="Times New Roman" panose="02020603050405020304" pitchFamily="18" charset="0"/>
              </a:rPr>
              <a:t>leaving the grazed land to rest. </a:t>
            </a:r>
            <a:endParaRPr lang="en-US" sz="4000" dirty="0" smtClean="0">
              <a:latin typeface="Cambria" panose="02040503050406030204" pitchFamily="18" charset="0"/>
              <a:ea typeface="MS Mincho"/>
              <a:cs typeface="Times New Roman" panose="02020603050405020304" pitchFamily="18" charset="0"/>
            </a:endParaRPr>
          </a:p>
          <a:p>
            <a:pPr marL="342900" indent="-342900">
              <a:lnSpc>
                <a:spcPct val="112000"/>
              </a:lnSpc>
              <a:buFont typeface="Symbol" panose="05050102010706020507" pitchFamily="18" charset="2"/>
              <a:buChar char=""/>
            </a:pPr>
            <a:r>
              <a:rPr lang="en-US" sz="4000" dirty="0" smtClean="0">
                <a:latin typeface="Cambria" panose="02040503050406030204" pitchFamily="18" charset="0"/>
                <a:ea typeface="MS Mincho"/>
                <a:cs typeface="Times New Roman" panose="02020603050405020304" pitchFamily="18" charset="0"/>
              </a:rPr>
              <a:t>New </a:t>
            </a:r>
            <a:r>
              <a:rPr lang="en-US" sz="4000" dirty="0">
                <a:latin typeface="Cambria" panose="02040503050406030204" pitchFamily="18" charset="0"/>
                <a:ea typeface="MS Mincho"/>
                <a:cs typeface="Times New Roman" panose="02020603050405020304" pitchFamily="18" charset="0"/>
              </a:rPr>
              <a:t>ideas building on traditional </a:t>
            </a:r>
            <a:r>
              <a:rPr lang="en-US" sz="4000" dirty="0" smtClean="0">
                <a:latin typeface="Cambria" panose="02040503050406030204" pitchFamily="18" charset="0"/>
                <a:ea typeface="MS Mincho"/>
                <a:cs typeface="Times New Roman" panose="02020603050405020304" pitchFamily="18" charset="0"/>
              </a:rPr>
              <a:t>knowledge</a:t>
            </a:r>
            <a:endParaRPr lang="en-US" sz="4000" dirty="0">
              <a:latin typeface="Cambria" panose="02040503050406030204" pitchFamily="18" charset="0"/>
              <a:ea typeface="MS Mincho"/>
              <a:cs typeface="Times New Roman" panose="02020603050405020304" pitchFamily="18" charset="0"/>
            </a:endParaRPr>
          </a:p>
        </p:txBody>
      </p:sp>
    </p:spTree>
    <p:extLst>
      <p:ext uri="{BB962C8B-B14F-4D97-AF65-F5344CB8AC3E}">
        <p14:creationId xmlns:p14="http://schemas.microsoft.com/office/powerpoint/2010/main" val="32990617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5"/>
          <p:cNvSpPr/>
          <p:nvPr/>
        </p:nvSpPr>
        <p:spPr>
          <a:xfrm>
            <a:off x="374650" y="396876"/>
            <a:ext cx="2209800" cy="2286000"/>
          </a:xfrm>
          <a:prstGeom prst="rect">
            <a:avLst/>
          </a:prstGeom>
          <a:blipFill>
            <a:blip r:embed="rId2" cstate="print"/>
            <a:stretch>
              <a:fillRect/>
            </a:stretch>
          </a:blipFill>
        </p:spPr>
        <p:txBody>
          <a:bodyPr wrap="square" lIns="0" tIns="0" rIns="0" bIns="0" rtlCol="0"/>
          <a:lstStyle/>
          <a:p>
            <a:endParaRPr/>
          </a:p>
        </p:txBody>
      </p:sp>
      <p:sp>
        <p:nvSpPr>
          <p:cNvPr id="8" name="TextBox 7"/>
          <p:cNvSpPr txBox="1"/>
          <p:nvPr/>
        </p:nvSpPr>
        <p:spPr>
          <a:xfrm>
            <a:off x="2965450" y="1185933"/>
            <a:ext cx="2971800" cy="707886"/>
          </a:xfrm>
          <a:prstGeom prst="rect">
            <a:avLst/>
          </a:prstGeom>
          <a:noFill/>
        </p:spPr>
        <p:txBody>
          <a:bodyPr wrap="square" rtlCol="0">
            <a:spAutoFit/>
          </a:bodyPr>
          <a:lstStyle/>
          <a:p>
            <a:r>
              <a:rPr lang="en-US" sz="4000" b="1" dirty="0" smtClean="0"/>
              <a:t>November </a:t>
            </a:r>
            <a:endParaRPr lang="en-ZA" sz="4000" b="1" dirty="0"/>
          </a:p>
        </p:txBody>
      </p:sp>
      <p:sp>
        <p:nvSpPr>
          <p:cNvPr id="9" name="Rectangle 3"/>
          <p:cNvSpPr txBox="1">
            <a:spLocks noChangeArrowheads="1"/>
          </p:cNvSpPr>
          <p:nvPr/>
        </p:nvSpPr>
        <p:spPr>
          <a:xfrm>
            <a:off x="6849744" y="709584"/>
            <a:ext cx="5945506" cy="1235863"/>
          </a:xfrm>
          <a:prstGeom prst="rect">
            <a:avLst/>
          </a:prstGeom>
        </p:spPr>
        <p:txBody>
          <a:bodyPr>
            <a:noAutofit/>
          </a:bodyPr>
          <a:lstStyle>
            <a:lvl1pPr>
              <a:defRPr>
                <a:latin typeface="+mj-lt"/>
                <a:ea typeface="+mj-ea"/>
                <a:cs typeface="+mj-cs"/>
              </a:defRPr>
            </a:lvl1pPr>
          </a:lstStyle>
          <a:p>
            <a:r>
              <a:rPr lang="en-US" sz="6000" kern="0" dirty="0" smtClean="0">
                <a:solidFill>
                  <a:srgbClr val="C00000"/>
                </a:solidFill>
              </a:rPr>
              <a:t>Pastoral Youth</a:t>
            </a:r>
            <a:endParaRPr lang="en-US" sz="6000" kern="0" dirty="0">
              <a:solidFill>
                <a:srgbClr val="C00000"/>
              </a:solidFill>
            </a:endParaRPr>
          </a:p>
        </p:txBody>
      </p:sp>
      <p:sp>
        <p:nvSpPr>
          <p:cNvPr id="2" name="Rectangle 1"/>
          <p:cNvSpPr/>
          <p:nvPr/>
        </p:nvSpPr>
        <p:spPr>
          <a:xfrm>
            <a:off x="1136650" y="3216275"/>
            <a:ext cx="17983199" cy="6654450"/>
          </a:xfrm>
          <a:prstGeom prst="rect">
            <a:avLst/>
          </a:prstGeom>
        </p:spPr>
        <p:txBody>
          <a:bodyPr wrap="square">
            <a:spAutoFit/>
          </a:bodyPr>
          <a:lstStyle/>
          <a:p>
            <a:pPr marL="342900" indent="-342900">
              <a:lnSpc>
                <a:spcPct val="150000"/>
              </a:lnSpc>
              <a:buFont typeface="Symbol" panose="05050102010706020507" pitchFamily="18" charset="2"/>
              <a:buChar char=""/>
            </a:pPr>
            <a:r>
              <a:rPr lang="en-US" sz="3600" dirty="0">
                <a:latin typeface="Cambria" panose="02040503050406030204" pitchFamily="18" charset="0"/>
                <a:ea typeface="MS Mincho"/>
                <a:cs typeface="Times New Roman" panose="02020603050405020304" pitchFamily="18" charset="0"/>
              </a:rPr>
              <a:t>Young </a:t>
            </a:r>
            <a:r>
              <a:rPr lang="en-US" sz="3600" dirty="0">
                <a:latin typeface="Cambria" panose="02040503050406030204" pitchFamily="18" charset="0"/>
                <a:ea typeface="MS Mincho"/>
                <a:cs typeface="Times New Roman" panose="02020603050405020304" pitchFamily="18" charset="0"/>
              </a:rPr>
              <a:t>herder’s associations encouraged and recognized</a:t>
            </a:r>
            <a:endParaRPr lang="en-ZA" sz="3600" dirty="0">
              <a:latin typeface="Cambria" panose="02040503050406030204" pitchFamily="18" charset="0"/>
              <a:ea typeface="MS Mincho"/>
              <a:cs typeface="Times New Roman" panose="02020603050405020304" pitchFamily="18" charset="0"/>
            </a:endParaRPr>
          </a:p>
          <a:p>
            <a:pPr marL="342900" indent="-342900">
              <a:lnSpc>
                <a:spcPct val="150000"/>
              </a:lnSpc>
              <a:buFont typeface="Symbol" panose="05050102010706020507" pitchFamily="18" charset="2"/>
              <a:buChar char=""/>
            </a:pPr>
            <a:r>
              <a:rPr lang="en-US" sz="3600" dirty="0">
                <a:latin typeface="Cambria" panose="02040503050406030204" pitchFamily="18" charset="0"/>
                <a:ea typeface="MS Mincho"/>
                <a:cs typeface="Times New Roman" panose="02020603050405020304" pitchFamily="18" charset="0"/>
              </a:rPr>
              <a:t>Vocational training, specialized training for pastoral youth</a:t>
            </a:r>
            <a:endParaRPr lang="en-ZA" sz="3600" dirty="0">
              <a:latin typeface="Cambria" panose="02040503050406030204" pitchFamily="18" charset="0"/>
              <a:ea typeface="MS Mincho"/>
              <a:cs typeface="Times New Roman" panose="02020603050405020304" pitchFamily="18" charset="0"/>
            </a:endParaRPr>
          </a:p>
          <a:p>
            <a:pPr marL="342900" indent="-342900">
              <a:lnSpc>
                <a:spcPct val="150000"/>
              </a:lnSpc>
              <a:buFont typeface="Symbol" panose="05050102010706020507" pitchFamily="18" charset="2"/>
              <a:buChar char=""/>
            </a:pPr>
            <a:r>
              <a:rPr lang="en-US" sz="3600" dirty="0">
                <a:latin typeface="Cambria" panose="02040503050406030204" pitchFamily="18" charset="0"/>
                <a:ea typeface="MS Mincho"/>
                <a:cs typeface="Times New Roman" panose="02020603050405020304" pitchFamily="18" charset="0"/>
              </a:rPr>
              <a:t>Challenges</a:t>
            </a:r>
            <a:r>
              <a:rPr lang="en-US" sz="3600" dirty="0">
                <a:latin typeface="Cambria" panose="02040503050406030204" pitchFamily="18" charset="0"/>
                <a:ea typeface="MS Mincho"/>
                <a:cs typeface="Times New Roman" panose="02020603050405020304" pitchFamily="18" charset="0"/>
              </a:rPr>
              <a:t>: inhibited and/or reverse migration; abandonment of rangelands; lack of opportunities for </a:t>
            </a:r>
            <a:r>
              <a:rPr lang="en-US" sz="3600" dirty="0">
                <a:latin typeface="Cambria" panose="02040503050406030204" pitchFamily="18" charset="0"/>
                <a:ea typeface="MS Mincho"/>
                <a:cs typeface="Times New Roman" panose="02020603050405020304" pitchFamily="18" charset="0"/>
              </a:rPr>
              <a:t>youth</a:t>
            </a:r>
            <a:endParaRPr lang="en-ZA" sz="3600" dirty="0">
              <a:latin typeface="Cambria" panose="02040503050406030204" pitchFamily="18" charset="0"/>
              <a:ea typeface="MS Mincho"/>
              <a:cs typeface="Times New Roman" panose="02020603050405020304" pitchFamily="18" charset="0"/>
            </a:endParaRPr>
          </a:p>
          <a:p>
            <a:pPr marL="342900" indent="-342900">
              <a:lnSpc>
                <a:spcPct val="150000"/>
              </a:lnSpc>
              <a:buFont typeface="Symbol" panose="05050102010706020507" pitchFamily="18" charset="2"/>
              <a:buChar char=""/>
            </a:pPr>
            <a:r>
              <a:rPr lang="en-US" sz="3600" dirty="0">
                <a:latin typeface="Cambria" panose="02040503050406030204" pitchFamily="18" charset="0"/>
                <a:ea typeface="MS Mincho"/>
                <a:cs typeface="Times New Roman" panose="02020603050405020304" pitchFamily="18" charset="0"/>
              </a:rPr>
              <a:t>Bright </a:t>
            </a:r>
            <a:r>
              <a:rPr lang="en-US" sz="3600" dirty="0">
                <a:latin typeface="Cambria" panose="02040503050406030204" pitchFamily="18" charset="0"/>
                <a:ea typeface="MS Mincho"/>
                <a:cs typeface="Times New Roman" panose="02020603050405020304" pitchFamily="18" charset="0"/>
              </a:rPr>
              <a:t>spots: professionalization of herding (training and certification schools), rodeos and other related festivals; pastoralist youth innovation / </a:t>
            </a:r>
            <a:r>
              <a:rPr lang="en-US" sz="3600" dirty="0">
                <a:latin typeface="Cambria" panose="02040503050406030204" pitchFamily="18" charset="0"/>
                <a:ea typeface="MS Mincho"/>
                <a:cs typeface="Times New Roman" panose="02020603050405020304" pitchFamily="18" charset="0"/>
              </a:rPr>
              <a:t>entrepreneurship</a:t>
            </a:r>
          </a:p>
          <a:p>
            <a:pPr marL="342900" indent="-342900">
              <a:lnSpc>
                <a:spcPct val="150000"/>
              </a:lnSpc>
              <a:buFont typeface="Symbol" panose="05050102010706020507" pitchFamily="18" charset="2"/>
              <a:buChar char=""/>
            </a:pPr>
            <a:r>
              <a:rPr lang="en-US" sz="3600" dirty="0">
                <a:latin typeface="Cambria" panose="02040503050406030204" pitchFamily="18" charset="0"/>
                <a:ea typeface="MS Mincho"/>
                <a:cs typeface="Times New Roman" panose="02020603050405020304" pitchFamily="18" charset="0"/>
              </a:rPr>
              <a:t> </a:t>
            </a:r>
            <a:r>
              <a:rPr lang="en-US" sz="3600" dirty="0" smtClean="0">
                <a:latin typeface="Cambria" panose="02040503050406030204" pitchFamily="18" charset="0"/>
                <a:ea typeface="MS Mincho"/>
                <a:cs typeface="Times New Roman" panose="02020603050405020304" pitchFamily="18" charset="0"/>
              </a:rPr>
              <a:t>Safeguard </a:t>
            </a:r>
            <a:r>
              <a:rPr lang="en-US" sz="3600" dirty="0">
                <a:latin typeface="Cambria" panose="02040503050406030204" pitchFamily="18" charset="0"/>
                <a:ea typeface="MS Mincho"/>
                <a:cs typeface="Times New Roman" panose="02020603050405020304" pitchFamily="18" charset="0"/>
              </a:rPr>
              <a:t>the next generation of pastoralists</a:t>
            </a:r>
            <a:endParaRPr lang="en-ZA" sz="3600" dirty="0">
              <a:latin typeface="Cambria" panose="02040503050406030204" pitchFamily="18" charset="0"/>
              <a:ea typeface="MS Mincho"/>
              <a:cs typeface="Times New Roman" panose="02020603050405020304" pitchFamily="18" charset="0"/>
            </a:endParaRPr>
          </a:p>
          <a:p>
            <a:pPr marL="342900" lvl="0" indent="-342900">
              <a:lnSpc>
                <a:spcPct val="150000"/>
              </a:lnSpc>
              <a:spcAft>
                <a:spcPts val="0"/>
              </a:spcAft>
              <a:buFont typeface="Symbol" panose="05050102010706020507" pitchFamily="18" charset="2"/>
              <a:buChar char=""/>
            </a:pPr>
            <a:endParaRPr lang="en-ZA" sz="3600" dirty="0"/>
          </a:p>
        </p:txBody>
      </p:sp>
    </p:spTree>
    <p:extLst>
      <p:ext uri="{BB962C8B-B14F-4D97-AF65-F5344CB8AC3E}">
        <p14:creationId xmlns:p14="http://schemas.microsoft.com/office/powerpoint/2010/main" val="26202498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4650" y="244475"/>
            <a:ext cx="19354800" cy="11971739"/>
          </a:xfrm>
          <a:prstGeom prst="rect">
            <a:avLst/>
          </a:prstGeom>
        </p:spPr>
        <p:txBody>
          <a:bodyPr wrap="square">
            <a:spAutoFit/>
          </a:bodyPr>
          <a:lstStyle/>
          <a:p>
            <a:pPr algn="just">
              <a:lnSpc>
                <a:spcPct val="112000"/>
              </a:lnSpc>
              <a:spcBef>
                <a:spcPts val="1200"/>
              </a:spcBef>
              <a:spcAft>
                <a:spcPts val="400"/>
              </a:spcAft>
            </a:pPr>
            <a:r>
              <a:rPr lang="en-US" sz="3600" b="1" i="1" dirty="0" smtClean="0">
                <a:latin typeface="Calibri" panose="020F0502020204030204" pitchFamily="34" charset="0"/>
                <a:ea typeface="Calibri" panose="020F0502020204030204" pitchFamily="34" charset="0"/>
                <a:cs typeface="Calibri" panose="020F0502020204030204" pitchFamily="34" charset="0"/>
              </a:rPr>
              <a:t>LDN_WG: Pastoralism </a:t>
            </a:r>
            <a:r>
              <a:rPr lang="en-US" sz="3600" b="1" i="1" dirty="0">
                <a:latin typeface="Calibri" panose="020F0502020204030204" pitchFamily="34" charset="0"/>
                <a:ea typeface="Calibri" panose="020F0502020204030204" pitchFamily="34" charset="0"/>
                <a:cs typeface="Calibri" panose="020F0502020204030204" pitchFamily="34" charset="0"/>
              </a:rPr>
              <a:t>and animal mobility can be enabled by Member States through policy decisions for</a:t>
            </a:r>
            <a:r>
              <a:rPr lang="en-US" sz="3600" b="1" i="1" dirty="0" smtClean="0">
                <a:latin typeface="Calibri" panose="020F0502020204030204" pitchFamily="34" charset="0"/>
                <a:ea typeface="Calibri" panose="020F0502020204030204" pitchFamily="34" charset="0"/>
                <a:cs typeface="Calibri" panose="020F0502020204030204" pitchFamily="34" charset="0"/>
              </a:rPr>
              <a:t>:</a:t>
            </a:r>
          </a:p>
          <a:p>
            <a:pPr algn="just">
              <a:lnSpc>
                <a:spcPct val="112000"/>
              </a:lnSpc>
              <a:spcBef>
                <a:spcPts val="1200"/>
              </a:spcBef>
              <a:spcAft>
                <a:spcPts val="400"/>
              </a:spcAft>
            </a:pPr>
            <a:endParaRPr lang="en-ZA" sz="11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spcAft>
                <a:spcPts val="0"/>
              </a:spcAft>
              <a:buFont typeface="Wingdings" panose="05000000000000000000" pitchFamily="2" charset="2"/>
              <a:buChar char=""/>
            </a:pPr>
            <a:r>
              <a:rPr lang="en-US" sz="3600" i="1" dirty="0">
                <a:latin typeface="Calibri" panose="020F0502020204030204" pitchFamily="34" charset="0"/>
                <a:ea typeface="Calibri" panose="020F0502020204030204" pitchFamily="34" charset="0"/>
                <a:cs typeface="Calibri" panose="020F0502020204030204" pitchFamily="34" charset="0"/>
              </a:rPr>
              <a:t>Legal recognition and enforcement of pastoral mobility both in-county and across national borders </a:t>
            </a:r>
            <a:endParaRPr lang="en-ZA" sz="36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spcAft>
                <a:spcPts val="0"/>
              </a:spcAft>
              <a:buFont typeface="Wingdings" panose="05000000000000000000" pitchFamily="2" charset="2"/>
              <a:buChar char=""/>
            </a:pPr>
            <a:r>
              <a:rPr lang="en-US" sz="3600" i="1" dirty="0">
                <a:latin typeface="Calibri" panose="020F0502020204030204" pitchFamily="34" charset="0"/>
                <a:ea typeface="Calibri" panose="020F0502020204030204" pitchFamily="34" charset="0"/>
                <a:cs typeface="Calibri" panose="020F0502020204030204" pitchFamily="34" charset="0"/>
              </a:rPr>
              <a:t>Legal status made available for land users and communities that wish to manage rangelands through common property tenure, including ownership of buffer zones and the notion of</a:t>
            </a:r>
            <a:r>
              <a:rPr lang="en-US" sz="3600" i="1" dirty="0">
                <a:solidFill>
                  <a:srgbClr val="000000"/>
                </a:solidFill>
                <a:latin typeface="Calibri" panose="020F0502020204030204" pitchFamily="34" charset="0"/>
                <a:ea typeface="Calibri" panose="020F0502020204030204" pitchFamily="34" charset="0"/>
                <a:cs typeface="Calibri" panose="020F0502020204030204" pitchFamily="34" charset="0"/>
              </a:rPr>
              <a:t> flexible boundaries</a:t>
            </a:r>
            <a:endParaRPr lang="en-ZA" sz="36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spcAft>
                <a:spcPts val="0"/>
              </a:spcAft>
              <a:buFont typeface="Wingdings" panose="05000000000000000000" pitchFamily="2" charset="2"/>
              <a:buChar char=""/>
            </a:pPr>
            <a:r>
              <a:rPr lang="en-US" sz="3600" i="1" dirty="0" smtClean="0">
                <a:solidFill>
                  <a:srgbClr val="000000"/>
                </a:solidFill>
                <a:latin typeface="Calibri" panose="020F0502020204030204" pitchFamily="34" charset="0"/>
                <a:ea typeface="Calibri" panose="020F0502020204030204" pitchFamily="34" charset="0"/>
                <a:cs typeface="Calibri" panose="020F0502020204030204" pitchFamily="34" charset="0"/>
              </a:rPr>
              <a:t>Effective </a:t>
            </a:r>
            <a:r>
              <a:rPr lang="en-US" sz="3600" i="1" dirty="0">
                <a:solidFill>
                  <a:srgbClr val="000000"/>
                </a:solidFill>
                <a:latin typeface="Calibri" panose="020F0502020204030204" pitchFamily="34" charset="0"/>
                <a:ea typeface="Calibri" panose="020F0502020204030204" pitchFamily="34" charset="0"/>
                <a:cs typeface="Calibri" panose="020F0502020204030204" pitchFamily="34" charset="0"/>
              </a:rPr>
              <a:t>integration of pastoralists’ mobility itineraries in the sustainable development strategies of the regions hosting this </a:t>
            </a:r>
            <a:r>
              <a:rPr lang="en-US" sz="3600" i="1"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activity</a:t>
            </a:r>
          </a:p>
          <a:p>
            <a:pPr marL="342900" indent="-342900" algn="just">
              <a:lnSpc>
                <a:spcPct val="150000"/>
              </a:lnSpc>
              <a:buFont typeface="Wingdings" panose="05000000000000000000" pitchFamily="2" charset="2"/>
              <a:buChar char=""/>
            </a:pPr>
            <a:r>
              <a:rPr lang="en-US" sz="3600" i="1" dirty="0">
                <a:latin typeface="Calibri" panose="020F0502020204030204" pitchFamily="34" charset="0"/>
                <a:ea typeface="Calibri" panose="020F0502020204030204" pitchFamily="34" charset="0"/>
                <a:cs typeface="Calibri" panose="020F0502020204030204" pitchFamily="34" charset="0"/>
              </a:rPr>
              <a:t>Increased </a:t>
            </a:r>
            <a:r>
              <a:rPr lang="en-US" sz="3600" i="1" dirty="0">
                <a:latin typeface="Calibri" panose="020F0502020204030204" pitchFamily="34" charset="0"/>
                <a:ea typeface="Calibri" panose="020F0502020204030204" pitchFamily="34" charset="0"/>
                <a:cs typeface="Calibri" panose="020F0502020204030204" pitchFamily="34" charset="0"/>
              </a:rPr>
              <a:t>investment in pastoral mobility-infrastructure such as transhumance corridors, water points, </a:t>
            </a:r>
            <a:r>
              <a:rPr lang="en-US" sz="3600" i="1" dirty="0">
                <a:latin typeface="Calibri" panose="020F0502020204030204" pitchFamily="34" charset="0"/>
                <a:ea typeface="Calibri" panose="020F0502020204030204" pitchFamily="34" charset="0"/>
                <a:cs typeface="Calibri" panose="020F0502020204030204" pitchFamily="34" charset="0"/>
              </a:rPr>
              <a:t>decentralized </a:t>
            </a:r>
            <a:r>
              <a:rPr lang="en-US" sz="3600" i="1" dirty="0">
                <a:latin typeface="Calibri" panose="020F0502020204030204" pitchFamily="34" charset="0"/>
                <a:ea typeface="Calibri" panose="020F0502020204030204" pitchFamily="34" charset="0"/>
                <a:cs typeface="Calibri" panose="020F0502020204030204" pitchFamily="34" charset="0"/>
              </a:rPr>
              <a:t>electrical supply using renewable energy, etc.</a:t>
            </a:r>
            <a:endParaRPr lang="en-ZA" sz="3600" i="1" dirty="0">
              <a:latin typeface="Calibri" panose="020F0502020204030204" pitchFamily="34" charset="0"/>
              <a:ea typeface="Calibri" panose="020F0502020204030204" pitchFamily="34" charset="0"/>
              <a:cs typeface="Calibri" panose="020F0502020204030204" pitchFamily="34" charset="0"/>
            </a:endParaRPr>
          </a:p>
          <a:p>
            <a:pPr marL="342900" indent="-342900" algn="just">
              <a:lnSpc>
                <a:spcPct val="150000"/>
              </a:lnSpc>
              <a:buFont typeface="Wingdings" panose="05000000000000000000" pitchFamily="2" charset="2"/>
              <a:buChar char=""/>
            </a:pPr>
            <a:r>
              <a:rPr lang="en-US" sz="3600" i="1" dirty="0">
                <a:latin typeface="Calibri" panose="020F0502020204030204" pitchFamily="34" charset="0"/>
                <a:ea typeface="Calibri" panose="020F0502020204030204" pitchFamily="34" charset="0"/>
                <a:cs typeface="Calibri" panose="020F0502020204030204" pitchFamily="34" charset="0"/>
              </a:rPr>
              <a:t>Investing </a:t>
            </a:r>
            <a:r>
              <a:rPr lang="en-US" sz="3600" i="1" dirty="0">
                <a:latin typeface="Calibri" panose="020F0502020204030204" pitchFamily="34" charset="0"/>
                <a:ea typeface="Calibri" panose="020F0502020204030204" pitchFamily="34" charset="0"/>
                <a:cs typeface="Calibri" panose="020F0502020204030204" pitchFamily="34" charset="0"/>
              </a:rPr>
              <a:t>in mobility-friendly infrastructure, including 100% coverage of rural areas with mobile phone and broadband networks, marketing options, </a:t>
            </a:r>
            <a:r>
              <a:rPr lang="en-US" sz="3600" i="1" dirty="0" smtClean="0">
                <a:latin typeface="Calibri" panose="020F0502020204030204" pitchFamily="34" charset="0"/>
                <a:ea typeface="Calibri" panose="020F0502020204030204" pitchFamily="34" charset="0"/>
                <a:cs typeface="Calibri" panose="020F0502020204030204" pitchFamily="34" charset="0"/>
              </a:rPr>
              <a:t>providing </a:t>
            </a:r>
            <a:r>
              <a:rPr lang="en-US" sz="3600" i="1" dirty="0">
                <a:latin typeface="Calibri" panose="020F0502020204030204" pitchFamily="34" charset="0"/>
                <a:ea typeface="Calibri" panose="020F0502020204030204" pitchFamily="34" charset="0"/>
                <a:cs typeface="Calibri" panose="020F0502020204030204" pitchFamily="34" charset="0"/>
              </a:rPr>
              <a:t>weather forecast data for </a:t>
            </a:r>
            <a:r>
              <a:rPr lang="en-US" sz="3600" i="1" dirty="0" smtClean="0">
                <a:latin typeface="Calibri" panose="020F0502020204030204" pitchFamily="34" charset="0"/>
                <a:ea typeface="Calibri" panose="020F0502020204030204" pitchFamily="34" charset="0"/>
                <a:cs typeface="Calibri" panose="020F0502020204030204" pitchFamily="34" charset="0"/>
              </a:rPr>
              <a:t>day-to-day</a:t>
            </a:r>
          </a:p>
          <a:p>
            <a:pPr marL="342900" indent="-342900" algn="just">
              <a:lnSpc>
                <a:spcPct val="150000"/>
              </a:lnSpc>
              <a:buFont typeface="Wingdings" panose="05000000000000000000" pitchFamily="2" charset="2"/>
              <a:buChar char=""/>
            </a:pPr>
            <a:r>
              <a:rPr lang="en-US" sz="3600" i="1" dirty="0" smtClean="0">
                <a:latin typeface="Calibri" panose="020F0502020204030204" pitchFamily="34" charset="0"/>
                <a:ea typeface="Calibri" panose="020F0502020204030204" pitchFamily="34" charset="0"/>
                <a:cs typeface="Calibri" panose="020F0502020204030204" pitchFamily="34" charset="0"/>
              </a:rPr>
              <a:t> </a:t>
            </a:r>
            <a:r>
              <a:rPr lang="en-US" sz="3600" i="1" dirty="0">
                <a:latin typeface="Calibri" panose="020F0502020204030204" pitchFamily="34" charset="0"/>
                <a:ea typeface="Calibri" panose="020F0502020204030204" pitchFamily="34" charset="0"/>
                <a:cs typeface="Calibri" panose="020F0502020204030204" pitchFamily="34" charset="0"/>
              </a:rPr>
              <a:t>Adapting administrative, social, health and educational services to the reality of mobile pastoralists and their communities</a:t>
            </a:r>
            <a:endParaRPr lang="en-ZA" sz="3600" i="1" dirty="0">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12000"/>
              </a:lnSpc>
              <a:spcAft>
                <a:spcPts val="0"/>
              </a:spcAft>
              <a:buFont typeface="Wingdings" panose="05000000000000000000" pitchFamily="2" charset="2"/>
              <a:buChar char=""/>
            </a:pPr>
            <a:endParaRPr lang="en-ZA" sz="36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608115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FF428774-6068-0EE1-28D5-F942AC15A2F5}"/>
              </a:ext>
            </a:extLst>
          </p:cNvPr>
          <p:cNvPicPr>
            <a:picLocks noChangeAspect="1"/>
          </p:cNvPicPr>
          <p:nvPr/>
        </p:nvPicPr>
        <p:blipFill rotWithShape="1">
          <a:blip r:embed="rId3"/>
          <a:srcRect l="1" t="-1" r="-2" b="-304"/>
          <a:stretch/>
        </p:blipFill>
        <p:spPr>
          <a:xfrm>
            <a:off x="0" y="-288926"/>
            <a:ext cx="20187128" cy="11598276"/>
          </a:xfrm>
          <a:prstGeom prst="rect">
            <a:avLst/>
          </a:prstGeom>
        </p:spPr>
      </p:pic>
    </p:spTree>
    <p:extLst>
      <p:ext uri="{BB962C8B-B14F-4D97-AF65-F5344CB8AC3E}">
        <p14:creationId xmlns:p14="http://schemas.microsoft.com/office/powerpoint/2010/main" val="37236738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19106433" y="0"/>
            <a:ext cx="995152" cy="11308552"/>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2660650" y="244475"/>
            <a:ext cx="7073097" cy="1031875"/>
          </a:xfrm>
          <a:prstGeom prst="rect">
            <a:avLst/>
          </a:prstGeom>
        </p:spPr>
        <p:txBody>
          <a:bodyPr vert="horz" wrap="square" lIns="0" tIns="12700" rIns="0" bIns="0" rtlCol="0">
            <a:spAutoFit/>
          </a:bodyPr>
          <a:lstStyle/>
          <a:p>
            <a:pPr marL="12700">
              <a:lnSpc>
                <a:spcPct val="100000"/>
              </a:lnSpc>
              <a:spcBef>
                <a:spcPts val="100"/>
              </a:spcBef>
            </a:pPr>
            <a:r>
              <a:rPr sz="6500" b="1" spc="-5" dirty="0">
                <a:latin typeface="Proxima Nova"/>
                <a:cs typeface="Proxima Nova"/>
              </a:rPr>
              <a:t>Why an</a:t>
            </a:r>
            <a:r>
              <a:rPr sz="6500" b="1" spc="-85" dirty="0">
                <a:latin typeface="Proxima Nova"/>
                <a:cs typeface="Proxima Nova"/>
              </a:rPr>
              <a:t> </a:t>
            </a:r>
            <a:r>
              <a:rPr sz="6500" b="1" spc="-5" dirty="0">
                <a:latin typeface="Proxima Nova"/>
                <a:cs typeface="Proxima Nova"/>
              </a:rPr>
              <a:t>IYRP?</a:t>
            </a:r>
          </a:p>
        </p:txBody>
      </p:sp>
      <p:sp>
        <p:nvSpPr>
          <p:cNvPr id="6" name="object 6"/>
          <p:cNvSpPr txBox="1"/>
          <p:nvPr/>
        </p:nvSpPr>
        <p:spPr>
          <a:xfrm>
            <a:off x="18043" y="2225675"/>
            <a:ext cx="12655550" cy="8142614"/>
          </a:xfrm>
          <a:prstGeom prst="rect">
            <a:avLst/>
          </a:prstGeom>
        </p:spPr>
        <p:txBody>
          <a:bodyPr vert="horz" wrap="square" lIns="0" tIns="12065" rIns="0" bIns="0" rtlCol="0">
            <a:spAutoFit/>
          </a:bodyPr>
          <a:lstStyle/>
          <a:p>
            <a:pPr marL="483234" marR="342900" indent="-471170">
              <a:lnSpc>
                <a:spcPct val="150000"/>
              </a:lnSpc>
              <a:spcBef>
                <a:spcPts val="95"/>
              </a:spcBef>
              <a:buClr>
                <a:srgbClr val="7D6461"/>
              </a:buClr>
              <a:buChar char="•"/>
              <a:tabLst>
                <a:tab pos="483234" algn="l"/>
                <a:tab pos="483870" algn="l"/>
              </a:tabLst>
            </a:pPr>
            <a:r>
              <a:rPr sz="3500" spc="15" dirty="0">
                <a:solidFill>
                  <a:srgbClr val="8D4F3E"/>
                </a:solidFill>
                <a:latin typeface="Proxima Nova Semibold"/>
                <a:cs typeface="Proxima Nova Semibold"/>
              </a:rPr>
              <a:t>To </a:t>
            </a:r>
            <a:r>
              <a:rPr sz="3500" spc="5" dirty="0">
                <a:solidFill>
                  <a:srgbClr val="8D4F3E"/>
                </a:solidFill>
                <a:latin typeface="Proxima Nova Semibold"/>
                <a:cs typeface="Proxima Nova Semibold"/>
              </a:rPr>
              <a:t>increase </a:t>
            </a:r>
            <a:r>
              <a:rPr sz="3500" spc="10" dirty="0">
                <a:solidFill>
                  <a:srgbClr val="8D4F3E"/>
                </a:solidFill>
                <a:latin typeface="Proxima Nova Semibold"/>
                <a:cs typeface="Proxima Nova Semibold"/>
              </a:rPr>
              <a:t>worldwide understanding </a:t>
            </a:r>
            <a:r>
              <a:rPr sz="3500" spc="5" dirty="0" smtClean="0">
                <a:solidFill>
                  <a:srgbClr val="8D4F3E"/>
                </a:solidFill>
                <a:latin typeface="Proxima Nova Semibold"/>
                <a:cs typeface="Proxima Nova Semibold"/>
              </a:rPr>
              <a:t>of </a:t>
            </a:r>
            <a:r>
              <a:rPr sz="3500" spc="15" dirty="0">
                <a:solidFill>
                  <a:srgbClr val="8D4F3E"/>
                </a:solidFill>
                <a:latin typeface="Proxima Nova Semibold"/>
                <a:cs typeface="Proxima Nova Semibold"/>
              </a:rPr>
              <a:t>importance </a:t>
            </a:r>
            <a:r>
              <a:rPr sz="3500" spc="10" dirty="0">
                <a:solidFill>
                  <a:srgbClr val="8D4F3E"/>
                </a:solidFill>
                <a:latin typeface="Proxima Nova Semibold"/>
                <a:cs typeface="Proxima Nova Semibold"/>
              </a:rPr>
              <a:t>of rangelands </a:t>
            </a:r>
            <a:r>
              <a:rPr sz="3500" spc="20" dirty="0">
                <a:solidFill>
                  <a:srgbClr val="8D4F3E"/>
                </a:solidFill>
                <a:latin typeface="Proxima Nova Semibold"/>
                <a:cs typeface="Proxima Nova Semibold"/>
              </a:rPr>
              <a:t>&amp; </a:t>
            </a:r>
            <a:r>
              <a:rPr sz="3500" spc="10" dirty="0">
                <a:solidFill>
                  <a:srgbClr val="8D4F3E"/>
                </a:solidFill>
                <a:latin typeface="Proxima Nova Semibold"/>
                <a:cs typeface="Proxima Nova Semibold"/>
              </a:rPr>
              <a:t>pastoralists </a:t>
            </a:r>
            <a:r>
              <a:rPr sz="3500" spc="5" dirty="0" smtClean="0">
                <a:solidFill>
                  <a:srgbClr val="8D4F3E"/>
                </a:solidFill>
                <a:latin typeface="Proxima Nova Semibold"/>
                <a:cs typeface="Proxima Nova Semibold"/>
              </a:rPr>
              <a:t>for </a:t>
            </a:r>
            <a:r>
              <a:rPr sz="3500" spc="10" dirty="0">
                <a:solidFill>
                  <a:srgbClr val="8D4F3E"/>
                </a:solidFill>
                <a:latin typeface="Proxima Nova Semibold"/>
                <a:cs typeface="Proxima Nova Semibold"/>
              </a:rPr>
              <a:t>food </a:t>
            </a:r>
            <a:r>
              <a:rPr sz="3500" spc="15" dirty="0">
                <a:solidFill>
                  <a:srgbClr val="8D4F3E"/>
                </a:solidFill>
                <a:latin typeface="Proxima Nova Semibold"/>
                <a:cs typeface="Proxima Nova Semibold"/>
              </a:rPr>
              <a:t>security, economy, environment &amp; cultural heritage</a:t>
            </a:r>
          </a:p>
          <a:p>
            <a:pPr marL="483234" marR="342900" indent="-471170">
              <a:lnSpc>
                <a:spcPct val="150000"/>
              </a:lnSpc>
              <a:spcBef>
                <a:spcPts val="95"/>
              </a:spcBef>
              <a:buClr>
                <a:srgbClr val="7D6461"/>
              </a:buClr>
              <a:buFontTx/>
              <a:buChar char="•"/>
              <a:tabLst>
                <a:tab pos="483234" algn="l"/>
                <a:tab pos="483870" algn="l"/>
              </a:tabLst>
            </a:pPr>
            <a:r>
              <a:rPr lang="en-US" sz="3500" spc="15" dirty="0">
                <a:solidFill>
                  <a:srgbClr val="8D4F3E"/>
                </a:solidFill>
                <a:latin typeface="Proxima Nova Semibold"/>
                <a:cs typeface="Proxima Nova Semibold"/>
              </a:rPr>
              <a:t>Break myths and misunderstandings </a:t>
            </a:r>
          </a:p>
          <a:p>
            <a:pPr marL="483234" marR="342900" indent="-471170">
              <a:lnSpc>
                <a:spcPct val="150000"/>
              </a:lnSpc>
              <a:spcBef>
                <a:spcPts val="95"/>
              </a:spcBef>
              <a:buClr>
                <a:srgbClr val="7D6461"/>
              </a:buClr>
              <a:buChar char="•"/>
              <a:tabLst>
                <a:tab pos="483234" algn="l"/>
                <a:tab pos="483870" algn="l"/>
              </a:tabLst>
            </a:pPr>
            <a:r>
              <a:rPr sz="3500" spc="15" dirty="0" smtClean="0">
                <a:solidFill>
                  <a:srgbClr val="8D4F3E"/>
                </a:solidFill>
                <a:latin typeface="Proxima Nova Semibold"/>
                <a:cs typeface="Proxima Nova Semibold"/>
              </a:rPr>
              <a:t>To </a:t>
            </a:r>
            <a:r>
              <a:rPr sz="3500" spc="15" dirty="0">
                <a:solidFill>
                  <a:srgbClr val="8D4F3E"/>
                </a:solidFill>
                <a:latin typeface="Proxima Nova Semibold"/>
                <a:cs typeface="Proxima Nova Semibold"/>
              </a:rPr>
              <a:t>help fill knowledge gaps about rangelands &amp; pastoralists through participatory research &amp; communication</a:t>
            </a:r>
          </a:p>
          <a:p>
            <a:pPr marL="483234" marR="342900" indent="-471170">
              <a:lnSpc>
                <a:spcPct val="150000"/>
              </a:lnSpc>
              <a:spcBef>
                <a:spcPts val="95"/>
              </a:spcBef>
              <a:buClr>
                <a:srgbClr val="7D6461"/>
              </a:buClr>
              <a:buChar char="•"/>
              <a:tabLst>
                <a:tab pos="483234" algn="l"/>
                <a:tab pos="483870" algn="l"/>
              </a:tabLst>
            </a:pPr>
            <a:r>
              <a:rPr sz="3500" spc="15" dirty="0">
                <a:solidFill>
                  <a:srgbClr val="8D4F3E"/>
                </a:solidFill>
                <a:latin typeface="Proxima Nova Semibold"/>
                <a:cs typeface="Proxima Nova Semibold"/>
              </a:rPr>
              <a:t>To promote informed, science-based policy &amp; legislation for current &amp; future generations</a:t>
            </a:r>
          </a:p>
          <a:p>
            <a:pPr marL="483234" marR="342900" indent="-471170">
              <a:lnSpc>
                <a:spcPct val="150000"/>
              </a:lnSpc>
              <a:spcBef>
                <a:spcPts val="95"/>
              </a:spcBef>
              <a:buClr>
                <a:srgbClr val="7D6461"/>
              </a:buClr>
              <a:buChar char="•"/>
              <a:tabLst>
                <a:tab pos="483234" algn="l"/>
                <a:tab pos="483870" algn="l"/>
              </a:tabLst>
            </a:pPr>
            <a:r>
              <a:rPr lang="en-US" sz="3500" spc="15" dirty="0" smtClean="0">
                <a:solidFill>
                  <a:srgbClr val="8D4F3E"/>
                </a:solidFill>
                <a:latin typeface="Proxima Nova Semibold"/>
                <a:cs typeface="Proxima Nova Semibold"/>
              </a:rPr>
              <a:t>To </a:t>
            </a:r>
            <a:r>
              <a:rPr lang="en-US" sz="3500" spc="15" dirty="0">
                <a:solidFill>
                  <a:srgbClr val="8D4F3E"/>
                </a:solidFill>
                <a:latin typeface="Proxima Nova Semibold"/>
                <a:cs typeface="Proxima Nova Semibold"/>
              </a:rPr>
              <a:t>increase sustainable and ethical investment in rangelands and pastoral </a:t>
            </a:r>
            <a:r>
              <a:rPr lang="en-US" sz="3500" spc="15" dirty="0" smtClean="0">
                <a:solidFill>
                  <a:srgbClr val="8D4F3E"/>
                </a:solidFill>
                <a:latin typeface="Proxima Nova Semibold"/>
                <a:cs typeface="Proxima Nova Semibold"/>
              </a:rPr>
              <a:t>livelihoods</a:t>
            </a:r>
          </a:p>
        </p:txBody>
      </p:sp>
      <p:sp>
        <p:nvSpPr>
          <p:cNvPr id="7" name="object 7"/>
          <p:cNvSpPr txBox="1"/>
          <p:nvPr/>
        </p:nvSpPr>
        <p:spPr>
          <a:xfrm>
            <a:off x="11132510" y="10943028"/>
            <a:ext cx="1124585" cy="176530"/>
          </a:xfrm>
          <a:prstGeom prst="rect">
            <a:avLst/>
          </a:prstGeom>
        </p:spPr>
        <p:txBody>
          <a:bodyPr vert="horz" wrap="square" lIns="0" tIns="17780" rIns="0" bIns="0" rtlCol="0">
            <a:spAutoFit/>
          </a:bodyPr>
          <a:lstStyle/>
          <a:p>
            <a:pPr marL="12700">
              <a:lnSpc>
                <a:spcPct val="100000"/>
              </a:lnSpc>
              <a:spcBef>
                <a:spcPts val="140"/>
              </a:spcBef>
            </a:pPr>
            <a:r>
              <a:rPr sz="950" b="1" i="1" spc="25" dirty="0">
                <a:solidFill>
                  <a:srgbClr val="FFFFFF"/>
                </a:solidFill>
                <a:latin typeface="Arial"/>
                <a:cs typeface="Arial"/>
              </a:rPr>
              <a:t>© </a:t>
            </a:r>
            <a:r>
              <a:rPr sz="950" b="1" i="1" spc="20" dirty="0">
                <a:solidFill>
                  <a:srgbClr val="FFFFFF"/>
                </a:solidFill>
                <a:latin typeface="Arial"/>
                <a:cs typeface="Arial"/>
              </a:rPr>
              <a:t>Wendy</a:t>
            </a:r>
            <a:r>
              <a:rPr sz="950" b="1" i="1" spc="-50" dirty="0">
                <a:solidFill>
                  <a:srgbClr val="FFFFFF"/>
                </a:solidFill>
                <a:latin typeface="Arial"/>
                <a:cs typeface="Arial"/>
              </a:rPr>
              <a:t> </a:t>
            </a:r>
            <a:r>
              <a:rPr sz="950" b="1" i="1" spc="20" dirty="0">
                <a:solidFill>
                  <a:srgbClr val="FFFFFF"/>
                </a:solidFill>
                <a:latin typeface="Arial"/>
                <a:cs typeface="Arial"/>
              </a:rPr>
              <a:t>Sheehan</a:t>
            </a:r>
            <a:endParaRPr sz="950">
              <a:latin typeface="Arial"/>
              <a:cs typeface="Arial"/>
            </a:endParaRPr>
          </a:p>
        </p:txBody>
      </p:sp>
      <p:sp>
        <p:nvSpPr>
          <p:cNvPr id="9" name="object 3"/>
          <p:cNvSpPr/>
          <p:nvPr/>
        </p:nvSpPr>
        <p:spPr>
          <a:xfrm>
            <a:off x="12454527" y="1760539"/>
            <a:ext cx="6441775" cy="7787474"/>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699250" y="170008"/>
            <a:ext cx="12801600" cy="11115039"/>
          </a:xfrm>
          <a:prstGeom prst="rect">
            <a:avLst/>
          </a:prstGeom>
        </p:spPr>
      </p:pic>
      <p:sp>
        <p:nvSpPr>
          <p:cNvPr id="2" name="TextBox 1"/>
          <p:cNvSpPr txBox="1"/>
          <p:nvPr/>
        </p:nvSpPr>
        <p:spPr>
          <a:xfrm>
            <a:off x="755650" y="4283075"/>
            <a:ext cx="5410200" cy="707886"/>
          </a:xfrm>
          <a:prstGeom prst="rect">
            <a:avLst/>
          </a:prstGeom>
          <a:noFill/>
        </p:spPr>
        <p:txBody>
          <a:bodyPr wrap="square" rtlCol="0">
            <a:spAutoFit/>
          </a:bodyPr>
          <a:lstStyle/>
          <a:p>
            <a:r>
              <a:rPr lang="en-US" sz="4000" b="1" dirty="0" smtClean="0"/>
              <a:t>Global Pastoralist MAP </a:t>
            </a:r>
            <a:endParaRPr lang="en-ZA" sz="4000" b="1" dirty="0"/>
          </a:p>
        </p:txBody>
      </p:sp>
    </p:spTree>
    <p:extLst>
      <p:ext uri="{BB962C8B-B14F-4D97-AF65-F5344CB8AC3E}">
        <p14:creationId xmlns:p14="http://schemas.microsoft.com/office/powerpoint/2010/main" val="27724569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660650" y="409123"/>
            <a:ext cx="15316200" cy="10588459"/>
          </a:xfrm>
          <a:prstGeom prst="rect">
            <a:avLst/>
          </a:prstGeom>
        </p:spPr>
      </p:pic>
    </p:spTree>
    <p:extLst>
      <p:ext uri="{BB962C8B-B14F-4D97-AF65-F5344CB8AC3E}">
        <p14:creationId xmlns:p14="http://schemas.microsoft.com/office/powerpoint/2010/main" val="18104423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556250" y="334207"/>
            <a:ext cx="8950651" cy="997709"/>
          </a:xfrm>
          <a:prstGeom prst="rect">
            <a:avLst/>
          </a:prstGeom>
        </p:spPr>
        <p:txBody>
          <a:bodyPr vert="horz" wrap="square" lIns="0" tIns="12700" rIns="0" bIns="0" rtlCol="0">
            <a:spAutoFit/>
          </a:bodyPr>
          <a:lstStyle/>
          <a:p>
            <a:pPr marL="381000">
              <a:lnSpc>
                <a:spcPct val="100000"/>
              </a:lnSpc>
              <a:spcBef>
                <a:spcPts val="100"/>
              </a:spcBef>
            </a:pPr>
            <a:r>
              <a:rPr sz="6400" b="1" spc="-5" dirty="0" smtClean="0">
                <a:latin typeface="Proxima Nova"/>
                <a:cs typeface="Proxima Nova"/>
              </a:rPr>
              <a:t>IYRP </a:t>
            </a:r>
            <a:r>
              <a:rPr sz="6400" b="1" spc="-5" dirty="0">
                <a:latin typeface="Proxima Nova"/>
                <a:cs typeface="Proxima Nova"/>
              </a:rPr>
              <a:t>2026</a:t>
            </a:r>
            <a:r>
              <a:rPr sz="6400" b="1" spc="-45" dirty="0">
                <a:latin typeface="Proxima Nova"/>
                <a:cs typeface="Proxima Nova"/>
              </a:rPr>
              <a:t> </a:t>
            </a:r>
            <a:r>
              <a:rPr lang="en-US" sz="6400" b="1" spc="-15" dirty="0" smtClean="0">
                <a:latin typeface="Proxima Nova"/>
                <a:cs typeface="Proxima Nova"/>
              </a:rPr>
              <a:t>structure </a:t>
            </a:r>
            <a:endParaRPr sz="6400" b="1" spc="-15" dirty="0">
              <a:latin typeface="Proxima Nova"/>
              <a:cs typeface="Proxima Nova"/>
            </a:endParaRPr>
          </a:p>
        </p:txBody>
      </p:sp>
      <p:sp>
        <p:nvSpPr>
          <p:cNvPr id="3" name="object 3"/>
          <p:cNvSpPr/>
          <p:nvPr/>
        </p:nvSpPr>
        <p:spPr>
          <a:xfrm>
            <a:off x="236223" y="488987"/>
            <a:ext cx="3493087" cy="2100878"/>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6538858" y="1997075"/>
            <a:ext cx="5979795" cy="1214435"/>
          </a:xfrm>
          <a:prstGeom prst="rect">
            <a:avLst/>
          </a:prstGeom>
          <a:ln w="10470">
            <a:solidFill>
              <a:srgbClr val="8D4F3E"/>
            </a:solidFill>
          </a:ln>
        </p:spPr>
        <p:txBody>
          <a:bodyPr vert="horz" wrap="square" lIns="0" tIns="57150" rIns="0" bIns="0" rtlCol="0">
            <a:spAutoFit/>
          </a:bodyPr>
          <a:lstStyle/>
          <a:p>
            <a:pPr marL="1905" algn="ctr">
              <a:lnSpc>
                <a:spcPct val="100000"/>
              </a:lnSpc>
              <a:spcBef>
                <a:spcPts val="450"/>
              </a:spcBef>
            </a:pPr>
            <a:r>
              <a:rPr sz="3800" b="1" dirty="0">
                <a:solidFill>
                  <a:srgbClr val="A71400"/>
                </a:solidFill>
                <a:latin typeface="Proxima Nova"/>
                <a:cs typeface="Proxima Nova"/>
              </a:rPr>
              <a:t>General IYRP</a:t>
            </a:r>
            <a:r>
              <a:rPr sz="3800" b="1" spc="-10" dirty="0">
                <a:solidFill>
                  <a:srgbClr val="A71400"/>
                </a:solidFill>
                <a:latin typeface="Proxima Nova"/>
                <a:cs typeface="Proxima Nova"/>
              </a:rPr>
              <a:t> </a:t>
            </a:r>
            <a:r>
              <a:rPr sz="3800" b="1" dirty="0">
                <a:solidFill>
                  <a:srgbClr val="A71400"/>
                </a:solidFill>
                <a:latin typeface="Proxima Nova"/>
                <a:cs typeface="Proxima Nova"/>
              </a:rPr>
              <a:t>e-list</a:t>
            </a:r>
            <a:endParaRPr sz="3800" b="1" dirty="0">
              <a:latin typeface="Proxima Nova"/>
              <a:cs typeface="Proxima Nova"/>
            </a:endParaRPr>
          </a:p>
          <a:p>
            <a:pPr algn="ctr">
              <a:lnSpc>
                <a:spcPct val="100000"/>
              </a:lnSpc>
              <a:spcBef>
                <a:spcPts val="1115"/>
              </a:spcBef>
              <a:spcAft>
                <a:spcPts val="400"/>
              </a:spcAft>
            </a:pPr>
            <a:r>
              <a:rPr sz="2800" spc="10" dirty="0">
                <a:latin typeface="Proxima Nova Semibold"/>
                <a:cs typeface="Proxima Nova Semibold"/>
              </a:rPr>
              <a:t>~740 addresses mostly </a:t>
            </a:r>
            <a:r>
              <a:rPr sz="2800" spc="5" dirty="0">
                <a:latin typeface="Proxima Nova Semibold"/>
                <a:cs typeface="Proxima Nova Semibold"/>
              </a:rPr>
              <a:t>for info</a:t>
            </a:r>
            <a:r>
              <a:rPr sz="2800" spc="-50" dirty="0">
                <a:latin typeface="Proxima Nova Semibold"/>
                <a:cs typeface="Proxima Nova Semibold"/>
              </a:rPr>
              <a:t> </a:t>
            </a:r>
            <a:r>
              <a:rPr sz="2800" spc="5" dirty="0">
                <a:latin typeface="Proxima Nova Semibold"/>
                <a:cs typeface="Proxima Nova Semibold"/>
              </a:rPr>
              <a:t>only</a:t>
            </a:r>
            <a:endParaRPr sz="2800" dirty="0">
              <a:latin typeface="Proxima Nova Semibold"/>
              <a:cs typeface="Proxima Nova Semibold"/>
            </a:endParaRPr>
          </a:p>
        </p:txBody>
      </p:sp>
      <p:sp>
        <p:nvSpPr>
          <p:cNvPr id="5" name="object 5"/>
          <p:cNvSpPr txBox="1"/>
          <p:nvPr/>
        </p:nvSpPr>
        <p:spPr>
          <a:xfrm>
            <a:off x="3729310" y="3628020"/>
            <a:ext cx="11801475" cy="1275990"/>
          </a:xfrm>
          <a:prstGeom prst="rect">
            <a:avLst/>
          </a:prstGeom>
          <a:ln w="10470">
            <a:solidFill>
              <a:srgbClr val="8D4F3E"/>
            </a:solidFill>
          </a:ln>
        </p:spPr>
        <p:txBody>
          <a:bodyPr vert="horz" wrap="square" lIns="0" tIns="57150" rIns="0" bIns="0" rtlCol="0">
            <a:spAutoFit/>
          </a:bodyPr>
          <a:lstStyle/>
          <a:p>
            <a:pPr algn="ctr">
              <a:lnSpc>
                <a:spcPct val="100000"/>
              </a:lnSpc>
              <a:spcBef>
                <a:spcPts val="450"/>
              </a:spcBef>
            </a:pPr>
            <a:r>
              <a:rPr sz="3800" b="1" spc="-5" dirty="0">
                <a:solidFill>
                  <a:srgbClr val="A71400"/>
                </a:solidFill>
                <a:latin typeface="Proxima Nova"/>
                <a:cs typeface="Proxima Nova"/>
              </a:rPr>
              <a:t>International </a:t>
            </a:r>
            <a:r>
              <a:rPr sz="3800" b="1" dirty="0">
                <a:solidFill>
                  <a:srgbClr val="A71400"/>
                </a:solidFill>
                <a:latin typeface="Proxima Nova"/>
                <a:cs typeface="Proxima Nova"/>
              </a:rPr>
              <a:t>Support Group</a:t>
            </a:r>
            <a:r>
              <a:rPr sz="3800" b="1" spc="5" dirty="0">
                <a:solidFill>
                  <a:srgbClr val="A71400"/>
                </a:solidFill>
                <a:latin typeface="Proxima Nova"/>
                <a:cs typeface="Proxima Nova"/>
              </a:rPr>
              <a:t> </a:t>
            </a:r>
            <a:r>
              <a:rPr sz="3800" b="1" spc="-5" dirty="0">
                <a:solidFill>
                  <a:srgbClr val="A71400"/>
                </a:solidFill>
                <a:latin typeface="Proxima Nova"/>
                <a:cs typeface="Proxima Nova"/>
              </a:rPr>
              <a:t>(ISG)</a:t>
            </a:r>
            <a:endParaRPr sz="3800" b="1" dirty="0">
              <a:latin typeface="Proxima Nova"/>
              <a:cs typeface="Proxima Nova"/>
            </a:endParaRPr>
          </a:p>
          <a:p>
            <a:pPr marL="635" algn="ctr">
              <a:lnSpc>
                <a:spcPct val="100000"/>
              </a:lnSpc>
              <a:spcBef>
                <a:spcPts val="1115"/>
              </a:spcBef>
            </a:pPr>
            <a:r>
              <a:rPr sz="3200" spc="10" dirty="0">
                <a:latin typeface="Proxima Nova Semibold"/>
                <a:cs typeface="Proxima Nova Semibold"/>
              </a:rPr>
              <a:t>~415 </a:t>
            </a:r>
            <a:r>
              <a:rPr sz="3200" spc="10" dirty="0" smtClean="0">
                <a:latin typeface="Proxima Nova Semibold"/>
                <a:cs typeface="Proxima Nova Semibold"/>
              </a:rPr>
              <a:t>active </a:t>
            </a:r>
            <a:r>
              <a:rPr sz="3200" spc="10" dirty="0">
                <a:latin typeface="Proxima Nova Semibold"/>
                <a:cs typeface="Proxima Nova Semibold"/>
              </a:rPr>
              <a:t>partners, </a:t>
            </a:r>
            <a:r>
              <a:rPr sz="3200" dirty="0">
                <a:latin typeface="Proxima Nova Semibold"/>
                <a:cs typeface="Proxima Nova Semibold"/>
              </a:rPr>
              <a:t>including </a:t>
            </a:r>
            <a:r>
              <a:rPr sz="3200" spc="10" dirty="0">
                <a:latin typeface="Proxima Nova Semibold"/>
                <a:cs typeface="Proxima Nova Semibold"/>
              </a:rPr>
              <a:t>GCG members </a:t>
            </a:r>
            <a:r>
              <a:rPr sz="3200" spc="15" dirty="0">
                <a:latin typeface="Proxima Nova Semibold"/>
                <a:cs typeface="Proxima Nova Semibold"/>
              </a:rPr>
              <a:t>&amp; </a:t>
            </a:r>
            <a:r>
              <a:rPr sz="3200" spc="10" dirty="0">
                <a:latin typeface="Proxima Nova Semibold"/>
                <a:cs typeface="Proxima Nova Semibold"/>
              </a:rPr>
              <a:t>2 </a:t>
            </a:r>
            <a:r>
              <a:rPr sz="3200" spc="5" dirty="0">
                <a:latin typeface="Proxima Nova Semibold"/>
                <a:cs typeface="Proxima Nova Semibold"/>
              </a:rPr>
              <a:t>co-chairs</a:t>
            </a:r>
            <a:endParaRPr sz="3200" dirty="0">
              <a:latin typeface="Proxima Nova Semibold"/>
              <a:cs typeface="Proxima Nova Semibold"/>
            </a:endParaRPr>
          </a:p>
        </p:txBody>
      </p:sp>
      <p:sp>
        <p:nvSpPr>
          <p:cNvPr id="6" name="object 6"/>
          <p:cNvSpPr/>
          <p:nvPr/>
        </p:nvSpPr>
        <p:spPr>
          <a:xfrm>
            <a:off x="3729310" y="5284095"/>
            <a:ext cx="12190140" cy="1658620"/>
          </a:xfrm>
          <a:custGeom>
            <a:avLst/>
            <a:gdLst/>
            <a:ahLst/>
            <a:cxnLst/>
            <a:rect l="l" t="t" r="r" b="b"/>
            <a:pathLst>
              <a:path w="11801475" h="1658620">
                <a:moveTo>
                  <a:pt x="0" y="1658588"/>
                </a:moveTo>
                <a:lnTo>
                  <a:pt x="11801106" y="1658588"/>
                </a:lnTo>
                <a:lnTo>
                  <a:pt x="11801106" y="0"/>
                </a:lnTo>
                <a:lnTo>
                  <a:pt x="0" y="0"/>
                </a:lnTo>
                <a:lnTo>
                  <a:pt x="0" y="1658588"/>
                </a:lnTo>
                <a:close/>
              </a:path>
            </a:pathLst>
          </a:custGeom>
          <a:ln w="10470">
            <a:solidFill>
              <a:srgbClr val="8D4F3E"/>
            </a:solidFill>
          </a:ln>
        </p:spPr>
        <p:txBody>
          <a:bodyPr wrap="square" lIns="0" tIns="0" rIns="0" bIns="0" rtlCol="0"/>
          <a:lstStyle/>
          <a:p>
            <a:endParaRPr/>
          </a:p>
        </p:txBody>
      </p:sp>
      <p:sp>
        <p:nvSpPr>
          <p:cNvPr id="7" name="object 7"/>
          <p:cNvSpPr txBox="1"/>
          <p:nvPr/>
        </p:nvSpPr>
        <p:spPr>
          <a:xfrm>
            <a:off x="3729310" y="5074709"/>
            <a:ext cx="12190140" cy="1888721"/>
          </a:xfrm>
          <a:prstGeom prst="rect">
            <a:avLst/>
          </a:prstGeom>
        </p:spPr>
        <p:txBody>
          <a:bodyPr vert="horz" wrap="square" lIns="0" tIns="220979" rIns="0" bIns="0" rtlCol="0">
            <a:spAutoFit/>
          </a:bodyPr>
          <a:lstStyle/>
          <a:p>
            <a:pPr marR="2540" algn="ctr">
              <a:lnSpc>
                <a:spcPct val="100000"/>
              </a:lnSpc>
              <a:spcBef>
                <a:spcPts val="1739"/>
              </a:spcBef>
            </a:pPr>
            <a:r>
              <a:rPr sz="3800" b="1" spc="-5" dirty="0">
                <a:solidFill>
                  <a:srgbClr val="A71400"/>
                </a:solidFill>
                <a:latin typeface="Proxima Nova"/>
                <a:cs typeface="Proxima Nova"/>
              </a:rPr>
              <a:t>Global </a:t>
            </a:r>
            <a:r>
              <a:rPr sz="3800" b="1" dirty="0">
                <a:solidFill>
                  <a:srgbClr val="A71400"/>
                </a:solidFill>
                <a:latin typeface="Proxima Nova"/>
                <a:cs typeface="Proxima Nova"/>
              </a:rPr>
              <a:t>Coordinating Group</a:t>
            </a:r>
            <a:r>
              <a:rPr sz="3800" b="1" spc="-10" dirty="0">
                <a:solidFill>
                  <a:srgbClr val="A71400"/>
                </a:solidFill>
                <a:latin typeface="Proxima Nova"/>
                <a:cs typeface="Proxima Nova"/>
              </a:rPr>
              <a:t> </a:t>
            </a:r>
            <a:r>
              <a:rPr sz="3800" b="1" dirty="0">
                <a:solidFill>
                  <a:srgbClr val="A71400"/>
                </a:solidFill>
                <a:latin typeface="Proxima Nova"/>
                <a:cs typeface="Proxima Nova"/>
              </a:rPr>
              <a:t>(GCG)</a:t>
            </a:r>
            <a:endParaRPr sz="3800" b="1" dirty="0">
              <a:latin typeface="Proxima Nova"/>
              <a:cs typeface="Proxima Nova"/>
            </a:endParaRPr>
          </a:p>
          <a:p>
            <a:pPr marL="12700" marR="5080" algn="ctr">
              <a:lnSpc>
                <a:spcPct val="115100"/>
              </a:lnSpc>
              <a:spcBef>
                <a:spcPts val="670"/>
              </a:spcBef>
            </a:pPr>
            <a:r>
              <a:rPr sz="2800" spc="10" dirty="0">
                <a:latin typeface="Proxima Nova Semibold"/>
                <a:cs typeface="Proxima Nova Semibold"/>
              </a:rPr>
              <a:t>~45 </a:t>
            </a:r>
            <a:r>
              <a:rPr sz="2800" spc="15" dirty="0">
                <a:latin typeface="Proxima Nova Semibold"/>
                <a:cs typeface="Proxima Nova Semibold"/>
              </a:rPr>
              <a:t>members </a:t>
            </a:r>
            <a:r>
              <a:rPr sz="2800" spc="5" dirty="0">
                <a:latin typeface="Proxima Nova Semibold"/>
                <a:cs typeface="Proxima Nova Semibold"/>
              </a:rPr>
              <a:t>(co-chairs, </a:t>
            </a:r>
            <a:r>
              <a:rPr sz="2800" spc="10" dirty="0">
                <a:latin typeface="Proxima Nova Semibold"/>
                <a:cs typeface="Proxima Nova Semibold"/>
              </a:rPr>
              <a:t>comms team, RISG </a:t>
            </a:r>
            <a:r>
              <a:rPr lang="de-DE" sz="2800" spc="10" dirty="0" smtClean="0">
                <a:latin typeface="Proxima Nova Semibold"/>
                <a:cs typeface="Proxima Nova Semibold"/>
              </a:rPr>
              <a:t>&amp; WG </a:t>
            </a:r>
            <a:r>
              <a:rPr sz="2800" spc="5" dirty="0" smtClean="0">
                <a:latin typeface="Proxima Nova Semibold"/>
                <a:cs typeface="Proxima Nova Semibold"/>
              </a:rPr>
              <a:t>chairs </a:t>
            </a:r>
            <a:r>
              <a:rPr sz="2800" spc="15" dirty="0">
                <a:latin typeface="Proxima Nova Semibold"/>
                <a:cs typeface="Proxima Nova Semibold"/>
              </a:rPr>
              <a:t>&amp; </a:t>
            </a:r>
            <a:r>
              <a:rPr sz="2800" spc="10" dirty="0">
                <a:latin typeface="Proxima Nova Semibold"/>
                <a:cs typeface="Proxima Nova Semibold"/>
              </a:rPr>
              <a:t>reps </a:t>
            </a:r>
            <a:r>
              <a:rPr sz="2800" spc="5" dirty="0">
                <a:latin typeface="Proxima Nova Semibold"/>
                <a:cs typeface="Proxima Nova Semibold"/>
              </a:rPr>
              <a:t>from </a:t>
            </a:r>
            <a:r>
              <a:rPr sz="2800" spc="10" dirty="0">
                <a:latin typeface="Proxima Nova Semibold"/>
                <a:cs typeface="Proxima Nova Semibold"/>
              </a:rPr>
              <a:t>key </a:t>
            </a:r>
            <a:r>
              <a:rPr sz="2800" spc="5" dirty="0" smtClean="0">
                <a:latin typeface="Proxima Nova Semibold"/>
                <a:cs typeface="Proxima Nova Semibold"/>
              </a:rPr>
              <a:t>supporting </a:t>
            </a:r>
            <a:r>
              <a:rPr sz="2800" spc="5" dirty="0">
                <a:latin typeface="Proxima Nova Semibold"/>
                <a:cs typeface="Proxima Nova Semibold"/>
              </a:rPr>
              <a:t>partners: FAO, Govt </a:t>
            </a:r>
            <a:r>
              <a:rPr sz="2800" spc="10" dirty="0">
                <a:latin typeface="Proxima Nova Semibold"/>
                <a:cs typeface="Proxima Nova Semibold"/>
              </a:rPr>
              <a:t>of </a:t>
            </a:r>
            <a:r>
              <a:rPr sz="2800" spc="5" dirty="0">
                <a:latin typeface="Proxima Nova Semibold"/>
                <a:cs typeface="Proxima Nova Semibold"/>
              </a:rPr>
              <a:t>Mongolia, ILRI, IUCN, </a:t>
            </a:r>
            <a:r>
              <a:rPr sz="2800" spc="10" dirty="0">
                <a:latin typeface="Proxima Nova Semibold"/>
                <a:cs typeface="Proxima Nova Semibold"/>
              </a:rPr>
              <a:t>UNEP,</a:t>
            </a:r>
            <a:r>
              <a:rPr sz="2800" spc="50" dirty="0">
                <a:latin typeface="Proxima Nova Semibold"/>
                <a:cs typeface="Proxima Nova Semibold"/>
              </a:rPr>
              <a:t> </a:t>
            </a:r>
            <a:r>
              <a:rPr sz="2800" spc="10" dirty="0">
                <a:latin typeface="Proxima Nova Semibold"/>
                <a:cs typeface="Proxima Nova Semibold"/>
              </a:rPr>
              <a:t>WAMIP)</a:t>
            </a:r>
            <a:endParaRPr sz="2800" dirty="0">
              <a:latin typeface="Proxima Nova Semibold"/>
              <a:cs typeface="Proxima Nova Semibold"/>
            </a:endParaRPr>
          </a:p>
        </p:txBody>
      </p:sp>
      <p:sp>
        <p:nvSpPr>
          <p:cNvPr id="8" name="object 8"/>
          <p:cNvSpPr txBox="1"/>
          <p:nvPr/>
        </p:nvSpPr>
        <p:spPr>
          <a:xfrm>
            <a:off x="1702566" y="8107465"/>
            <a:ext cx="3350260" cy="1465401"/>
          </a:xfrm>
          <a:prstGeom prst="rect">
            <a:avLst/>
          </a:prstGeom>
          <a:ln w="10470">
            <a:solidFill>
              <a:srgbClr val="8D4F3E"/>
            </a:solidFill>
          </a:ln>
        </p:spPr>
        <p:txBody>
          <a:bodyPr vert="horz" wrap="square" lIns="0" tIns="50165" rIns="0" bIns="0" rtlCol="0">
            <a:spAutoFit/>
          </a:bodyPr>
          <a:lstStyle/>
          <a:p>
            <a:pPr marL="136525" marR="130175" indent="-635" algn="ctr">
              <a:lnSpc>
                <a:spcPct val="110000"/>
              </a:lnSpc>
              <a:spcBef>
                <a:spcPts val="395"/>
              </a:spcBef>
            </a:pPr>
            <a:r>
              <a:rPr sz="2800" b="1" spc="15" dirty="0" smtClean="0">
                <a:solidFill>
                  <a:srgbClr val="A71400"/>
                </a:solidFill>
                <a:latin typeface="Proxima Nova"/>
                <a:cs typeface="Proxima Nova"/>
              </a:rPr>
              <a:t>Global </a:t>
            </a:r>
            <a:r>
              <a:rPr sz="2800" b="1" spc="20" dirty="0" smtClean="0">
                <a:solidFill>
                  <a:srgbClr val="A71400"/>
                </a:solidFill>
                <a:latin typeface="Proxima Nova"/>
                <a:cs typeface="Proxima Nova"/>
              </a:rPr>
              <a:t>Comm</a:t>
            </a:r>
            <a:r>
              <a:rPr sz="2800" b="1" spc="10" dirty="0" smtClean="0">
                <a:solidFill>
                  <a:srgbClr val="A71400"/>
                </a:solidFill>
                <a:latin typeface="Proxima Nova"/>
                <a:cs typeface="Proxima Nova"/>
              </a:rPr>
              <a:t>unications </a:t>
            </a:r>
            <a:r>
              <a:rPr sz="2800" b="1" spc="-15" dirty="0">
                <a:solidFill>
                  <a:srgbClr val="A71400"/>
                </a:solidFill>
                <a:latin typeface="Proxima Nova"/>
                <a:cs typeface="Proxima Nova"/>
              </a:rPr>
              <a:t>Team</a:t>
            </a:r>
            <a:endParaRPr sz="2800" b="1" dirty="0">
              <a:latin typeface="Proxima Nova"/>
              <a:cs typeface="Proxima Nova"/>
            </a:endParaRPr>
          </a:p>
        </p:txBody>
      </p:sp>
      <p:sp>
        <p:nvSpPr>
          <p:cNvPr id="9" name="object 9"/>
          <p:cNvSpPr txBox="1"/>
          <p:nvPr/>
        </p:nvSpPr>
        <p:spPr>
          <a:xfrm>
            <a:off x="6853736" y="7010072"/>
            <a:ext cx="5940770" cy="4242828"/>
          </a:xfrm>
          <a:prstGeom prst="rect">
            <a:avLst/>
          </a:prstGeom>
          <a:ln w="10470">
            <a:solidFill>
              <a:srgbClr val="8D4F3E"/>
            </a:solidFill>
          </a:ln>
        </p:spPr>
        <p:txBody>
          <a:bodyPr vert="horz" wrap="square" lIns="0" tIns="56515" rIns="0" bIns="0" rtlCol="0">
            <a:spAutoFit/>
          </a:bodyPr>
          <a:lstStyle/>
          <a:p>
            <a:pPr algn="ctr">
              <a:lnSpc>
                <a:spcPct val="100000"/>
              </a:lnSpc>
              <a:spcBef>
                <a:spcPts val="445"/>
              </a:spcBef>
            </a:pPr>
            <a:r>
              <a:rPr sz="2800" b="1" spc="-10" dirty="0">
                <a:solidFill>
                  <a:srgbClr val="A71400"/>
                </a:solidFill>
                <a:latin typeface="Proxima Nova"/>
                <a:cs typeface="Proxima Nova"/>
              </a:rPr>
              <a:t>Working</a:t>
            </a:r>
            <a:r>
              <a:rPr sz="2800" b="1" spc="-45" dirty="0">
                <a:solidFill>
                  <a:srgbClr val="A71400"/>
                </a:solidFill>
                <a:latin typeface="Proxima Nova"/>
                <a:cs typeface="Proxima Nova"/>
              </a:rPr>
              <a:t> </a:t>
            </a:r>
            <a:r>
              <a:rPr sz="2800" b="1" spc="-15" dirty="0" smtClean="0">
                <a:solidFill>
                  <a:srgbClr val="A71400"/>
                </a:solidFill>
                <a:latin typeface="Proxima Nova"/>
                <a:cs typeface="Proxima Nova"/>
              </a:rPr>
              <a:t>Groups</a:t>
            </a:r>
            <a:r>
              <a:rPr lang="de-DE" sz="2800" b="1" spc="-15" dirty="0" smtClean="0">
                <a:solidFill>
                  <a:srgbClr val="A71400"/>
                </a:solidFill>
                <a:latin typeface="Proxima Nova"/>
                <a:cs typeface="Proxima Nova"/>
              </a:rPr>
              <a:t> (WGs)</a:t>
            </a:r>
            <a:r>
              <a:rPr sz="2800" b="1" spc="-15" dirty="0" smtClean="0">
                <a:solidFill>
                  <a:srgbClr val="A71400"/>
                </a:solidFill>
                <a:latin typeface="Proxima Nova"/>
                <a:cs typeface="Proxima Nova"/>
              </a:rPr>
              <a:t>:</a:t>
            </a:r>
            <a:endParaRPr sz="2800" b="1" dirty="0">
              <a:latin typeface="Proxima Nova"/>
              <a:cs typeface="Proxima Nova"/>
            </a:endParaRPr>
          </a:p>
          <a:p>
            <a:pPr marL="344805" indent="-342900" algn="ctr">
              <a:lnSpc>
                <a:spcPct val="100000"/>
              </a:lnSpc>
              <a:spcBef>
                <a:spcPts val="259"/>
              </a:spcBef>
              <a:buFont typeface="Symbol" charset="2"/>
              <a:buChar char="-"/>
              <a:tabLst>
                <a:tab pos="378460" algn="l"/>
              </a:tabLst>
            </a:pPr>
            <a:r>
              <a:rPr sz="2800" dirty="0" smtClean="0">
                <a:latin typeface="Proxima Nova Semibold"/>
                <a:cs typeface="Proxima Nova Semibold"/>
              </a:rPr>
              <a:t>Afforestation</a:t>
            </a:r>
            <a:endParaRPr lang="de-DE" sz="2800" dirty="0" smtClean="0">
              <a:latin typeface="Proxima Nova Semibold"/>
              <a:cs typeface="Proxima Nova Semibold"/>
            </a:endParaRPr>
          </a:p>
          <a:p>
            <a:pPr marL="344805" indent="-342900" algn="ctr">
              <a:lnSpc>
                <a:spcPct val="100000"/>
              </a:lnSpc>
              <a:spcBef>
                <a:spcPts val="259"/>
              </a:spcBef>
              <a:buFont typeface="Symbol" charset="2"/>
              <a:buChar char="-"/>
              <a:tabLst>
                <a:tab pos="378460" algn="l"/>
              </a:tabLst>
            </a:pPr>
            <a:r>
              <a:rPr sz="2800" spc="-5" dirty="0" smtClean="0">
                <a:latin typeface="Proxima Nova Semibold"/>
                <a:cs typeface="Proxima Nova Semibold"/>
              </a:rPr>
              <a:t>Biodiversity</a:t>
            </a:r>
            <a:endParaRPr sz="2800" dirty="0">
              <a:latin typeface="Proxima Nova Semibold"/>
              <a:cs typeface="Proxima Nova Semibold"/>
            </a:endParaRPr>
          </a:p>
          <a:p>
            <a:pPr marL="342900" indent="-342900" algn="ctr">
              <a:lnSpc>
                <a:spcPct val="100000"/>
              </a:lnSpc>
              <a:spcBef>
                <a:spcPts val="259"/>
              </a:spcBef>
              <a:buFont typeface="Symbol" charset="2"/>
              <a:buChar char="-"/>
              <a:tabLst>
                <a:tab pos="376555" algn="l"/>
              </a:tabLst>
            </a:pPr>
            <a:r>
              <a:rPr sz="2800" spc="-5" dirty="0" smtClean="0">
                <a:latin typeface="Proxima Nova Semibold"/>
                <a:cs typeface="Proxima Nova Semibold"/>
              </a:rPr>
              <a:t>Gender</a:t>
            </a:r>
            <a:endParaRPr lang="de-DE" sz="2800" spc="-5" dirty="0" smtClean="0">
              <a:latin typeface="Proxima Nova Semibold"/>
              <a:cs typeface="Proxima Nova Semibold"/>
            </a:endParaRPr>
          </a:p>
          <a:p>
            <a:pPr marL="342900" indent="-342900" algn="ctr">
              <a:lnSpc>
                <a:spcPct val="100000"/>
              </a:lnSpc>
              <a:spcBef>
                <a:spcPts val="259"/>
              </a:spcBef>
              <a:buFont typeface="Symbol" charset="2"/>
              <a:buChar char="-"/>
              <a:tabLst>
                <a:tab pos="376555" algn="l"/>
              </a:tabLst>
            </a:pPr>
            <a:r>
              <a:rPr sz="2800" b="1" spc="-5" dirty="0" smtClean="0">
                <a:latin typeface="Proxima Nova Semibold"/>
                <a:cs typeface="Proxima Nova Semibold"/>
              </a:rPr>
              <a:t>Land Degradation </a:t>
            </a:r>
            <a:r>
              <a:rPr sz="2800" b="1" dirty="0">
                <a:latin typeface="Proxima Nova Semibold"/>
                <a:cs typeface="Proxima Nova Semibold"/>
              </a:rPr>
              <a:t>Neutrality</a:t>
            </a:r>
            <a:r>
              <a:rPr sz="2800" b="1" spc="-15" dirty="0">
                <a:latin typeface="Proxima Nova Semibold"/>
                <a:cs typeface="Proxima Nova Semibold"/>
              </a:rPr>
              <a:t> </a:t>
            </a:r>
            <a:endParaRPr sz="2800" b="1" dirty="0">
              <a:latin typeface="Proxima Nova Semibold"/>
              <a:cs typeface="Proxima Nova Semibold"/>
            </a:endParaRPr>
          </a:p>
          <a:p>
            <a:pPr marL="342900" lvl="1" indent="-342900" algn="ctr">
              <a:lnSpc>
                <a:spcPct val="100000"/>
              </a:lnSpc>
              <a:spcBef>
                <a:spcPts val="260"/>
              </a:spcBef>
              <a:buFont typeface="Symbol" charset="2"/>
              <a:buChar char="-"/>
              <a:tabLst>
                <a:tab pos="1252220" algn="l"/>
              </a:tabLst>
            </a:pPr>
            <a:r>
              <a:rPr sz="2800" spc="-5" dirty="0">
                <a:latin typeface="Proxima Nova Semibold"/>
                <a:cs typeface="Proxima Nova Semibold"/>
              </a:rPr>
              <a:t>Mountains</a:t>
            </a:r>
            <a:endParaRPr sz="2800" dirty="0">
              <a:latin typeface="Proxima Nova Semibold"/>
              <a:cs typeface="Proxima Nova Semibold"/>
            </a:endParaRPr>
          </a:p>
          <a:p>
            <a:pPr marL="342900" lvl="2" indent="-342900" algn="ctr">
              <a:lnSpc>
                <a:spcPct val="100000"/>
              </a:lnSpc>
              <a:spcBef>
                <a:spcPts val="254"/>
              </a:spcBef>
              <a:buFont typeface="Symbol" charset="2"/>
              <a:buChar char="-"/>
              <a:tabLst>
                <a:tab pos="376555" algn="l"/>
                <a:tab pos="1654810" algn="l"/>
              </a:tabLst>
            </a:pPr>
            <a:r>
              <a:rPr sz="2800" dirty="0">
                <a:latin typeface="Proxima Nova Semibold"/>
                <a:cs typeface="Proxima Nova Semibold"/>
              </a:rPr>
              <a:t>Water</a:t>
            </a:r>
          </a:p>
          <a:p>
            <a:pPr marL="342900" lvl="2" indent="-342900" algn="ctr">
              <a:lnSpc>
                <a:spcPct val="100000"/>
              </a:lnSpc>
              <a:spcBef>
                <a:spcPts val="260"/>
              </a:spcBef>
              <a:buFont typeface="Symbol" charset="2"/>
              <a:buChar char="-"/>
              <a:tabLst>
                <a:tab pos="376555" algn="l"/>
                <a:tab pos="1666875" algn="l"/>
              </a:tabLst>
            </a:pPr>
            <a:r>
              <a:rPr sz="2800" spc="-5" dirty="0" smtClean="0">
                <a:latin typeface="Proxima Nova Semibold"/>
                <a:cs typeface="Proxima Nova Semibold"/>
              </a:rPr>
              <a:t>Youth</a:t>
            </a:r>
            <a:endParaRPr lang="en-US" sz="2800" spc="-5" dirty="0" smtClean="0">
              <a:latin typeface="Proxima Nova Semibold"/>
              <a:cs typeface="Proxima Nova Semibold"/>
            </a:endParaRPr>
          </a:p>
          <a:p>
            <a:pPr marL="342900" lvl="2" indent="-342900" algn="ctr">
              <a:lnSpc>
                <a:spcPct val="100000"/>
              </a:lnSpc>
              <a:spcBef>
                <a:spcPts val="260"/>
              </a:spcBef>
              <a:buFont typeface="Symbol" charset="2"/>
              <a:buChar char="-"/>
              <a:tabLst>
                <a:tab pos="376555" algn="l"/>
                <a:tab pos="1666875" algn="l"/>
              </a:tabLst>
            </a:pPr>
            <a:r>
              <a:rPr lang="en-US" sz="2800" spc="-5" dirty="0" smtClean="0">
                <a:latin typeface="Proxima Nova Semibold"/>
                <a:cs typeface="Proxima Nova Semibold"/>
              </a:rPr>
              <a:t>Economics</a:t>
            </a:r>
            <a:endParaRPr sz="2800" dirty="0">
              <a:latin typeface="Proxima Nova Semibold"/>
              <a:cs typeface="Proxima Nova Semibold"/>
            </a:endParaRPr>
          </a:p>
        </p:txBody>
      </p:sp>
      <p:sp>
        <p:nvSpPr>
          <p:cNvPr id="10" name="object 10"/>
          <p:cNvSpPr txBox="1"/>
          <p:nvPr/>
        </p:nvSpPr>
        <p:spPr>
          <a:xfrm>
            <a:off x="13858006" y="8091130"/>
            <a:ext cx="3343910" cy="1464760"/>
          </a:xfrm>
          <a:prstGeom prst="rect">
            <a:avLst/>
          </a:prstGeom>
          <a:ln w="10470">
            <a:solidFill>
              <a:srgbClr val="8D4F3E"/>
            </a:solidFill>
          </a:ln>
        </p:spPr>
        <p:txBody>
          <a:bodyPr vert="horz" wrap="square" lIns="0" tIns="49530" rIns="0" bIns="0" rtlCol="0">
            <a:spAutoFit/>
          </a:bodyPr>
          <a:lstStyle/>
          <a:p>
            <a:pPr marL="230504" marR="220979" indent="-1905" algn="ctr">
              <a:lnSpc>
                <a:spcPct val="110000"/>
              </a:lnSpc>
              <a:spcBef>
                <a:spcPts val="390"/>
              </a:spcBef>
            </a:pPr>
            <a:r>
              <a:rPr sz="2800" b="1" spc="15" dirty="0">
                <a:solidFill>
                  <a:srgbClr val="A71400"/>
                </a:solidFill>
                <a:latin typeface="Proxima Nova"/>
                <a:cs typeface="Proxima Nova"/>
              </a:rPr>
              <a:t>Regional </a:t>
            </a:r>
            <a:r>
              <a:rPr sz="2800" b="1" spc="15" dirty="0" smtClean="0">
                <a:solidFill>
                  <a:srgbClr val="A71400"/>
                </a:solidFill>
                <a:latin typeface="Proxima Nova"/>
                <a:cs typeface="Proxima Nova"/>
              </a:rPr>
              <a:t>IYRP </a:t>
            </a:r>
            <a:r>
              <a:rPr sz="2800" b="1" spc="15" dirty="0">
                <a:solidFill>
                  <a:srgbClr val="A71400"/>
                </a:solidFill>
                <a:latin typeface="Proxima Nova"/>
                <a:cs typeface="Proxima Nova"/>
              </a:rPr>
              <a:t>Support</a:t>
            </a:r>
            <a:r>
              <a:rPr sz="2800" b="1" spc="-100" dirty="0">
                <a:solidFill>
                  <a:srgbClr val="A71400"/>
                </a:solidFill>
                <a:latin typeface="Proxima Nova"/>
                <a:cs typeface="Proxima Nova"/>
              </a:rPr>
              <a:t> </a:t>
            </a:r>
            <a:r>
              <a:rPr sz="2800" b="1" spc="20" dirty="0" smtClean="0">
                <a:solidFill>
                  <a:srgbClr val="A71400"/>
                </a:solidFill>
                <a:latin typeface="Proxima Nova"/>
                <a:cs typeface="Proxima Nova"/>
              </a:rPr>
              <a:t>Groups </a:t>
            </a:r>
            <a:r>
              <a:rPr sz="2800" b="1" spc="-15" dirty="0">
                <a:solidFill>
                  <a:srgbClr val="A71400"/>
                </a:solidFill>
                <a:latin typeface="Proxima Nova"/>
                <a:cs typeface="Proxima Nova"/>
              </a:rPr>
              <a:t>(RISGs)</a:t>
            </a:r>
            <a:endParaRPr sz="2800" b="1" dirty="0">
              <a:latin typeface="Proxima Nova"/>
              <a:cs typeface="Proxima Nova"/>
            </a:endParaRPr>
          </a:p>
        </p:txBody>
      </p:sp>
      <p:grpSp>
        <p:nvGrpSpPr>
          <p:cNvPr id="11" name="object 11"/>
          <p:cNvGrpSpPr/>
          <p:nvPr/>
        </p:nvGrpSpPr>
        <p:grpSpPr>
          <a:xfrm>
            <a:off x="3471726" y="6875460"/>
            <a:ext cx="12198985" cy="1231900"/>
            <a:chOff x="3471726" y="7274542"/>
            <a:chExt cx="12198985" cy="1231900"/>
          </a:xfrm>
        </p:grpSpPr>
        <p:sp>
          <p:nvSpPr>
            <p:cNvPr id="12" name="object 12"/>
            <p:cNvSpPr/>
            <p:nvPr/>
          </p:nvSpPr>
          <p:spPr>
            <a:xfrm>
              <a:off x="3471726" y="7326687"/>
              <a:ext cx="3161665" cy="1179195"/>
            </a:xfrm>
            <a:custGeom>
              <a:avLst/>
              <a:gdLst/>
              <a:ahLst/>
              <a:cxnLst/>
              <a:rect l="l" t="t" r="r" b="b"/>
              <a:pathLst>
                <a:path w="3161665" h="1179195">
                  <a:moveTo>
                    <a:pt x="57380" y="1098710"/>
                  </a:moveTo>
                  <a:lnTo>
                    <a:pt x="54134" y="1098919"/>
                  </a:lnTo>
                  <a:lnTo>
                    <a:pt x="52249" y="1101223"/>
                  </a:lnTo>
                  <a:lnTo>
                    <a:pt x="0" y="1163943"/>
                  </a:lnTo>
                  <a:lnTo>
                    <a:pt x="83243" y="1179126"/>
                  </a:lnTo>
                  <a:lnTo>
                    <a:pt x="85965" y="1177241"/>
                  </a:lnTo>
                  <a:lnTo>
                    <a:pt x="87013" y="1171482"/>
                  </a:lnTo>
                  <a:lnTo>
                    <a:pt x="85128" y="1168760"/>
                  </a:lnTo>
                  <a:lnTo>
                    <a:pt x="66660" y="1165409"/>
                  </a:lnTo>
                  <a:lnTo>
                    <a:pt x="11413" y="1165409"/>
                  </a:lnTo>
                  <a:lnTo>
                    <a:pt x="7853" y="1155566"/>
                  </a:lnTo>
                  <a:lnTo>
                    <a:pt x="26060" y="1148949"/>
                  </a:lnTo>
                  <a:lnTo>
                    <a:pt x="60312" y="1107924"/>
                  </a:lnTo>
                  <a:lnTo>
                    <a:pt x="62197" y="1105620"/>
                  </a:lnTo>
                  <a:lnTo>
                    <a:pt x="61882" y="1102374"/>
                  </a:lnTo>
                  <a:lnTo>
                    <a:pt x="57380" y="1098710"/>
                  </a:lnTo>
                  <a:close/>
                </a:path>
                <a:path w="3161665" h="1179195">
                  <a:moveTo>
                    <a:pt x="26060" y="1148949"/>
                  </a:moveTo>
                  <a:lnTo>
                    <a:pt x="7853" y="1155566"/>
                  </a:lnTo>
                  <a:lnTo>
                    <a:pt x="11413" y="1165409"/>
                  </a:lnTo>
                  <a:lnTo>
                    <a:pt x="16023" y="1163734"/>
                  </a:lnTo>
                  <a:lnTo>
                    <a:pt x="13716" y="1163734"/>
                  </a:lnTo>
                  <a:lnTo>
                    <a:pt x="10680" y="1155252"/>
                  </a:lnTo>
                  <a:lnTo>
                    <a:pt x="20797" y="1155252"/>
                  </a:lnTo>
                  <a:lnTo>
                    <a:pt x="26060" y="1148949"/>
                  </a:lnTo>
                  <a:close/>
                </a:path>
                <a:path w="3161665" h="1179195">
                  <a:moveTo>
                    <a:pt x="29810" y="1158723"/>
                  </a:moveTo>
                  <a:lnTo>
                    <a:pt x="11413" y="1165409"/>
                  </a:lnTo>
                  <a:lnTo>
                    <a:pt x="66660" y="1165409"/>
                  </a:lnTo>
                  <a:lnTo>
                    <a:pt x="29810" y="1158723"/>
                  </a:lnTo>
                  <a:close/>
                </a:path>
                <a:path w="3161665" h="1179195">
                  <a:moveTo>
                    <a:pt x="10680" y="1155252"/>
                  </a:moveTo>
                  <a:lnTo>
                    <a:pt x="13716" y="1163734"/>
                  </a:lnTo>
                  <a:lnTo>
                    <a:pt x="19466" y="1156846"/>
                  </a:lnTo>
                  <a:lnTo>
                    <a:pt x="10680" y="1155252"/>
                  </a:lnTo>
                  <a:close/>
                </a:path>
                <a:path w="3161665" h="1179195">
                  <a:moveTo>
                    <a:pt x="19466" y="1156846"/>
                  </a:moveTo>
                  <a:lnTo>
                    <a:pt x="13716" y="1163734"/>
                  </a:lnTo>
                  <a:lnTo>
                    <a:pt x="16023" y="1163734"/>
                  </a:lnTo>
                  <a:lnTo>
                    <a:pt x="29810" y="1158723"/>
                  </a:lnTo>
                  <a:lnTo>
                    <a:pt x="19466" y="1156846"/>
                  </a:lnTo>
                  <a:close/>
                </a:path>
                <a:path w="3161665" h="1179195">
                  <a:moveTo>
                    <a:pt x="3131612" y="20307"/>
                  </a:moveTo>
                  <a:lnTo>
                    <a:pt x="26060" y="1148949"/>
                  </a:lnTo>
                  <a:lnTo>
                    <a:pt x="19466" y="1156846"/>
                  </a:lnTo>
                  <a:lnTo>
                    <a:pt x="29810" y="1158723"/>
                  </a:lnTo>
                  <a:lnTo>
                    <a:pt x="3135153" y="30194"/>
                  </a:lnTo>
                  <a:lnTo>
                    <a:pt x="3141832" y="22161"/>
                  </a:lnTo>
                  <a:lnTo>
                    <a:pt x="3131612" y="20307"/>
                  </a:lnTo>
                  <a:close/>
                </a:path>
                <a:path w="3161665" h="1179195">
                  <a:moveTo>
                    <a:pt x="20797" y="1155252"/>
                  </a:moveTo>
                  <a:lnTo>
                    <a:pt x="10680" y="1155252"/>
                  </a:lnTo>
                  <a:lnTo>
                    <a:pt x="19466" y="1156846"/>
                  </a:lnTo>
                  <a:lnTo>
                    <a:pt x="20797" y="1155252"/>
                  </a:lnTo>
                  <a:close/>
                </a:path>
                <a:path w="3161665" h="1179195">
                  <a:moveTo>
                    <a:pt x="3153854" y="13716"/>
                  </a:moveTo>
                  <a:lnTo>
                    <a:pt x="3149747" y="13716"/>
                  </a:lnTo>
                  <a:lnTo>
                    <a:pt x="3153411" y="23559"/>
                  </a:lnTo>
                  <a:lnTo>
                    <a:pt x="3135153" y="30194"/>
                  </a:lnTo>
                  <a:lnTo>
                    <a:pt x="3101057" y="71202"/>
                  </a:lnTo>
                  <a:lnTo>
                    <a:pt x="3099172" y="73400"/>
                  </a:lnTo>
                  <a:lnTo>
                    <a:pt x="3099486" y="76646"/>
                  </a:lnTo>
                  <a:lnTo>
                    <a:pt x="3101685" y="78531"/>
                  </a:lnTo>
                  <a:lnTo>
                    <a:pt x="3103989" y="80416"/>
                  </a:lnTo>
                  <a:lnTo>
                    <a:pt x="3107235" y="80102"/>
                  </a:lnTo>
                  <a:lnTo>
                    <a:pt x="3109119" y="77903"/>
                  </a:lnTo>
                  <a:lnTo>
                    <a:pt x="3161369" y="15078"/>
                  </a:lnTo>
                  <a:lnTo>
                    <a:pt x="3153854" y="13716"/>
                  </a:lnTo>
                  <a:close/>
                </a:path>
                <a:path w="3161665" h="1179195">
                  <a:moveTo>
                    <a:pt x="3141832" y="22161"/>
                  </a:moveTo>
                  <a:lnTo>
                    <a:pt x="3135153" y="30194"/>
                  </a:lnTo>
                  <a:lnTo>
                    <a:pt x="3152835" y="23768"/>
                  </a:lnTo>
                  <a:lnTo>
                    <a:pt x="3150689" y="23768"/>
                  </a:lnTo>
                  <a:lnTo>
                    <a:pt x="3141832" y="22161"/>
                  </a:lnTo>
                  <a:close/>
                </a:path>
                <a:path w="3161665" h="1179195">
                  <a:moveTo>
                    <a:pt x="3147548" y="15287"/>
                  </a:moveTo>
                  <a:lnTo>
                    <a:pt x="3141832" y="22161"/>
                  </a:lnTo>
                  <a:lnTo>
                    <a:pt x="3150689" y="23768"/>
                  </a:lnTo>
                  <a:lnTo>
                    <a:pt x="3147548" y="15287"/>
                  </a:lnTo>
                  <a:close/>
                </a:path>
                <a:path w="3161665" h="1179195">
                  <a:moveTo>
                    <a:pt x="3150331" y="15287"/>
                  </a:moveTo>
                  <a:lnTo>
                    <a:pt x="3147548" y="15287"/>
                  </a:lnTo>
                  <a:lnTo>
                    <a:pt x="3150689" y="23768"/>
                  </a:lnTo>
                  <a:lnTo>
                    <a:pt x="3152835" y="23768"/>
                  </a:lnTo>
                  <a:lnTo>
                    <a:pt x="3153411" y="23559"/>
                  </a:lnTo>
                  <a:lnTo>
                    <a:pt x="3150331" y="15287"/>
                  </a:lnTo>
                  <a:close/>
                </a:path>
                <a:path w="3161665" h="1179195">
                  <a:moveTo>
                    <a:pt x="3149747" y="13716"/>
                  </a:moveTo>
                  <a:lnTo>
                    <a:pt x="3131612" y="20307"/>
                  </a:lnTo>
                  <a:lnTo>
                    <a:pt x="3141832" y="22161"/>
                  </a:lnTo>
                  <a:lnTo>
                    <a:pt x="3147548" y="15287"/>
                  </a:lnTo>
                  <a:lnTo>
                    <a:pt x="3150331" y="15287"/>
                  </a:lnTo>
                  <a:lnTo>
                    <a:pt x="3149747" y="13716"/>
                  </a:lnTo>
                  <a:close/>
                </a:path>
                <a:path w="3161665" h="1179195">
                  <a:moveTo>
                    <a:pt x="3078126" y="0"/>
                  </a:moveTo>
                  <a:lnTo>
                    <a:pt x="3075403" y="1884"/>
                  </a:lnTo>
                  <a:lnTo>
                    <a:pt x="3074356" y="7539"/>
                  </a:lnTo>
                  <a:lnTo>
                    <a:pt x="3076241" y="10261"/>
                  </a:lnTo>
                  <a:lnTo>
                    <a:pt x="3131612" y="20307"/>
                  </a:lnTo>
                  <a:lnTo>
                    <a:pt x="3149747" y="13716"/>
                  </a:lnTo>
                  <a:lnTo>
                    <a:pt x="3153854" y="13716"/>
                  </a:lnTo>
                  <a:lnTo>
                    <a:pt x="3078126" y="0"/>
                  </a:lnTo>
                  <a:close/>
                </a:path>
              </a:pathLst>
            </a:custGeom>
            <a:solidFill>
              <a:srgbClr val="000000"/>
            </a:solidFill>
          </p:spPr>
          <p:txBody>
            <a:bodyPr wrap="square" lIns="0" tIns="0" rIns="0" bIns="0" rtlCol="0"/>
            <a:lstStyle/>
            <a:p>
              <a:endParaRPr/>
            </a:p>
          </p:txBody>
        </p:sp>
        <p:sp>
          <p:nvSpPr>
            <p:cNvPr id="13" name="object 13"/>
            <p:cNvSpPr/>
            <p:nvPr/>
          </p:nvSpPr>
          <p:spPr>
            <a:xfrm>
              <a:off x="9215007" y="7274542"/>
              <a:ext cx="97169" cy="249940"/>
            </a:xfrm>
            <a:prstGeom prst="rect">
              <a:avLst/>
            </a:prstGeom>
            <a:blipFill>
              <a:blip r:embed="rId3" cstate="print"/>
              <a:stretch>
                <a:fillRect/>
              </a:stretch>
            </a:blipFill>
            <a:ln w="19050">
              <a:solidFill>
                <a:schemeClr val="tx1"/>
              </a:solidFill>
            </a:ln>
          </p:spPr>
          <p:txBody>
            <a:bodyPr wrap="square" lIns="0" tIns="0" rIns="0" bIns="0" rtlCol="0"/>
            <a:lstStyle/>
            <a:p>
              <a:endParaRPr/>
            </a:p>
          </p:txBody>
        </p:sp>
        <p:sp>
          <p:nvSpPr>
            <p:cNvPr id="14" name="object 14"/>
            <p:cNvSpPr/>
            <p:nvPr/>
          </p:nvSpPr>
          <p:spPr>
            <a:xfrm>
              <a:off x="13043163" y="7331190"/>
              <a:ext cx="2627630" cy="1171575"/>
            </a:xfrm>
            <a:custGeom>
              <a:avLst/>
              <a:gdLst/>
              <a:ahLst/>
              <a:cxnLst/>
              <a:rect l="l" t="t" r="r" b="b"/>
              <a:pathLst>
                <a:path w="2627630" h="1171575">
                  <a:moveTo>
                    <a:pt x="2568263" y="1145890"/>
                  </a:moveTo>
                  <a:lnTo>
                    <a:pt x="2528718" y="1150436"/>
                  </a:lnTo>
                  <a:lnTo>
                    <a:pt x="2524635" y="1155671"/>
                  </a:lnTo>
                  <a:lnTo>
                    <a:pt x="2525368" y="1161430"/>
                  </a:lnTo>
                  <a:lnTo>
                    <a:pt x="2525996" y="1167189"/>
                  </a:lnTo>
                  <a:lnTo>
                    <a:pt x="2531231" y="1171273"/>
                  </a:lnTo>
                  <a:lnTo>
                    <a:pt x="2616221" y="1161430"/>
                  </a:lnTo>
                  <a:lnTo>
                    <a:pt x="2603795" y="1161430"/>
                  </a:lnTo>
                  <a:lnTo>
                    <a:pt x="2568263" y="1145890"/>
                  </a:lnTo>
                  <a:close/>
                </a:path>
                <a:path w="2627630" h="1171575">
                  <a:moveTo>
                    <a:pt x="2588943" y="1143493"/>
                  </a:moveTo>
                  <a:lnTo>
                    <a:pt x="2568263" y="1145890"/>
                  </a:lnTo>
                  <a:lnTo>
                    <a:pt x="2603795" y="1161430"/>
                  </a:lnTo>
                  <a:lnTo>
                    <a:pt x="2605297" y="1157975"/>
                  </a:lnTo>
                  <a:lnTo>
                    <a:pt x="2599502" y="1157975"/>
                  </a:lnTo>
                  <a:lnTo>
                    <a:pt x="2588943" y="1143493"/>
                  </a:lnTo>
                  <a:close/>
                </a:path>
                <a:path w="2627630" h="1171575">
                  <a:moveTo>
                    <a:pt x="2563586" y="1081223"/>
                  </a:moveTo>
                  <a:lnTo>
                    <a:pt x="2558874" y="1084574"/>
                  </a:lnTo>
                  <a:lnTo>
                    <a:pt x="2554267" y="1088029"/>
                  </a:lnTo>
                  <a:lnTo>
                    <a:pt x="2553220" y="1094521"/>
                  </a:lnTo>
                  <a:lnTo>
                    <a:pt x="2576649" y="1126629"/>
                  </a:lnTo>
                  <a:lnTo>
                    <a:pt x="2612171" y="1142164"/>
                  </a:lnTo>
                  <a:lnTo>
                    <a:pt x="2603795" y="1161430"/>
                  </a:lnTo>
                  <a:lnTo>
                    <a:pt x="2616221" y="1161430"/>
                  </a:lnTo>
                  <a:lnTo>
                    <a:pt x="2627040" y="1160174"/>
                  </a:lnTo>
                  <a:lnTo>
                    <a:pt x="2573534" y="1086877"/>
                  </a:lnTo>
                  <a:lnTo>
                    <a:pt x="2570183" y="1082166"/>
                  </a:lnTo>
                  <a:lnTo>
                    <a:pt x="2563586" y="1081223"/>
                  </a:lnTo>
                  <a:close/>
                </a:path>
                <a:path w="2627630" h="1171575">
                  <a:moveTo>
                    <a:pt x="2606726" y="1141431"/>
                  </a:moveTo>
                  <a:lnTo>
                    <a:pt x="2588943" y="1143493"/>
                  </a:lnTo>
                  <a:lnTo>
                    <a:pt x="2599502" y="1157975"/>
                  </a:lnTo>
                  <a:lnTo>
                    <a:pt x="2606726" y="1141431"/>
                  </a:lnTo>
                  <a:close/>
                </a:path>
                <a:path w="2627630" h="1171575">
                  <a:moveTo>
                    <a:pt x="2610495" y="1141431"/>
                  </a:moveTo>
                  <a:lnTo>
                    <a:pt x="2606726" y="1141431"/>
                  </a:lnTo>
                  <a:lnTo>
                    <a:pt x="2599502" y="1157975"/>
                  </a:lnTo>
                  <a:lnTo>
                    <a:pt x="2605297" y="1157975"/>
                  </a:lnTo>
                  <a:lnTo>
                    <a:pt x="2612171" y="1142164"/>
                  </a:lnTo>
                  <a:lnTo>
                    <a:pt x="2610495" y="1141431"/>
                  </a:lnTo>
                  <a:close/>
                </a:path>
                <a:path w="2627630" h="1171575">
                  <a:moveTo>
                    <a:pt x="58574" y="25442"/>
                  </a:moveTo>
                  <a:lnTo>
                    <a:pt x="38068" y="27850"/>
                  </a:lnTo>
                  <a:lnTo>
                    <a:pt x="50369" y="44681"/>
                  </a:lnTo>
                  <a:lnTo>
                    <a:pt x="2568263" y="1145890"/>
                  </a:lnTo>
                  <a:lnTo>
                    <a:pt x="2588943" y="1143493"/>
                  </a:lnTo>
                  <a:lnTo>
                    <a:pt x="2576649" y="1126629"/>
                  </a:lnTo>
                  <a:lnTo>
                    <a:pt x="58574" y="25442"/>
                  </a:lnTo>
                  <a:close/>
                </a:path>
                <a:path w="2627630" h="1171575">
                  <a:moveTo>
                    <a:pt x="2576649" y="1126629"/>
                  </a:moveTo>
                  <a:lnTo>
                    <a:pt x="2588943" y="1143493"/>
                  </a:lnTo>
                  <a:lnTo>
                    <a:pt x="2606726" y="1141431"/>
                  </a:lnTo>
                  <a:lnTo>
                    <a:pt x="2610495" y="1141431"/>
                  </a:lnTo>
                  <a:lnTo>
                    <a:pt x="2576649" y="1126629"/>
                  </a:lnTo>
                  <a:close/>
                </a:path>
                <a:path w="2627630" h="1171575">
                  <a:moveTo>
                    <a:pt x="95808" y="0"/>
                  </a:moveTo>
                  <a:lnTo>
                    <a:pt x="90049" y="732"/>
                  </a:lnTo>
                  <a:lnTo>
                    <a:pt x="0" y="11203"/>
                  </a:lnTo>
                  <a:lnTo>
                    <a:pt x="56856" y="89107"/>
                  </a:lnTo>
                  <a:lnTo>
                    <a:pt x="63348" y="90154"/>
                  </a:lnTo>
                  <a:lnTo>
                    <a:pt x="72667" y="83348"/>
                  </a:lnTo>
                  <a:lnTo>
                    <a:pt x="73715" y="76751"/>
                  </a:lnTo>
                  <a:lnTo>
                    <a:pt x="70364" y="72039"/>
                  </a:lnTo>
                  <a:lnTo>
                    <a:pt x="50369" y="44681"/>
                  </a:lnTo>
                  <a:lnTo>
                    <a:pt x="14763" y="29109"/>
                  </a:lnTo>
                  <a:lnTo>
                    <a:pt x="23140" y="9947"/>
                  </a:lnTo>
                  <a:lnTo>
                    <a:pt x="101672" y="9947"/>
                  </a:lnTo>
                  <a:lnTo>
                    <a:pt x="100939" y="4188"/>
                  </a:lnTo>
                  <a:lnTo>
                    <a:pt x="95808" y="0"/>
                  </a:lnTo>
                  <a:close/>
                </a:path>
                <a:path w="2627630" h="1171575">
                  <a:moveTo>
                    <a:pt x="23140" y="9947"/>
                  </a:moveTo>
                  <a:lnTo>
                    <a:pt x="14763" y="29109"/>
                  </a:lnTo>
                  <a:lnTo>
                    <a:pt x="50369" y="44681"/>
                  </a:lnTo>
                  <a:lnTo>
                    <a:pt x="39601" y="29946"/>
                  </a:lnTo>
                  <a:lnTo>
                    <a:pt x="20208" y="29946"/>
                  </a:lnTo>
                  <a:lnTo>
                    <a:pt x="27433" y="13298"/>
                  </a:lnTo>
                  <a:lnTo>
                    <a:pt x="30802" y="13298"/>
                  </a:lnTo>
                  <a:lnTo>
                    <a:pt x="23140" y="9947"/>
                  </a:lnTo>
                  <a:close/>
                </a:path>
                <a:path w="2627630" h="1171575">
                  <a:moveTo>
                    <a:pt x="27433" y="13298"/>
                  </a:moveTo>
                  <a:lnTo>
                    <a:pt x="20208" y="29946"/>
                  </a:lnTo>
                  <a:lnTo>
                    <a:pt x="38068" y="27850"/>
                  </a:lnTo>
                  <a:lnTo>
                    <a:pt x="27433" y="13298"/>
                  </a:lnTo>
                  <a:close/>
                </a:path>
                <a:path w="2627630" h="1171575">
                  <a:moveTo>
                    <a:pt x="38068" y="27850"/>
                  </a:moveTo>
                  <a:lnTo>
                    <a:pt x="20208" y="29946"/>
                  </a:lnTo>
                  <a:lnTo>
                    <a:pt x="39601" y="29946"/>
                  </a:lnTo>
                  <a:lnTo>
                    <a:pt x="38068" y="27850"/>
                  </a:lnTo>
                  <a:close/>
                </a:path>
                <a:path w="2627630" h="1171575">
                  <a:moveTo>
                    <a:pt x="30802" y="13298"/>
                  </a:moveTo>
                  <a:lnTo>
                    <a:pt x="27433" y="13298"/>
                  </a:lnTo>
                  <a:lnTo>
                    <a:pt x="38068" y="27850"/>
                  </a:lnTo>
                  <a:lnTo>
                    <a:pt x="58574" y="25442"/>
                  </a:lnTo>
                  <a:lnTo>
                    <a:pt x="30802" y="13298"/>
                  </a:lnTo>
                  <a:close/>
                </a:path>
                <a:path w="2627630" h="1171575">
                  <a:moveTo>
                    <a:pt x="101672" y="9947"/>
                  </a:moveTo>
                  <a:lnTo>
                    <a:pt x="23140" y="9947"/>
                  </a:lnTo>
                  <a:lnTo>
                    <a:pt x="58574" y="25442"/>
                  </a:lnTo>
                  <a:lnTo>
                    <a:pt x="98216" y="20837"/>
                  </a:lnTo>
                  <a:lnTo>
                    <a:pt x="102300" y="15601"/>
                  </a:lnTo>
                  <a:lnTo>
                    <a:pt x="101672" y="9947"/>
                  </a:lnTo>
                  <a:close/>
                </a:path>
              </a:pathLst>
            </a:custGeom>
            <a:solidFill>
              <a:srgbClr val="000000"/>
            </a:solidFill>
          </p:spPr>
          <p:txBody>
            <a:bodyPr wrap="square" lIns="0" tIns="0" rIns="0" bIns="0" rtlCol="0"/>
            <a:lstStyle/>
            <a:p>
              <a:endParaRPr/>
            </a:p>
          </p:txBody>
        </p:sp>
      </p:grpSp>
      <p:sp>
        <p:nvSpPr>
          <p:cNvPr id="15" name="object 15"/>
          <p:cNvSpPr/>
          <p:nvPr/>
        </p:nvSpPr>
        <p:spPr>
          <a:xfrm>
            <a:off x="9213850" y="4798393"/>
            <a:ext cx="98947" cy="615432"/>
          </a:xfrm>
          <a:custGeom>
            <a:avLst/>
            <a:gdLst/>
            <a:ahLst/>
            <a:cxnLst/>
            <a:rect l="l" t="t" r="r" b="b"/>
            <a:pathLst>
              <a:path w="97790" h="561339">
                <a:moveTo>
                  <a:pt x="11622" y="465221"/>
                </a:moveTo>
                <a:lnTo>
                  <a:pt x="1675" y="470980"/>
                </a:lnTo>
                <a:lnTo>
                  <a:pt x="0" y="477367"/>
                </a:lnTo>
                <a:lnTo>
                  <a:pt x="48584" y="560715"/>
                </a:lnTo>
                <a:lnTo>
                  <a:pt x="60669" y="539983"/>
                </a:lnTo>
                <a:lnTo>
                  <a:pt x="38114" y="539983"/>
                </a:lnTo>
                <a:lnTo>
                  <a:pt x="38114" y="501256"/>
                </a:lnTo>
                <a:lnTo>
                  <a:pt x="20941" y="471818"/>
                </a:lnTo>
                <a:lnTo>
                  <a:pt x="18114" y="466896"/>
                </a:lnTo>
                <a:lnTo>
                  <a:pt x="11622" y="465221"/>
                </a:lnTo>
                <a:close/>
              </a:path>
              <a:path w="97790" h="561339">
                <a:moveTo>
                  <a:pt x="38114" y="501256"/>
                </a:moveTo>
                <a:lnTo>
                  <a:pt x="38114" y="539983"/>
                </a:lnTo>
                <a:lnTo>
                  <a:pt x="59055" y="539983"/>
                </a:lnTo>
                <a:lnTo>
                  <a:pt x="59055" y="534643"/>
                </a:lnTo>
                <a:lnTo>
                  <a:pt x="39579" y="534643"/>
                </a:lnTo>
                <a:lnTo>
                  <a:pt x="48584" y="519206"/>
                </a:lnTo>
                <a:lnTo>
                  <a:pt x="38114" y="501256"/>
                </a:lnTo>
                <a:close/>
              </a:path>
              <a:path w="97790" h="561339">
                <a:moveTo>
                  <a:pt x="85547" y="465221"/>
                </a:moveTo>
                <a:lnTo>
                  <a:pt x="79055" y="466896"/>
                </a:lnTo>
                <a:lnTo>
                  <a:pt x="76228" y="471818"/>
                </a:lnTo>
                <a:lnTo>
                  <a:pt x="59055" y="501256"/>
                </a:lnTo>
                <a:lnTo>
                  <a:pt x="59055" y="539983"/>
                </a:lnTo>
                <a:lnTo>
                  <a:pt x="60669" y="539983"/>
                </a:lnTo>
                <a:lnTo>
                  <a:pt x="97169" y="477367"/>
                </a:lnTo>
                <a:lnTo>
                  <a:pt x="95494" y="470980"/>
                </a:lnTo>
                <a:lnTo>
                  <a:pt x="85547" y="465221"/>
                </a:lnTo>
                <a:close/>
              </a:path>
              <a:path w="97790" h="561339">
                <a:moveTo>
                  <a:pt x="48584" y="519206"/>
                </a:moveTo>
                <a:lnTo>
                  <a:pt x="39579" y="534643"/>
                </a:lnTo>
                <a:lnTo>
                  <a:pt x="57589" y="534643"/>
                </a:lnTo>
                <a:lnTo>
                  <a:pt x="48584" y="519206"/>
                </a:lnTo>
                <a:close/>
              </a:path>
              <a:path w="97790" h="561339">
                <a:moveTo>
                  <a:pt x="59055" y="501256"/>
                </a:moveTo>
                <a:lnTo>
                  <a:pt x="48584" y="519206"/>
                </a:lnTo>
                <a:lnTo>
                  <a:pt x="57589" y="534643"/>
                </a:lnTo>
                <a:lnTo>
                  <a:pt x="59055" y="534643"/>
                </a:lnTo>
                <a:lnTo>
                  <a:pt x="59055" y="501256"/>
                </a:lnTo>
                <a:close/>
              </a:path>
              <a:path w="97790" h="561339">
                <a:moveTo>
                  <a:pt x="48584" y="41404"/>
                </a:moveTo>
                <a:lnTo>
                  <a:pt x="38114" y="59354"/>
                </a:lnTo>
                <a:lnTo>
                  <a:pt x="38114" y="501256"/>
                </a:lnTo>
                <a:lnTo>
                  <a:pt x="48584" y="519206"/>
                </a:lnTo>
                <a:lnTo>
                  <a:pt x="59055" y="501256"/>
                </a:lnTo>
                <a:lnTo>
                  <a:pt x="59055" y="59354"/>
                </a:lnTo>
                <a:lnTo>
                  <a:pt x="48584" y="41404"/>
                </a:lnTo>
                <a:close/>
              </a:path>
              <a:path w="97790" h="561339">
                <a:moveTo>
                  <a:pt x="48584" y="0"/>
                </a:moveTo>
                <a:lnTo>
                  <a:pt x="2931" y="78322"/>
                </a:lnTo>
                <a:lnTo>
                  <a:pt x="0" y="83243"/>
                </a:lnTo>
                <a:lnTo>
                  <a:pt x="1675" y="89735"/>
                </a:lnTo>
                <a:lnTo>
                  <a:pt x="6701" y="92562"/>
                </a:lnTo>
                <a:lnTo>
                  <a:pt x="11622" y="95494"/>
                </a:lnTo>
                <a:lnTo>
                  <a:pt x="18114" y="93819"/>
                </a:lnTo>
                <a:lnTo>
                  <a:pt x="20941" y="88793"/>
                </a:lnTo>
                <a:lnTo>
                  <a:pt x="38114" y="59354"/>
                </a:lnTo>
                <a:lnTo>
                  <a:pt x="38114" y="20732"/>
                </a:lnTo>
                <a:lnTo>
                  <a:pt x="60669" y="20732"/>
                </a:lnTo>
                <a:lnTo>
                  <a:pt x="48584" y="0"/>
                </a:lnTo>
                <a:close/>
              </a:path>
              <a:path w="97790" h="561339">
                <a:moveTo>
                  <a:pt x="60669" y="20732"/>
                </a:moveTo>
                <a:lnTo>
                  <a:pt x="59055" y="20732"/>
                </a:lnTo>
                <a:lnTo>
                  <a:pt x="59055" y="59354"/>
                </a:lnTo>
                <a:lnTo>
                  <a:pt x="76228" y="88793"/>
                </a:lnTo>
                <a:lnTo>
                  <a:pt x="79055" y="93819"/>
                </a:lnTo>
                <a:lnTo>
                  <a:pt x="85547" y="95494"/>
                </a:lnTo>
                <a:lnTo>
                  <a:pt x="90468" y="92562"/>
                </a:lnTo>
                <a:lnTo>
                  <a:pt x="95494" y="89735"/>
                </a:lnTo>
                <a:lnTo>
                  <a:pt x="97169" y="83243"/>
                </a:lnTo>
                <a:lnTo>
                  <a:pt x="94237" y="78322"/>
                </a:lnTo>
                <a:lnTo>
                  <a:pt x="60669" y="20732"/>
                </a:lnTo>
                <a:close/>
              </a:path>
              <a:path w="97790" h="561339">
                <a:moveTo>
                  <a:pt x="59055" y="20732"/>
                </a:moveTo>
                <a:lnTo>
                  <a:pt x="38114" y="20732"/>
                </a:lnTo>
                <a:lnTo>
                  <a:pt x="38114" y="59354"/>
                </a:lnTo>
                <a:lnTo>
                  <a:pt x="48584" y="41404"/>
                </a:lnTo>
                <a:lnTo>
                  <a:pt x="39579" y="25967"/>
                </a:lnTo>
                <a:lnTo>
                  <a:pt x="59055" y="25967"/>
                </a:lnTo>
                <a:lnTo>
                  <a:pt x="59055" y="20732"/>
                </a:lnTo>
                <a:close/>
              </a:path>
              <a:path w="97790" h="561339">
                <a:moveTo>
                  <a:pt x="59055" y="25967"/>
                </a:moveTo>
                <a:lnTo>
                  <a:pt x="57589" y="25967"/>
                </a:lnTo>
                <a:lnTo>
                  <a:pt x="48584" y="41404"/>
                </a:lnTo>
                <a:lnTo>
                  <a:pt x="59055" y="59354"/>
                </a:lnTo>
                <a:lnTo>
                  <a:pt x="59055" y="25967"/>
                </a:lnTo>
                <a:close/>
              </a:path>
              <a:path w="97790" h="561339">
                <a:moveTo>
                  <a:pt x="57589" y="25967"/>
                </a:moveTo>
                <a:lnTo>
                  <a:pt x="39579" y="25967"/>
                </a:lnTo>
                <a:lnTo>
                  <a:pt x="48584" y="41404"/>
                </a:lnTo>
                <a:lnTo>
                  <a:pt x="57589" y="25967"/>
                </a:lnTo>
                <a:close/>
              </a:path>
            </a:pathLst>
          </a:custGeom>
          <a:solidFill>
            <a:srgbClr val="000000"/>
          </a:solidFill>
        </p:spPr>
        <p:txBody>
          <a:bodyPr wrap="square" lIns="0" tIns="0" rIns="0" bIns="0" rtlCol="0"/>
          <a:lstStyle/>
          <a:p>
            <a:endParaRPr/>
          </a:p>
        </p:txBody>
      </p:sp>
      <p:sp>
        <p:nvSpPr>
          <p:cNvPr id="16" name="object 16"/>
          <p:cNvSpPr/>
          <p:nvPr/>
        </p:nvSpPr>
        <p:spPr>
          <a:xfrm>
            <a:off x="9213850" y="3121993"/>
            <a:ext cx="98947" cy="561340"/>
          </a:xfrm>
          <a:custGeom>
            <a:avLst/>
            <a:gdLst/>
            <a:ahLst/>
            <a:cxnLst/>
            <a:rect l="l" t="t" r="r" b="b"/>
            <a:pathLst>
              <a:path w="97790" h="561339">
                <a:moveTo>
                  <a:pt x="11622" y="465221"/>
                </a:moveTo>
                <a:lnTo>
                  <a:pt x="1675" y="470980"/>
                </a:lnTo>
                <a:lnTo>
                  <a:pt x="0" y="477367"/>
                </a:lnTo>
                <a:lnTo>
                  <a:pt x="48584" y="560715"/>
                </a:lnTo>
                <a:lnTo>
                  <a:pt x="60669" y="539983"/>
                </a:lnTo>
                <a:lnTo>
                  <a:pt x="38114" y="539983"/>
                </a:lnTo>
                <a:lnTo>
                  <a:pt x="38114" y="501256"/>
                </a:lnTo>
                <a:lnTo>
                  <a:pt x="20941" y="471818"/>
                </a:lnTo>
                <a:lnTo>
                  <a:pt x="18114" y="466896"/>
                </a:lnTo>
                <a:lnTo>
                  <a:pt x="11622" y="465221"/>
                </a:lnTo>
                <a:close/>
              </a:path>
              <a:path w="97790" h="561339">
                <a:moveTo>
                  <a:pt x="38114" y="501256"/>
                </a:moveTo>
                <a:lnTo>
                  <a:pt x="38114" y="539983"/>
                </a:lnTo>
                <a:lnTo>
                  <a:pt x="59055" y="539983"/>
                </a:lnTo>
                <a:lnTo>
                  <a:pt x="59055" y="534643"/>
                </a:lnTo>
                <a:lnTo>
                  <a:pt x="39579" y="534643"/>
                </a:lnTo>
                <a:lnTo>
                  <a:pt x="48584" y="519206"/>
                </a:lnTo>
                <a:lnTo>
                  <a:pt x="38114" y="501256"/>
                </a:lnTo>
                <a:close/>
              </a:path>
              <a:path w="97790" h="561339">
                <a:moveTo>
                  <a:pt x="85547" y="465221"/>
                </a:moveTo>
                <a:lnTo>
                  <a:pt x="79055" y="466896"/>
                </a:lnTo>
                <a:lnTo>
                  <a:pt x="76228" y="471818"/>
                </a:lnTo>
                <a:lnTo>
                  <a:pt x="59055" y="501256"/>
                </a:lnTo>
                <a:lnTo>
                  <a:pt x="59055" y="539983"/>
                </a:lnTo>
                <a:lnTo>
                  <a:pt x="60669" y="539983"/>
                </a:lnTo>
                <a:lnTo>
                  <a:pt x="97169" y="477367"/>
                </a:lnTo>
                <a:lnTo>
                  <a:pt x="95494" y="470980"/>
                </a:lnTo>
                <a:lnTo>
                  <a:pt x="85547" y="465221"/>
                </a:lnTo>
                <a:close/>
              </a:path>
              <a:path w="97790" h="561339">
                <a:moveTo>
                  <a:pt x="48584" y="519206"/>
                </a:moveTo>
                <a:lnTo>
                  <a:pt x="39579" y="534643"/>
                </a:lnTo>
                <a:lnTo>
                  <a:pt x="57589" y="534643"/>
                </a:lnTo>
                <a:lnTo>
                  <a:pt x="48584" y="519206"/>
                </a:lnTo>
                <a:close/>
              </a:path>
              <a:path w="97790" h="561339">
                <a:moveTo>
                  <a:pt x="59055" y="501256"/>
                </a:moveTo>
                <a:lnTo>
                  <a:pt x="48584" y="519206"/>
                </a:lnTo>
                <a:lnTo>
                  <a:pt x="57589" y="534643"/>
                </a:lnTo>
                <a:lnTo>
                  <a:pt x="59055" y="534643"/>
                </a:lnTo>
                <a:lnTo>
                  <a:pt x="59055" y="501256"/>
                </a:lnTo>
                <a:close/>
              </a:path>
              <a:path w="97790" h="561339">
                <a:moveTo>
                  <a:pt x="48584" y="41404"/>
                </a:moveTo>
                <a:lnTo>
                  <a:pt x="38114" y="59354"/>
                </a:lnTo>
                <a:lnTo>
                  <a:pt x="38114" y="501256"/>
                </a:lnTo>
                <a:lnTo>
                  <a:pt x="48584" y="519206"/>
                </a:lnTo>
                <a:lnTo>
                  <a:pt x="59055" y="501256"/>
                </a:lnTo>
                <a:lnTo>
                  <a:pt x="59055" y="59354"/>
                </a:lnTo>
                <a:lnTo>
                  <a:pt x="48584" y="41404"/>
                </a:lnTo>
                <a:close/>
              </a:path>
              <a:path w="97790" h="561339">
                <a:moveTo>
                  <a:pt x="48584" y="0"/>
                </a:moveTo>
                <a:lnTo>
                  <a:pt x="2931" y="78322"/>
                </a:lnTo>
                <a:lnTo>
                  <a:pt x="0" y="83243"/>
                </a:lnTo>
                <a:lnTo>
                  <a:pt x="1675" y="89735"/>
                </a:lnTo>
                <a:lnTo>
                  <a:pt x="6701" y="92562"/>
                </a:lnTo>
                <a:lnTo>
                  <a:pt x="11622" y="95494"/>
                </a:lnTo>
                <a:lnTo>
                  <a:pt x="18114" y="93819"/>
                </a:lnTo>
                <a:lnTo>
                  <a:pt x="20941" y="88793"/>
                </a:lnTo>
                <a:lnTo>
                  <a:pt x="38114" y="59354"/>
                </a:lnTo>
                <a:lnTo>
                  <a:pt x="38114" y="20732"/>
                </a:lnTo>
                <a:lnTo>
                  <a:pt x="60669" y="20732"/>
                </a:lnTo>
                <a:lnTo>
                  <a:pt x="48584" y="0"/>
                </a:lnTo>
                <a:close/>
              </a:path>
              <a:path w="97790" h="561339">
                <a:moveTo>
                  <a:pt x="60669" y="20732"/>
                </a:moveTo>
                <a:lnTo>
                  <a:pt x="59055" y="20732"/>
                </a:lnTo>
                <a:lnTo>
                  <a:pt x="59055" y="59354"/>
                </a:lnTo>
                <a:lnTo>
                  <a:pt x="76228" y="88793"/>
                </a:lnTo>
                <a:lnTo>
                  <a:pt x="79055" y="93819"/>
                </a:lnTo>
                <a:lnTo>
                  <a:pt x="85547" y="95494"/>
                </a:lnTo>
                <a:lnTo>
                  <a:pt x="90468" y="92562"/>
                </a:lnTo>
                <a:lnTo>
                  <a:pt x="95494" y="89735"/>
                </a:lnTo>
                <a:lnTo>
                  <a:pt x="97169" y="83243"/>
                </a:lnTo>
                <a:lnTo>
                  <a:pt x="94237" y="78322"/>
                </a:lnTo>
                <a:lnTo>
                  <a:pt x="60669" y="20732"/>
                </a:lnTo>
                <a:close/>
              </a:path>
              <a:path w="97790" h="561339">
                <a:moveTo>
                  <a:pt x="59055" y="20732"/>
                </a:moveTo>
                <a:lnTo>
                  <a:pt x="38114" y="20732"/>
                </a:lnTo>
                <a:lnTo>
                  <a:pt x="38114" y="59354"/>
                </a:lnTo>
                <a:lnTo>
                  <a:pt x="48584" y="41404"/>
                </a:lnTo>
                <a:lnTo>
                  <a:pt x="39579" y="25967"/>
                </a:lnTo>
                <a:lnTo>
                  <a:pt x="59055" y="25967"/>
                </a:lnTo>
                <a:lnTo>
                  <a:pt x="59055" y="20732"/>
                </a:lnTo>
                <a:close/>
              </a:path>
              <a:path w="97790" h="561339">
                <a:moveTo>
                  <a:pt x="59055" y="25967"/>
                </a:moveTo>
                <a:lnTo>
                  <a:pt x="57589" y="25967"/>
                </a:lnTo>
                <a:lnTo>
                  <a:pt x="48584" y="41404"/>
                </a:lnTo>
                <a:lnTo>
                  <a:pt x="59055" y="59354"/>
                </a:lnTo>
                <a:lnTo>
                  <a:pt x="59055" y="25967"/>
                </a:lnTo>
                <a:close/>
              </a:path>
              <a:path w="97790" h="561339">
                <a:moveTo>
                  <a:pt x="57589" y="25967"/>
                </a:moveTo>
                <a:lnTo>
                  <a:pt x="39579" y="25967"/>
                </a:lnTo>
                <a:lnTo>
                  <a:pt x="48584" y="41404"/>
                </a:lnTo>
                <a:lnTo>
                  <a:pt x="57589" y="25967"/>
                </a:lnTo>
                <a:close/>
              </a:path>
            </a:pathLst>
          </a:custGeom>
          <a:solidFill>
            <a:srgbClr val="000000"/>
          </a:solidFill>
        </p:spPr>
        <p:txBody>
          <a:bodyPr wrap="square" lIns="0" tIns="0" rIns="0" bIns="0" rtlCol="0"/>
          <a:lstStyle/>
          <a:p>
            <a:endParaRPr/>
          </a:p>
        </p:txBody>
      </p:sp>
    </p:spTree>
    <p:extLst>
      <p:ext uri="{BB962C8B-B14F-4D97-AF65-F5344CB8AC3E}">
        <p14:creationId xmlns:p14="http://schemas.microsoft.com/office/powerpoint/2010/main" val="18603491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239573" y="1006475"/>
            <a:ext cx="13848313" cy="9448800"/>
          </a:xfrm>
          <a:prstGeom prst="rect">
            <a:avLst/>
          </a:prstGeom>
        </p:spPr>
      </p:pic>
    </p:spTree>
    <p:extLst>
      <p:ext uri="{BB962C8B-B14F-4D97-AF65-F5344CB8AC3E}">
        <p14:creationId xmlns:p14="http://schemas.microsoft.com/office/powerpoint/2010/main" val="12173750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2127250" y="4892675"/>
            <a:ext cx="16085184" cy="5115902"/>
            <a:chOff x="1807210" y="3201827"/>
            <a:chExt cx="16085184" cy="5115902"/>
          </a:xfrm>
        </p:grpSpPr>
        <p:sp>
          <p:nvSpPr>
            <p:cNvPr id="11" name="Rectangle 10"/>
            <p:cNvSpPr/>
            <p:nvPr/>
          </p:nvSpPr>
          <p:spPr>
            <a:xfrm>
              <a:off x="3194050" y="3978275"/>
              <a:ext cx="13411200" cy="32004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Text Box 2"/>
            <p:cNvSpPr txBox="1"/>
            <p:nvPr/>
          </p:nvSpPr>
          <p:spPr>
            <a:xfrm>
              <a:off x="1807210" y="3201827"/>
              <a:ext cx="2867095" cy="1790292"/>
            </a:xfrm>
            <a:prstGeom prst="rect">
              <a:avLst/>
            </a:prstGeom>
            <a:solidFill>
              <a:srgbClr val="2EA2C6"/>
            </a:solidFill>
            <a:ln w="6350">
              <a:solidFill>
                <a:srgbClr val="0070C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0"/>
                </a:spcAft>
              </a:pPr>
              <a:r>
                <a:rPr lang="en-US" sz="2600" b="1" dirty="0">
                  <a:effectLst/>
                  <a:latin typeface="Calibri" panose="020F0502020204030204" pitchFamily="34" charset="0"/>
                  <a:ea typeface="Calibri" panose="020F0502020204030204" pitchFamily="34" charset="0"/>
                  <a:cs typeface="Arial" panose="020B0604020202020204" pitchFamily="34" charset="0"/>
                </a:rPr>
                <a:t>#1 </a:t>
              </a:r>
              <a:r>
                <a:rPr lang="en-US" sz="2600" dirty="0">
                  <a:effectLst/>
                  <a:latin typeface="Calibri" panose="020F0502020204030204" pitchFamily="34" charset="0"/>
                  <a:ea typeface="Calibri" panose="020F0502020204030204" pitchFamily="34" charset="0"/>
                  <a:cs typeface="Arial" panose="020B0604020202020204" pitchFamily="34" charset="0"/>
                </a:rPr>
                <a:t>Stop indiscriminate conversion of rangelands</a:t>
              </a:r>
              <a:endParaRPr lang="en-ZA" sz="2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3" name="Text Box 4"/>
            <p:cNvSpPr txBox="1"/>
            <p:nvPr/>
          </p:nvSpPr>
          <p:spPr>
            <a:xfrm>
              <a:off x="6210993" y="3201827"/>
              <a:ext cx="2529453" cy="1775844"/>
            </a:xfrm>
            <a:prstGeom prst="rect">
              <a:avLst/>
            </a:prstGeom>
            <a:solidFill>
              <a:srgbClr val="2EA2C6"/>
            </a:solidFill>
            <a:ln w="6350">
              <a:solidFill>
                <a:srgbClr val="0070C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Bef>
                  <a:spcPts val="600"/>
                </a:spcBef>
                <a:spcAft>
                  <a:spcPts val="0"/>
                </a:spcAft>
              </a:pPr>
              <a:r>
                <a:rPr lang="en-US" sz="2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#2 Recognize the importance of pastoral mobility</a:t>
              </a:r>
              <a:endParaRPr lang="en-ZA" sz="28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4" name="Text Box 10"/>
            <p:cNvSpPr txBox="1"/>
            <p:nvPr/>
          </p:nvSpPr>
          <p:spPr>
            <a:xfrm>
              <a:off x="10308772" y="3201827"/>
              <a:ext cx="3262947" cy="1775844"/>
            </a:xfrm>
            <a:prstGeom prst="rect">
              <a:avLst/>
            </a:prstGeom>
            <a:solidFill>
              <a:srgbClr val="2EA2C6"/>
            </a:solidFill>
            <a:ln w="6350">
              <a:solidFill>
                <a:srgbClr val="0070C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5000"/>
                </a:lnSpc>
                <a:spcAft>
                  <a:spcPts val="0"/>
                </a:spcAft>
              </a:pPr>
              <a:r>
                <a:rPr lang="en-US" sz="2600" b="1" dirty="0">
                  <a:effectLst/>
                  <a:latin typeface="Calibri" panose="020F0502020204030204" pitchFamily="34" charset="0"/>
                  <a:ea typeface="Calibri" panose="020F0502020204030204" pitchFamily="34" charset="0"/>
                  <a:cs typeface="Arial" panose="020B0604020202020204" pitchFamily="34" charset="0"/>
                </a:rPr>
                <a:t>#3 </a:t>
              </a:r>
              <a:r>
                <a:rPr lang="en-US" sz="2600" dirty="0">
                  <a:effectLst/>
                  <a:latin typeface="Calibri" panose="020F0502020204030204" pitchFamily="34" charset="0"/>
                  <a:ea typeface="Calibri" panose="020F0502020204030204" pitchFamily="34" charset="0"/>
                  <a:cs typeface="Arial" panose="020B0604020202020204" pitchFamily="34" charset="0"/>
                </a:rPr>
                <a:t>Innovate and implement beneficial economic policies and technologies</a:t>
              </a:r>
              <a:endParaRPr lang="en-ZA" sz="2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5" name="Text Box 11"/>
            <p:cNvSpPr txBox="1"/>
            <p:nvPr/>
          </p:nvSpPr>
          <p:spPr>
            <a:xfrm>
              <a:off x="14894242" y="3201827"/>
              <a:ext cx="2804160" cy="1709954"/>
            </a:xfrm>
            <a:prstGeom prst="rect">
              <a:avLst/>
            </a:prstGeom>
            <a:solidFill>
              <a:srgbClr val="2EA2C6"/>
            </a:solidFill>
            <a:ln w="6350">
              <a:solidFill>
                <a:srgbClr val="0070C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5000"/>
                </a:lnSpc>
                <a:spcAft>
                  <a:spcPts val="0"/>
                </a:spcAft>
              </a:pPr>
              <a:r>
                <a:rPr lang="en-US" sz="2600" b="1" dirty="0">
                  <a:effectLst/>
                  <a:latin typeface="Calibri" panose="020F0502020204030204" pitchFamily="34" charset="0"/>
                  <a:ea typeface="Calibri" panose="020F0502020204030204" pitchFamily="34" charset="0"/>
                  <a:cs typeface="Arial" panose="020B0604020202020204" pitchFamily="34" charset="0"/>
                </a:rPr>
                <a:t>#4 </a:t>
              </a:r>
              <a:r>
                <a:rPr lang="en-US" sz="2600" dirty="0">
                  <a:effectLst/>
                  <a:latin typeface="Calibri" panose="020F0502020204030204" pitchFamily="34" charset="0"/>
                  <a:ea typeface="Calibri" panose="020F0502020204030204" pitchFamily="34" charset="0"/>
                  <a:cs typeface="Arial" panose="020B0604020202020204" pitchFamily="34" charset="0"/>
                </a:rPr>
                <a:t>Promote integrated, multifunctional land use</a:t>
              </a:r>
              <a:endParaRPr lang="en-ZA" sz="2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6" name="Text Box 8"/>
            <p:cNvSpPr txBox="1"/>
            <p:nvPr/>
          </p:nvSpPr>
          <p:spPr>
            <a:xfrm>
              <a:off x="1917712" y="6519035"/>
              <a:ext cx="2617153" cy="1771026"/>
            </a:xfrm>
            <a:prstGeom prst="rect">
              <a:avLst/>
            </a:prstGeom>
            <a:solidFill>
              <a:srgbClr val="2EA2C6"/>
            </a:solidFill>
            <a:ln w="6350">
              <a:solidFill>
                <a:srgbClr val="0070C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Bef>
                  <a:spcPts val="900"/>
                </a:spcBef>
                <a:spcAft>
                  <a:spcPts val="0"/>
                </a:spcAft>
              </a:pPr>
              <a:r>
                <a:rPr lang="en-US" sz="2600" b="1" dirty="0">
                  <a:effectLst/>
                  <a:latin typeface="Calibri" panose="020F0502020204030204" pitchFamily="34" charset="0"/>
                  <a:ea typeface="Calibri" panose="020F0502020204030204" pitchFamily="34" charset="0"/>
                  <a:cs typeface="Arial" panose="020B0604020202020204" pitchFamily="34" charset="0"/>
                </a:rPr>
                <a:t>#5 </a:t>
              </a:r>
              <a:r>
                <a:rPr lang="en-US" sz="2600" dirty="0">
                  <a:effectLst/>
                  <a:latin typeface="Calibri" panose="020F0502020204030204" pitchFamily="34" charset="0"/>
                  <a:ea typeface="Calibri" panose="020F0502020204030204" pitchFamily="34" charset="0"/>
                  <a:cs typeface="Arial" panose="020B0604020202020204" pitchFamily="34" charset="0"/>
                </a:rPr>
                <a:t>Strengthen participatory land governance and equity</a:t>
              </a:r>
              <a:endParaRPr lang="en-ZA" sz="2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7" name="Text Box 3"/>
            <p:cNvSpPr txBox="1"/>
            <p:nvPr/>
          </p:nvSpPr>
          <p:spPr>
            <a:xfrm>
              <a:off x="10327436" y="6519035"/>
              <a:ext cx="3196680" cy="1798694"/>
            </a:xfrm>
            <a:prstGeom prst="rect">
              <a:avLst/>
            </a:prstGeom>
            <a:solidFill>
              <a:srgbClr val="2EA2C6"/>
            </a:solidFill>
            <a:ln w="6350">
              <a:solidFill>
                <a:srgbClr val="0070C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2600" b="1" dirty="0">
                  <a:effectLst/>
                  <a:latin typeface="Times New Roman" panose="02020603050405020304" pitchFamily="18" charset="0"/>
                  <a:ea typeface="Times New Roman" panose="02020603050405020304" pitchFamily="18" charset="0"/>
                </a:rPr>
                <a:t>#7 </a:t>
              </a:r>
              <a:r>
                <a:rPr lang="en-US" sz="2600" dirty="0">
                  <a:effectLst/>
                  <a:latin typeface="Times New Roman" panose="02020603050405020304" pitchFamily="18" charset="0"/>
                  <a:ea typeface="Times New Roman" panose="02020603050405020304" pitchFamily="18" charset="0"/>
                </a:rPr>
                <a:t>Commit LDN targets to rangelands and pastoralism</a:t>
              </a:r>
              <a:endParaRPr lang="en-ZA" sz="2600" dirty="0">
                <a:effectLst/>
                <a:latin typeface="Times New Roman" panose="02020603050405020304" pitchFamily="18" charset="0"/>
                <a:ea typeface="Times New Roman" panose="02020603050405020304" pitchFamily="18" charset="0"/>
              </a:endParaRPr>
            </a:p>
          </p:txBody>
        </p:sp>
        <p:sp>
          <p:nvSpPr>
            <p:cNvPr id="18" name="Text Box 12"/>
            <p:cNvSpPr txBox="1"/>
            <p:nvPr/>
          </p:nvSpPr>
          <p:spPr>
            <a:xfrm>
              <a:off x="14700250" y="6519035"/>
              <a:ext cx="3192144" cy="1798694"/>
            </a:xfrm>
            <a:prstGeom prst="rect">
              <a:avLst/>
            </a:prstGeom>
            <a:solidFill>
              <a:srgbClr val="2EA2C6"/>
            </a:solidFill>
            <a:ln w="6350">
              <a:solidFill>
                <a:srgbClr val="0070C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5000"/>
                </a:lnSpc>
                <a:spcBef>
                  <a:spcPts val="600"/>
                </a:spcBef>
                <a:spcAft>
                  <a:spcPts val="0"/>
                </a:spcAft>
              </a:pPr>
              <a:r>
                <a:rPr lang="en-US" sz="2600" b="1" dirty="0">
                  <a:effectLst/>
                  <a:latin typeface="Calibri" panose="020F0502020204030204" pitchFamily="34" charset="0"/>
                  <a:ea typeface="Calibri" panose="020F0502020204030204" pitchFamily="34" charset="0"/>
                  <a:cs typeface="Arial" panose="020B0604020202020204" pitchFamily="34" charset="0"/>
                </a:rPr>
                <a:t>#8 </a:t>
              </a:r>
              <a:r>
                <a:rPr lang="en-US" sz="2600" dirty="0">
                  <a:effectLst/>
                  <a:latin typeface="Calibri" panose="020F0502020204030204" pitchFamily="34" charset="0"/>
                  <a:ea typeface="Calibri" panose="020F0502020204030204" pitchFamily="34" charset="0"/>
                  <a:cs typeface="Arial" panose="020B0604020202020204" pitchFamily="34" charset="0"/>
                </a:rPr>
                <a:t>Earmark 25% of the LDN Fund for knowledge and capacity building</a:t>
              </a:r>
              <a:endParaRPr lang="en-ZA" sz="2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9" name="Text Box 7"/>
            <p:cNvSpPr txBox="1"/>
            <p:nvPr/>
          </p:nvSpPr>
          <p:spPr>
            <a:xfrm>
              <a:off x="5861050" y="6519035"/>
              <a:ext cx="3200400" cy="1688379"/>
            </a:xfrm>
            <a:prstGeom prst="rect">
              <a:avLst/>
            </a:prstGeom>
            <a:solidFill>
              <a:srgbClr val="2EA2C6"/>
            </a:solidFill>
            <a:ln w="6350">
              <a:solidFill>
                <a:srgbClr val="0070C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0"/>
                </a:spcAft>
              </a:pPr>
              <a:r>
                <a:rPr lang="en-US" sz="2600" b="1" dirty="0">
                  <a:effectLst/>
                  <a:latin typeface="Calibri" panose="020F0502020204030204" pitchFamily="34" charset="0"/>
                  <a:ea typeface="Calibri" panose="020F0502020204030204" pitchFamily="34" charset="0"/>
                  <a:cs typeface="Arial" panose="020B0604020202020204" pitchFamily="34" charset="0"/>
                </a:rPr>
                <a:t>#6 </a:t>
              </a:r>
              <a:r>
                <a:rPr lang="en-US" sz="2600" dirty="0">
                  <a:effectLst/>
                  <a:latin typeface="Calibri" panose="020F0502020204030204" pitchFamily="34" charset="0"/>
                  <a:ea typeface="Calibri" panose="020F0502020204030204" pitchFamily="34" charset="0"/>
                  <a:cs typeface="Arial" panose="020B0604020202020204" pitchFamily="34" charset="0"/>
                </a:rPr>
                <a:t>Increase rangeland and pastoral projects under the LDN Fund by 30%</a:t>
              </a:r>
              <a:endParaRPr lang="en-ZA" sz="2600" dirty="0">
                <a:effectLst/>
                <a:latin typeface="Calibri" panose="020F0502020204030204" pitchFamily="34" charset="0"/>
                <a:ea typeface="Calibri" panose="020F0502020204030204" pitchFamily="34" charset="0"/>
                <a:cs typeface="Arial" panose="020B0604020202020204" pitchFamily="34" charset="0"/>
              </a:endParaRPr>
            </a:p>
          </p:txBody>
        </p:sp>
      </p:grpSp>
      <p:sp>
        <p:nvSpPr>
          <p:cNvPr id="21" name="Rectangle 2"/>
          <p:cNvSpPr>
            <a:spLocks noChangeArrowheads="1"/>
          </p:cNvSpPr>
          <p:nvPr/>
        </p:nvSpPr>
        <p:spPr bwMode="auto">
          <a:xfrm>
            <a:off x="6664325" y="606294"/>
            <a:ext cx="7994650"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6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Calls to action</a:t>
            </a:r>
            <a:endParaRPr kumimoji="0" lang="en-ZA" altLang="en-US" sz="6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8800" b="0" i="0" u="none" strike="noStrike" cap="none" normalizeH="0" baseline="0" dirty="0" smtClean="0">
              <a:ln>
                <a:noFill/>
              </a:ln>
              <a:solidFill>
                <a:schemeClr val="tx1"/>
              </a:solidFill>
              <a:effectLst/>
              <a:latin typeface="Arial" panose="020B0604020202020204" pitchFamily="34" charset="0"/>
            </a:endParaRPr>
          </a:p>
        </p:txBody>
      </p:sp>
      <p:sp>
        <p:nvSpPr>
          <p:cNvPr id="23" name="Rectangle 4"/>
          <p:cNvSpPr>
            <a:spLocks noChangeArrowheads="1"/>
          </p:cNvSpPr>
          <p:nvPr/>
        </p:nvSpPr>
        <p:spPr bwMode="auto">
          <a:xfrm>
            <a:off x="2362834" y="2183850"/>
            <a:ext cx="158496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00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IYRP 2026 calls on the UNCCD Conference of the Parties </a:t>
            </a:r>
            <a:r>
              <a:rPr kumimoji="0" lang="en-US" altLang="en-US" sz="400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to adopt eight priority actions to meet the challenges facing rangelands and pastoralists.</a:t>
            </a:r>
            <a:endParaRPr kumimoji="0" lang="en-US" altLang="en-US" sz="600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677385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19106433" y="0"/>
            <a:ext cx="995152" cy="11308552"/>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374650" y="168275"/>
            <a:ext cx="10451082" cy="945259"/>
          </a:xfrm>
          <a:prstGeom prst="rect">
            <a:avLst/>
          </a:prstGeom>
        </p:spPr>
        <p:txBody>
          <a:bodyPr vert="horz" wrap="square" lIns="0" tIns="12700" rIns="0" bIns="0" rtlCol="0">
            <a:spAutoFit/>
          </a:bodyPr>
          <a:lstStyle/>
          <a:p>
            <a:pPr marL="12700" marR="5080">
              <a:lnSpc>
                <a:spcPct val="114000"/>
              </a:lnSpc>
              <a:spcBef>
                <a:spcPts val="100"/>
              </a:spcBef>
            </a:pPr>
            <a:r>
              <a:rPr lang="en-US" sz="5800" b="1" spc="5" dirty="0" smtClean="0">
                <a:latin typeface="Proxima Nova"/>
                <a:cs typeface="Proxima Nova"/>
              </a:rPr>
              <a:t>Thematic </a:t>
            </a:r>
            <a:r>
              <a:rPr sz="5800" b="1" spc="5" dirty="0" smtClean="0">
                <a:latin typeface="Proxima Nova"/>
                <a:cs typeface="Proxima Nova"/>
              </a:rPr>
              <a:t>themes</a:t>
            </a:r>
            <a:endParaRPr sz="5800" b="1" dirty="0">
              <a:latin typeface="Proxima Nova"/>
              <a:cs typeface="Proxima Nova"/>
            </a:endParaRPr>
          </a:p>
        </p:txBody>
      </p:sp>
      <p:sp>
        <p:nvSpPr>
          <p:cNvPr id="5" name="object 5"/>
          <p:cNvSpPr/>
          <p:nvPr/>
        </p:nvSpPr>
        <p:spPr>
          <a:xfrm>
            <a:off x="4260850" y="675829"/>
            <a:ext cx="10744200" cy="10632723"/>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3357</TotalTime>
  <Words>1240</Words>
  <Application>Microsoft Office PowerPoint</Application>
  <PresentationFormat>Custom</PresentationFormat>
  <Paragraphs>118</Paragraphs>
  <Slides>17</Slides>
  <Notes>9</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17</vt:i4>
      </vt:variant>
    </vt:vector>
  </HeadingPairs>
  <TitlesOfParts>
    <vt:vector size="32" baseType="lpstr">
      <vt:lpstr>Arial</vt:lpstr>
      <vt:lpstr>Calibri</vt:lpstr>
      <vt:lpstr>Cambria</vt:lpstr>
      <vt:lpstr>Helvetica Neue</vt:lpstr>
      <vt:lpstr>Helvetica Neue Light</vt:lpstr>
      <vt:lpstr>MS Mincho</vt:lpstr>
      <vt:lpstr>Proxima Nova</vt:lpstr>
      <vt:lpstr>Proxima Nova Medium</vt:lpstr>
      <vt:lpstr>Proxima Nova Semibold</vt:lpstr>
      <vt:lpstr>Symbol</vt:lpstr>
      <vt:lpstr>Tahoma</vt:lpstr>
      <vt:lpstr>Times New Roman</vt:lpstr>
      <vt:lpstr>Trebuchet MS</vt:lpstr>
      <vt:lpstr>Wingdings</vt:lpstr>
      <vt:lpstr>Office Theme</vt:lpstr>
      <vt:lpstr>International Year of  Rangelands &amp; Pastoralists</vt:lpstr>
      <vt:lpstr>PowerPoint Presentation</vt:lpstr>
      <vt:lpstr>Why an IYRP?</vt:lpstr>
      <vt:lpstr>PowerPoint Presentation</vt:lpstr>
      <vt:lpstr>PowerPoint Presentation</vt:lpstr>
      <vt:lpstr>IYRP 2026 structure </vt:lpstr>
      <vt:lpstr>PowerPoint Presentation</vt:lpstr>
      <vt:lpstr>PowerPoint Presentation</vt:lpstr>
      <vt:lpstr>Thematic themes</vt:lpstr>
      <vt:lpstr>Who is a pastoralist?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 International Year of  Rangelands &amp; Pastoralists (IYRP) 2026</dc:title>
  <dc:creator>Igshaan Samuels</dc:creator>
  <cp:lastModifiedBy>Anon</cp:lastModifiedBy>
  <cp:revision>146</cp:revision>
  <dcterms:created xsi:type="dcterms:W3CDTF">2023-03-21T09:05:33Z</dcterms:created>
  <dcterms:modified xsi:type="dcterms:W3CDTF">2023-08-17T13:39:55Z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2023-03-21T00:00:00Z</vt:filetime>
  </property>
  <property fmtid="{D5CDD505-2E9C-101B-9397-08002B2CF9AE}" pid="3" name="Creator">
    <vt:lpwstr>Microsoft® PowerPoint® for Microsoft 365</vt:lpwstr>
  </property>
  <property fmtid="{D5CDD505-2E9C-101B-9397-08002B2CF9AE}" pid="4" name="LastSaved">
    <vt:filetime>2023-03-21T00:00:00Z</vt:filetime>
  </property>
</Properties>
</file>