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8.jpg" ContentType="image/jpeg"/>
  <Override PartName="/ppt/notesSlides/notesSlide3.xml" ContentType="application/vnd.openxmlformats-officedocument.presentationml.notesSlide+xml"/>
  <Override PartName="/ppt/media/image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1.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4.jpg" ContentType="image/jpeg"/>
  <Override PartName="/ppt/notesSlides/notesSlide16.xml" ContentType="application/vnd.openxmlformats-officedocument.presentationml.notesSlide+xml"/>
  <Override PartName="/ppt/media/image45.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309" r:id="rId3"/>
    <p:sldId id="310" r:id="rId4"/>
    <p:sldId id="318" r:id="rId5"/>
    <p:sldId id="257" r:id="rId6"/>
    <p:sldId id="317" r:id="rId7"/>
    <p:sldId id="312" r:id="rId8"/>
    <p:sldId id="311" r:id="rId9"/>
    <p:sldId id="298" r:id="rId10"/>
    <p:sldId id="265" r:id="rId11"/>
    <p:sldId id="313" r:id="rId12"/>
    <p:sldId id="314" r:id="rId13"/>
    <p:sldId id="319" r:id="rId14"/>
    <p:sldId id="262" r:id="rId15"/>
    <p:sldId id="259" r:id="rId16"/>
    <p:sldId id="258" r:id="rId17"/>
    <p:sldId id="281" r:id="rId18"/>
    <p:sldId id="286" r:id="rId19"/>
    <p:sldId id="260" r:id="rId20"/>
    <p:sldId id="261" r:id="rId21"/>
    <p:sldId id="323" r:id="rId22"/>
    <p:sldId id="324" r:id="rId23"/>
    <p:sldId id="325" r:id="rId24"/>
    <p:sldId id="275" r:id="rId25"/>
    <p:sldId id="322" r:id="rId26"/>
    <p:sldId id="289" r:id="rId27"/>
    <p:sldId id="300" r:id="rId28"/>
    <p:sldId id="299" r:id="rId29"/>
    <p:sldId id="321" r:id="rId30"/>
    <p:sldId id="294" r:id="rId31"/>
  </p:sldIdLst>
  <p:sldSz cx="20104100" cy="11309350"/>
  <p:notesSz cx="20104100" cy="1130935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75676" autoAdjust="0"/>
  </p:normalViewPr>
  <p:slideViewPr>
    <p:cSldViewPr>
      <p:cViewPr varScale="1">
        <p:scale>
          <a:sx n="53" d="100"/>
          <a:sy n="53" d="100"/>
        </p:scale>
        <p:origin x="394" y="8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478F5B92-B0D8-4FC4-80A9-608A44027F4B}" type="datetimeFigureOut">
              <a:rPr lang="en-ZA" smtClean="0"/>
              <a:t>2023/07/27</a:t>
            </a:fld>
            <a:endParaRPr lang="en-ZA"/>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F210634-D800-4E7C-B165-2E1C47C7E62B}" type="slidenum">
              <a:rPr lang="en-ZA" smtClean="0"/>
              <a:t>‹#›</a:t>
            </a:fld>
            <a:endParaRPr lang="en-ZA"/>
          </a:p>
        </p:txBody>
      </p:sp>
    </p:spTree>
    <p:extLst>
      <p:ext uri="{BB962C8B-B14F-4D97-AF65-F5344CB8AC3E}">
        <p14:creationId xmlns:p14="http://schemas.microsoft.com/office/powerpoint/2010/main" val="1585015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2</a:t>
            </a:fld>
            <a:endParaRPr lang="en-GB"/>
          </a:p>
        </p:txBody>
      </p:sp>
    </p:spTree>
    <p:extLst>
      <p:ext uri="{BB962C8B-B14F-4D97-AF65-F5344CB8AC3E}">
        <p14:creationId xmlns:p14="http://schemas.microsoft.com/office/powerpoint/2010/main" val="286357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12</a:t>
            </a:fld>
            <a:endParaRPr lang="en-GB"/>
          </a:p>
        </p:txBody>
      </p:sp>
    </p:spTree>
    <p:extLst>
      <p:ext uri="{BB962C8B-B14F-4D97-AF65-F5344CB8AC3E}">
        <p14:creationId xmlns:p14="http://schemas.microsoft.com/office/powerpoint/2010/main" val="257755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13</a:t>
            </a:fld>
            <a:endParaRPr lang="en-GB"/>
          </a:p>
        </p:txBody>
      </p:sp>
    </p:spTree>
    <p:extLst>
      <p:ext uri="{BB962C8B-B14F-4D97-AF65-F5344CB8AC3E}">
        <p14:creationId xmlns:p14="http://schemas.microsoft.com/office/powerpoint/2010/main" val="248887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7E6562"/>
                </a:solidFill>
                <a:latin typeface="Proxima Nova"/>
                <a:sym typeface="Proxima Nova"/>
              </a:rPr>
              <a:t>The themes take an integrated approach reflecting the SDGs and the 2030 Agenda for Sustainable Development</a:t>
            </a:r>
          </a:p>
          <a:p>
            <a:endParaRPr lang="en-ZA" dirty="0"/>
          </a:p>
        </p:txBody>
      </p:sp>
      <p:sp>
        <p:nvSpPr>
          <p:cNvPr id="4" name="Slide Number Placeholder 3"/>
          <p:cNvSpPr>
            <a:spLocks noGrp="1"/>
          </p:cNvSpPr>
          <p:nvPr>
            <p:ph type="sldNum" sz="quarter" idx="10"/>
          </p:nvPr>
        </p:nvSpPr>
        <p:spPr/>
        <p:txBody>
          <a:bodyPr/>
          <a:lstStyle/>
          <a:p>
            <a:fld id="{BF210634-D800-4E7C-B165-2E1C47C7E62B}" type="slidenum">
              <a:rPr lang="en-ZA" smtClean="0"/>
              <a:t>15</a:t>
            </a:fld>
            <a:endParaRPr lang="en-ZA"/>
          </a:p>
        </p:txBody>
      </p:sp>
    </p:spTree>
    <p:extLst>
      <p:ext uri="{BB962C8B-B14F-4D97-AF65-F5344CB8AC3E}">
        <p14:creationId xmlns:p14="http://schemas.microsoft.com/office/powerpoint/2010/main" val="663916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7E6562"/>
                </a:solidFill>
                <a:latin typeface="Proxima Nova"/>
              </a:rPr>
              <a:t>RISGs are comprised of Pastoralist </a:t>
            </a:r>
            <a:r>
              <a:rPr lang="en-US" sz="1200" dirty="0" err="1" smtClean="0">
                <a:solidFill>
                  <a:srgbClr val="7E6562"/>
                </a:solidFill>
                <a:latin typeface="Proxima Nova"/>
              </a:rPr>
              <a:t>organisations</a:t>
            </a:r>
            <a:r>
              <a:rPr lang="en-US" sz="1200" dirty="0" smtClean="0">
                <a:solidFill>
                  <a:srgbClr val="7E6562"/>
                </a:solidFill>
                <a:latin typeface="Proxima Nova"/>
              </a:rPr>
              <a:t> and communities, supporting </a:t>
            </a:r>
            <a:r>
              <a:rPr lang="en-US" sz="1200" dirty="0" err="1" smtClean="0">
                <a:solidFill>
                  <a:srgbClr val="7E6562"/>
                </a:solidFill>
                <a:latin typeface="Proxima Nova"/>
              </a:rPr>
              <a:t>organisations</a:t>
            </a:r>
            <a:r>
              <a:rPr lang="en-US" sz="1200" dirty="0" smtClean="0">
                <a:solidFill>
                  <a:srgbClr val="7E6562"/>
                </a:solidFill>
                <a:latin typeface="Proxima Nova"/>
              </a:rPr>
              <a:t>, researchers</a:t>
            </a:r>
          </a:p>
          <a:p>
            <a:endParaRPr lang="en-ZA" dirty="0"/>
          </a:p>
        </p:txBody>
      </p:sp>
      <p:sp>
        <p:nvSpPr>
          <p:cNvPr id="4" name="Slide Number Placeholder 3"/>
          <p:cNvSpPr>
            <a:spLocks noGrp="1"/>
          </p:cNvSpPr>
          <p:nvPr>
            <p:ph type="sldNum" sz="quarter" idx="10"/>
          </p:nvPr>
        </p:nvSpPr>
        <p:spPr/>
        <p:txBody>
          <a:bodyPr/>
          <a:lstStyle/>
          <a:p>
            <a:fld id="{BF210634-D800-4E7C-B165-2E1C47C7E62B}" type="slidenum">
              <a:rPr lang="en-ZA" smtClean="0"/>
              <a:t>16</a:t>
            </a:fld>
            <a:endParaRPr lang="en-ZA"/>
          </a:p>
        </p:txBody>
      </p:sp>
    </p:spTree>
    <p:extLst>
      <p:ext uri="{BB962C8B-B14F-4D97-AF65-F5344CB8AC3E}">
        <p14:creationId xmlns:p14="http://schemas.microsoft.com/office/powerpoint/2010/main" val="15191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Launch of the Rangeland Stewardship Council (RSC) - </a:t>
            </a:r>
            <a:r>
              <a:rPr lang="en-US" sz="1200" kern="1200" dirty="0" err="1" smtClean="0">
                <a:solidFill>
                  <a:schemeClr val="tx1"/>
                </a:solidFill>
                <a:effectLst/>
                <a:latin typeface="+mn-lt"/>
                <a:ea typeface="+mn-ea"/>
                <a:cs typeface="+mn-cs"/>
              </a:rPr>
              <a:t>Batkhishig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Baival</a:t>
            </a:r>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RSC was launched at the Natural </a:t>
            </a:r>
            <a:r>
              <a:rPr lang="en-US" sz="1200" kern="1200" dirty="0" err="1" smtClean="0">
                <a:solidFill>
                  <a:schemeClr val="tx1"/>
                </a:solidFill>
                <a:effectLst/>
                <a:latin typeface="+mn-lt"/>
                <a:ea typeface="+mn-ea"/>
                <a:cs typeface="+mn-cs"/>
              </a:rPr>
              <a:t>Fibre</a:t>
            </a:r>
            <a:r>
              <a:rPr lang="en-US" sz="1200" kern="1200" dirty="0" smtClean="0">
                <a:solidFill>
                  <a:schemeClr val="tx1"/>
                </a:solidFill>
                <a:effectLst/>
                <a:latin typeface="+mn-lt"/>
                <a:ea typeface="+mn-ea"/>
                <a:cs typeface="+mn-cs"/>
              </a:rPr>
              <a:t> Connect Conference on 9 Sept 2022 and is led by the SFA. RSC is inviting collaboration from the IYRP GCG and ISG to build its structures and aims to be fully participatory as all growers, herders, and farmers will be involved in preparing the standards. Its vision is to prepare certification standards similar to the Forest Stewardship Council that would be global, covering all animal products, and connecting livelihoods, land degradation, biodiversity and climate issues into the product supply chain. Its focus will be on non-perishable animal products at this time and the RSC intends to build a traceability and assessment system.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RSC was welcomed by the GCG. A certification of effective management and improved stewardship will impact positively on rangelands and animal product supply chains.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Council of Europe has certified transhumance routes as cultural heritage in Spain, France, Italy, Greece, Albania and cross-border. </a:t>
            </a:r>
            <a:endParaRPr lang="en-ZA" sz="1200" kern="1200" dirty="0" smtClean="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BF210634-D800-4E7C-B165-2E1C47C7E62B}" type="slidenum">
              <a:rPr lang="en-ZA" smtClean="0"/>
              <a:t>21</a:t>
            </a:fld>
            <a:endParaRPr lang="en-ZA"/>
          </a:p>
        </p:txBody>
      </p:sp>
    </p:spTree>
    <p:extLst>
      <p:ext uri="{BB962C8B-B14F-4D97-AF65-F5344CB8AC3E}">
        <p14:creationId xmlns:p14="http://schemas.microsoft.com/office/powerpoint/2010/main" val="3283140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Declaration of the United Nations Conference on the Human Environment, or Stockholm Declaration, adopted on 16 June 1972 by the United Nations Conference on the Human Environment, was the first document to recognize the interconnections between development, poverty and the environment. 1 Fifty years after the Stockholm conference, with increasing environmental challenges and growing inequality affecting development and well-being, the global community comes together to reflect on the urgent need for action to address these interconnections</a:t>
            </a:r>
            <a:endParaRPr lang="en-ZA" dirty="0"/>
          </a:p>
        </p:txBody>
      </p:sp>
      <p:sp>
        <p:nvSpPr>
          <p:cNvPr id="4" name="Slide Number Placeholder 3"/>
          <p:cNvSpPr>
            <a:spLocks noGrp="1"/>
          </p:cNvSpPr>
          <p:nvPr>
            <p:ph type="sldNum" sz="quarter" idx="10"/>
          </p:nvPr>
        </p:nvSpPr>
        <p:spPr/>
        <p:txBody>
          <a:bodyPr/>
          <a:lstStyle/>
          <a:p>
            <a:fld id="{BF210634-D800-4E7C-B165-2E1C47C7E62B}" type="slidenum">
              <a:rPr lang="en-ZA" smtClean="0"/>
              <a:t>22</a:t>
            </a:fld>
            <a:endParaRPr lang="en-ZA"/>
          </a:p>
        </p:txBody>
      </p:sp>
    </p:spTree>
    <p:extLst>
      <p:ext uri="{BB962C8B-B14F-4D97-AF65-F5344CB8AC3E}">
        <p14:creationId xmlns:p14="http://schemas.microsoft.com/office/powerpoint/2010/main" val="3642731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934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7744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425755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1" i="0" kern="1200" cap="all" dirty="0" smtClean="0">
                <a:solidFill>
                  <a:schemeClr val="tx1"/>
                </a:solidFill>
                <a:effectLst/>
                <a:latin typeface="+mn-lt"/>
                <a:ea typeface="+mn-ea"/>
                <a:cs typeface="+mn-cs"/>
              </a:rPr>
              <a:t>KEY FIGURES</a:t>
            </a:r>
          </a:p>
          <a:p>
            <a:pPr fontAlgn="base"/>
            <a:r>
              <a:rPr lang="en-US" sz="1200" b="0" i="0" kern="1200" dirty="0" smtClean="0">
                <a:solidFill>
                  <a:schemeClr val="tx1"/>
                </a:solidFill>
                <a:effectLst/>
                <a:latin typeface="+mn-lt"/>
                <a:ea typeface="+mn-ea"/>
                <a:cs typeface="+mn-cs"/>
              </a:rPr>
              <a:t>1. Rangelands cover 54% of global terrestrial surface (148,326,000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to a total of 79,509,421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a:t>
            </a:r>
          </a:p>
          <a:p>
            <a:pPr fontAlgn="base"/>
            <a:r>
              <a:rPr lang="en-US" sz="1200" b="0" i="0" kern="1200" dirty="0" smtClean="0">
                <a:solidFill>
                  <a:schemeClr val="tx1"/>
                </a:solidFill>
                <a:effectLst/>
                <a:latin typeface="+mn-lt"/>
                <a:ea typeface="+mn-ea"/>
                <a:cs typeface="+mn-cs"/>
              </a:rPr>
              <a:t>2. The largest rangeland biome is deserts and xeric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covering 27,984,645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or 19% of global terrestrial surface.</a:t>
            </a:r>
          </a:p>
          <a:p>
            <a:pPr fontAlgn="base"/>
            <a:r>
              <a:rPr lang="en-US" sz="1200" b="0" i="0" kern="1200" dirty="0" smtClean="0">
                <a:solidFill>
                  <a:schemeClr val="tx1"/>
                </a:solidFill>
                <a:effectLst/>
                <a:latin typeface="+mn-lt"/>
                <a:ea typeface="+mn-ea"/>
                <a:cs typeface="+mn-cs"/>
              </a:rPr>
              <a:t>3. Rangelands are made up of seven biomes or rangeland types namely: 35% deserts and xeric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1% flooded grasslands and savannas, 4% </a:t>
            </a:r>
            <a:r>
              <a:rPr lang="en-US" sz="1200" b="0" i="0" kern="1200" dirty="0" err="1" smtClean="0">
                <a:solidFill>
                  <a:schemeClr val="tx1"/>
                </a:solidFill>
                <a:effectLst/>
                <a:latin typeface="+mn-lt"/>
                <a:ea typeface="+mn-ea"/>
                <a:cs typeface="+mn-cs"/>
              </a:rPr>
              <a:t>mediterranean</a:t>
            </a:r>
            <a:r>
              <a:rPr lang="en-US" sz="1200" b="0" i="0" kern="1200" dirty="0" smtClean="0">
                <a:solidFill>
                  <a:schemeClr val="tx1"/>
                </a:solidFill>
                <a:effectLst/>
                <a:latin typeface="+mn-lt"/>
                <a:ea typeface="+mn-ea"/>
                <a:cs typeface="+mn-cs"/>
              </a:rPr>
              <a:t> forests, woodlands and scrub, 6% montane grasslands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13% temperate grasslands, savannas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26% tropical and subtropical grasslands, savannas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and 15% tundra.</a:t>
            </a:r>
          </a:p>
          <a:p>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3</a:t>
            </a:fld>
            <a:endParaRPr lang="en-GB"/>
          </a:p>
        </p:txBody>
      </p:sp>
    </p:spTree>
    <p:extLst>
      <p:ext uri="{BB962C8B-B14F-4D97-AF65-F5344CB8AC3E}">
        <p14:creationId xmlns:p14="http://schemas.microsoft.com/office/powerpoint/2010/main" val="298353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1" i="0" kern="1200" cap="all" dirty="0" smtClean="0">
                <a:solidFill>
                  <a:schemeClr val="tx1"/>
                </a:solidFill>
                <a:effectLst/>
                <a:latin typeface="+mn-lt"/>
                <a:ea typeface="+mn-ea"/>
                <a:cs typeface="+mn-cs"/>
              </a:rPr>
              <a:t>KEY FIGURES</a:t>
            </a:r>
          </a:p>
          <a:p>
            <a:pPr fontAlgn="base"/>
            <a:r>
              <a:rPr lang="en-US" sz="1200" b="0" i="0" kern="1200" dirty="0" smtClean="0">
                <a:solidFill>
                  <a:schemeClr val="tx1"/>
                </a:solidFill>
                <a:effectLst/>
                <a:latin typeface="+mn-lt"/>
                <a:ea typeface="+mn-ea"/>
                <a:cs typeface="+mn-cs"/>
              </a:rPr>
              <a:t>1. Rangelands cover 54% of global terrestrial surface (148,326,000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to a total of 79,509,421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a:t>
            </a:r>
          </a:p>
          <a:p>
            <a:pPr fontAlgn="base"/>
            <a:r>
              <a:rPr lang="en-US" sz="1200" b="0" i="0" kern="1200" dirty="0" smtClean="0">
                <a:solidFill>
                  <a:schemeClr val="tx1"/>
                </a:solidFill>
                <a:effectLst/>
                <a:latin typeface="+mn-lt"/>
                <a:ea typeface="+mn-ea"/>
                <a:cs typeface="+mn-cs"/>
              </a:rPr>
              <a:t>2. The largest rangeland biome is deserts and xeric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covering 27,984,645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or 19% of global terrestrial surface.</a:t>
            </a:r>
          </a:p>
          <a:p>
            <a:pPr fontAlgn="base"/>
            <a:r>
              <a:rPr lang="en-US" sz="1200" b="0" i="0" kern="1200" dirty="0" smtClean="0">
                <a:solidFill>
                  <a:schemeClr val="tx1"/>
                </a:solidFill>
                <a:effectLst/>
                <a:latin typeface="+mn-lt"/>
                <a:ea typeface="+mn-ea"/>
                <a:cs typeface="+mn-cs"/>
              </a:rPr>
              <a:t>3. Rangelands are made up of seven biomes or rangeland types namely: 35% deserts and xeric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1% flooded grasslands and savannas, 4% </a:t>
            </a:r>
            <a:r>
              <a:rPr lang="en-US" sz="1200" b="0" i="0" kern="1200" dirty="0" err="1" smtClean="0">
                <a:solidFill>
                  <a:schemeClr val="tx1"/>
                </a:solidFill>
                <a:effectLst/>
                <a:latin typeface="+mn-lt"/>
                <a:ea typeface="+mn-ea"/>
                <a:cs typeface="+mn-cs"/>
              </a:rPr>
              <a:t>mediterranean</a:t>
            </a:r>
            <a:r>
              <a:rPr lang="en-US" sz="1200" b="0" i="0" kern="1200" dirty="0" smtClean="0">
                <a:solidFill>
                  <a:schemeClr val="tx1"/>
                </a:solidFill>
                <a:effectLst/>
                <a:latin typeface="+mn-lt"/>
                <a:ea typeface="+mn-ea"/>
                <a:cs typeface="+mn-cs"/>
              </a:rPr>
              <a:t> forests, woodlands and scrub, 6% montane grasslands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13% temperate grasslands, savannas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26% tropical and subtropical grasslands, savannas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and 15% tundra.</a:t>
            </a:r>
          </a:p>
          <a:p>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4</a:t>
            </a:fld>
            <a:endParaRPr lang="en-GB"/>
          </a:p>
        </p:txBody>
      </p:sp>
    </p:spTree>
    <p:extLst>
      <p:ext uri="{BB962C8B-B14F-4D97-AF65-F5344CB8AC3E}">
        <p14:creationId xmlns:p14="http://schemas.microsoft.com/office/powerpoint/2010/main" val="304290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1" i="0" kern="1200" cap="all" dirty="0" smtClean="0">
                <a:solidFill>
                  <a:schemeClr val="tx1"/>
                </a:solidFill>
                <a:effectLst/>
                <a:latin typeface="+mn-lt"/>
                <a:ea typeface="+mn-ea"/>
                <a:cs typeface="+mn-cs"/>
              </a:rPr>
              <a:t>KEY FIGURES</a:t>
            </a:r>
          </a:p>
          <a:p>
            <a:pPr fontAlgn="base"/>
            <a:r>
              <a:rPr lang="en-US" sz="1200" b="0" i="0" kern="1200" dirty="0" smtClean="0">
                <a:solidFill>
                  <a:schemeClr val="tx1"/>
                </a:solidFill>
                <a:effectLst/>
                <a:latin typeface="+mn-lt"/>
                <a:ea typeface="+mn-ea"/>
                <a:cs typeface="+mn-cs"/>
              </a:rPr>
              <a:t>1. Rangelands cover 54% of global terrestrial surface (148,326,000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to a total of 79,509,421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a:t>
            </a:r>
          </a:p>
          <a:p>
            <a:pPr fontAlgn="base"/>
            <a:r>
              <a:rPr lang="en-US" sz="1200" b="0" i="0" kern="1200" dirty="0" smtClean="0">
                <a:solidFill>
                  <a:schemeClr val="tx1"/>
                </a:solidFill>
                <a:effectLst/>
                <a:latin typeface="+mn-lt"/>
                <a:ea typeface="+mn-ea"/>
                <a:cs typeface="+mn-cs"/>
              </a:rPr>
              <a:t>2. The largest rangeland biome is deserts and xeric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covering 27,984,645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or 19% of global terrestrial surface.</a:t>
            </a:r>
          </a:p>
          <a:p>
            <a:pPr fontAlgn="base"/>
            <a:r>
              <a:rPr lang="en-US" sz="1200" b="0" i="0" kern="1200" dirty="0" smtClean="0">
                <a:solidFill>
                  <a:schemeClr val="tx1"/>
                </a:solidFill>
                <a:effectLst/>
                <a:latin typeface="+mn-lt"/>
                <a:ea typeface="+mn-ea"/>
                <a:cs typeface="+mn-cs"/>
              </a:rPr>
              <a:t>3. Rangelands are made up of seven biomes or rangeland types namely: 35% deserts and xeric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1% flooded grasslands and savannas, 4% </a:t>
            </a:r>
            <a:r>
              <a:rPr lang="en-US" sz="1200" b="0" i="0" kern="1200" dirty="0" err="1" smtClean="0">
                <a:solidFill>
                  <a:schemeClr val="tx1"/>
                </a:solidFill>
                <a:effectLst/>
                <a:latin typeface="+mn-lt"/>
                <a:ea typeface="+mn-ea"/>
                <a:cs typeface="+mn-cs"/>
              </a:rPr>
              <a:t>mediterranean</a:t>
            </a:r>
            <a:r>
              <a:rPr lang="en-US" sz="1200" b="0" i="0" kern="1200" dirty="0" smtClean="0">
                <a:solidFill>
                  <a:schemeClr val="tx1"/>
                </a:solidFill>
                <a:effectLst/>
                <a:latin typeface="+mn-lt"/>
                <a:ea typeface="+mn-ea"/>
                <a:cs typeface="+mn-cs"/>
              </a:rPr>
              <a:t> forests, woodlands and scrub, 6% montane grasslands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13% temperate grasslands, savannas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26% tropical and subtropical grasslands, savannas and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and 15% tundra.</a:t>
            </a:r>
          </a:p>
          <a:p>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6</a:t>
            </a:fld>
            <a:endParaRPr lang="en-GB"/>
          </a:p>
        </p:txBody>
      </p:sp>
    </p:spTree>
    <p:extLst>
      <p:ext uri="{BB962C8B-B14F-4D97-AF65-F5344CB8AC3E}">
        <p14:creationId xmlns:p14="http://schemas.microsoft.com/office/powerpoint/2010/main" val="51104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SES framework a conceptual framework designed to keep both the social and ecological components of a system in focus so that the interactions between them can be scrutinized for drivers of change and causes of specific outcomes. Resilience, adaptability, and transformability have been identified as the three related attributes of SESs that determine their future trajectories.</a:t>
            </a:r>
          </a:p>
          <a:p>
            <a:endParaRPr lang="en-US" dirty="0" smtClean="0"/>
          </a:p>
          <a:p>
            <a:r>
              <a:rPr lang="en-US" dirty="0" smtClean="0"/>
              <a:t>The primary benefit of the SES framework is the improved ability to prevent or correct social policies that cause negative ecological outcomes, and to achieve ecological objectives in ways that support, rather than hurt, rangeland users.</a:t>
            </a:r>
          </a:p>
          <a:p>
            <a:endParaRPr lang="en-US" dirty="0" smtClean="0"/>
          </a:p>
          <a:p>
            <a:r>
              <a:rPr lang="en-US" dirty="0" smtClean="0"/>
              <a:t>Environmental problems arise from failures in social processes as much as from ecological processes, and recognizing this, a common framework is needed for understanding and analyzing the drivers that lead to improvement or deterioration of natural resources (</a:t>
            </a:r>
            <a:r>
              <a:rPr lang="en-US" dirty="0" err="1" smtClean="0"/>
              <a:t>Ostrom</a:t>
            </a:r>
            <a:r>
              <a:rPr lang="en-US" dirty="0" smtClean="0"/>
              <a:t> 2009). </a:t>
            </a:r>
            <a:r>
              <a:rPr lang="en-US" b="1" dirty="0" smtClean="0"/>
              <a:t>The “social–ecological system” (SES) concept provides a framework for analyzing complex rangeland dynamics and identifying interventions that can increase rangeland sustainability and support the production of desired goods and services.</a:t>
            </a:r>
          </a:p>
          <a:p>
            <a:r>
              <a:rPr lang="en-US" dirty="0" smtClean="0"/>
              <a:t>This vein of SES scholarship is dominated by systems theory and treats SESs as complex adaptive systems that self-organize (e.g., </a:t>
            </a:r>
            <a:r>
              <a:rPr lang="en-US" dirty="0" err="1" smtClean="0"/>
              <a:t>Folke</a:t>
            </a:r>
            <a:r>
              <a:rPr lang="en-US" dirty="0" smtClean="0"/>
              <a:t> et al. 2005) and operate with feedbacks and thresholds (e.g., Walker et al. 2004). </a:t>
            </a:r>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7</a:t>
            </a:fld>
            <a:endParaRPr lang="en-GB"/>
          </a:p>
        </p:txBody>
      </p:sp>
    </p:spTree>
    <p:extLst>
      <p:ext uri="{BB962C8B-B14F-4D97-AF65-F5344CB8AC3E}">
        <p14:creationId xmlns:p14="http://schemas.microsoft.com/office/powerpoint/2010/main" val="46057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8</a:t>
            </a:fld>
            <a:endParaRPr lang="en-GB"/>
          </a:p>
        </p:txBody>
      </p:sp>
    </p:spTree>
    <p:extLst>
      <p:ext uri="{BB962C8B-B14F-4D97-AF65-F5344CB8AC3E}">
        <p14:creationId xmlns:p14="http://schemas.microsoft.com/office/powerpoint/2010/main" val="202566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328015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1" u="none" strike="noStrike" kern="1200" baseline="0" dirty="0" err="1" smtClean="0">
                <a:solidFill>
                  <a:schemeClr val="tx1"/>
                </a:solidFill>
                <a:latin typeface="+mn-lt"/>
                <a:ea typeface="+mn-ea"/>
                <a:cs typeface="+mn-cs"/>
              </a:rPr>
              <a:t>Nahideh</a:t>
            </a:r>
            <a:r>
              <a:rPr lang="en-ZA" sz="1200" b="0" i="1" u="none" strike="noStrike" kern="1200" baseline="0" dirty="0" smtClean="0">
                <a:solidFill>
                  <a:schemeClr val="tx1"/>
                </a:solidFill>
                <a:latin typeface="+mn-lt"/>
                <a:ea typeface="+mn-ea"/>
                <a:cs typeface="+mn-cs"/>
              </a:rPr>
              <a:t> </a:t>
            </a:r>
            <a:r>
              <a:rPr lang="en-ZA" sz="1200" b="0" i="1" u="none" strike="noStrike" kern="1200" baseline="0" dirty="0" err="1" smtClean="0">
                <a:solidFill>
                  <a:schemeClr val="tx1"/>
                </a:solidFill>
                <a:latin typeface="+mn-lt"/>
                <a:ea typeface="+mn-ea"/>
                <a:cs typeface="+mn-cs"/>
              </a:rPr>
              <a:t>Naghizadeh</a:t>
            </a:r>
            <a:endParaRPr lang="en-ZA" dirty="0"/>
          </a:p>
        </p:txBody>
      </p:sp>
      <p:sp>
        <p:nvSpPr>
          <p:cNvPr id="4" name="Slide Number Placeholder 3"/>
          <p:cNvSpPr>
            <a:spLocks noGrp="1"/>
          </p:cNvSpPr>
          <p:nvPr>
            <p:ph type="sldNum" sz="quarter" idx="10"/>
          </p:nvPr>
        </p:nvSpPr>
        <p:spPr/>
        <p:txBody>
          <a:bodyPr/>
          <a:lstStyle/>
          <a:p>
            <a:fld id="{BF210634-D800-4E7C-B165-2E1C47C7E62B}" type="slidenum">
              <a:rPr lang="en-ZA" smtClean="0"/>
              <a:t>10</a:t>
            </a:fld>
            <a:endParaRPr lang="en-ZA"/>
          </a:p>
        </p:txBody>
      </p:sp>
    </p:spTree>
    <p:extLst>
      <p:ext uri="{BB962C8B-B14F-4D97-AF65-F5344CB8AC3E}">
        <p14:creationId xmlns:p14="http://schemas.microsoft.com/office/powerpoint/2010/main" val="4075987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Insufficient solutions to persistent rangeland challenges may partially be a consequence of a powerful rangeland marginalization narrative. The extent to which rangelands are marginalized is inherent in the terms used to describe their limited capacity to provide forage, food and fiber; i.e., unpredictability, resource scarcity, sparse human populations, and remoteness—collectively termed the drylands syndrome (Reynolds et al. 2007). </a:t>
            </a:r>
            <a:endParaRPr lang="en-GB" dirty="0"/>
          </a:p>
        </p:txBody>
      </p:sp>
      <p:sp>
        <p:nvSpPr>
          <p:cNvPr id="4" name="Slide Number Placeholder 3"/>
          <p:cNvSpPr>
            <a:spLocks noGrp="1"/>
          </p:cNvSpPr>
          <p:nvPr>
            <p:ph type="sldNum" sz="quarter" idx="10"/>
          </p:nvPr>
        </p:nvSpPr>
        <p:spPr/>
        <p:txBody>
          <a:bodyPr/>
          <a:lstStyle/>
          <a:p>
            <a:fld id="{F9FE1329-B903-4F40-AEC1-225EE14E9D60}" type="slidenum">
              <a:rPr lang="en-GB" smtClean="0"/>
              <a:pPr/>
              <a:t>11</a:t>
            </a:fld>
            <a:endParaRPr lang="en-GB"/>
          </a:p>
        </p:txBody>
      </p:sp>
    </p:spTree>
    <p:extLst>
      <p:ext uri="{BB962C8B-B14F-4D97-AF65-F5344CB8AC3E}">
        <p14:creationId xmlns:p14="http://schemas.microsoft.com/office/powerpoint/2010/main" val="4058517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4290" y="3766"/>
            <a:ext cx="19999809" cy="11304785"/>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0" y="0"/>
            <a:ext cx="20104099" cy="11308552"/>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4693032" y="560686"/>
            <a:ext cx="10718034" cy="2287905"/>
          </a:xfrm>
          <a:prstGeom prst="rect">
            <a:avLst/>
          </a:prstGeom>
        </p:spPr>
        <p:txBody>
          <a:bodyPr wrap="square" lIns="0" tIns="0" rIns="0" bIns="0">
            <a:spAutoFit/>
          </a:bodyPr>
          <a:lstStyle>
            <a:lvl1pPr>
              <a:defRPr sz="4950" b="0" i="0">
                <a:solidFill>
                  <a:schemeClr val="bg1"/>
                </a:solidFill>
                <a:latin typeface="Tahoma"/>
                <a:cs typeface="Tahoma"/>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06433" y="0"/>
            <a:ext cx="995152" cy="11308552"/>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0" i="0">
                <a:solidFill>
                  <a:srgbClr val="8D4F3E"/>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4500" b="0" i="0">
                <a:solidFill>
                  <a:srgbClr val="800000"/>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rgbClr val="8D4F3E"/>
                </a:solidFill>
                <a:latin typeface="Tahoma"/>
                <a:cs typeface="Tahom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099" cy="1130855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0" i="0">
                <a:solidFill>
                  <a:srgbClr val="8D4F3E"/>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07808" y="3513230"/>
            <a:ext cx="17088485" cy="1015663"/>
          </a:xfrm>
        </p:spPr>
        <p:txBody>
          <a:bodyPr/>
          <a:lstStyle/>
          <a:p>
            <a:r>
              <a:rPr lang="de-DE"/>
              <a:t>Mastertitelformat bearbeiten</a:t>
            </a:r>
          </a:p>
        </p:txBody>
      </p:sp>
      <p:sp>
        <p:nvSpPr>
          <p:cNvPr id="3" name="Untertitel 2"/>
          <p:cNvSpPr>
            <a:spLocks noGrp="1"/>
          </p:cNvSpPr>
          <p:nvPr>
            <p:ph type="subTitle" idx="1"/>
          </p:nvPr>
        </p:nvSpPr>
        <p:spPr>
          <a:xfrm>
            <a:off x="3015615" y="6408632"/>
            <a:ext cx="14072870" cy="692497"/>
          </a:xfrm>
        </p:spPr>
        <p:txBody>
          <a:bodyPr/>
          <a:lstStyle>
            <a:lvl1pPr marL="0" indent="0" algn="ctr">
              <a:buNone/>
              <a:defRPr>
                <a:solidFill>
                  <a:schemeClr val="tx1">
                    <a:tint val="75000"/>
                  </a:schemeClr>
                </a:solidFill>
              </a:defRPr>
            </a:lvl1pPr>
            <a:lvl2pPr marL="753969" indent="0" algn="ctr">
              <a:buNone/>
              <a:defRPr>
                <a:solidFill>
                  <a:schemeClr val="tx1">
                    <a:tint val="75000"/>
                  </a:schemeClr>
                </a:solidFill>
              </a:defRPr>
            </a:lvl2pPr>
            <a:lvl3pPr marL="1507937" indent="0" algn="ctr">
              <a:buNone/>
              <a:defRPr>
                <a:solidFill>
                  <a:schemeClr val="tx1">
                    <a:tint val="75000"/>
                  </a:schemeClr>
                </a:solidFill>
              </a:defRPr>
            </a:lvl3pPr>
            <a:lvl4pPr marL="2261906" indent="0" algn="ctr">
              <a:buNone/>
              <a:defRPr>
                <a:solidFill>
                  <a:schemeClr val="tx1">
                    <a:tint val="75000"/>
                  </a:schemeClr>
                </a:solidFill>
              </a:defRPr>
            </a:lvl4pPr>
            <a:lvl5pPr marL="3015874" indent="0" algn="ctr">
              <a:buNone/>
              <a:defRPr>
                <a:solidFill>
                  <a:schemeClr val="tx1">
                    <a:tint val="75000"/>
                  </a:schemeClr>
                </a:solidFill>
              </a:defRPr>
            </a:lvl5pPr>
            <a:lvl6pPr marL="3769843" indent="0" algn="ctr">
              <a:buNone/>
              <a:defRPr>
                <a:solidFill>
                  <a:schemeClr val="tx1">
                    <a:tint val="75000"/>
                  </a:schemeClr>
                </a:solidFill>
              </a:defRPr>
            </a:lvl6pPr>
            <a:lvl7pPr marL="4523811" indent="0" algn="ctr">
              <a:buNone/>
              <a:defRPr>
                <a:solidFill>
                  <a:schemeClr val="tx1">
                    <a:tint val="75000"/>
                  </a:schemeClr>
                </a:solidFill>
              </a:defRPr>
            </a:lvl7pPr>
            <a:lvl8pPr marL="5277780" indent="0" algn="ctr">
              <a:buNone/>
              <a:defRPr>
                <a:solidFill>
                  <a:schemeClr val="tx1">
                    <a:tint val="75000"/>
                  </a:schemeClr>
                </a:solidFill>
              </a:defRPr>
            </a:lvl8pPr>
            <a:lvl9pPr marL="6031748"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a:xfrm>
            <a:off x="1005205" y="10517696"/>
            <a:ext cx="4623943" cy="276999"/>
          </a:xfrm>
        </p:spPr>
        <p:txBody>
          <a:bodyPr/>
          <a:lstStyle/>
          <a:p>
            <a:fld id="{C76157FD-7EA7-8540-A9EF-C6CAE15C4166}" type="datetimeFigureOut">
              <a:rPr lang="de-DE" smtClean="0"/>
              <a:t>27.07.2023</a:t>
            </a:fld>
            <a:endParaRPr lang="de-DE"/>
          </a:p>
        </p:txBody>
      </p:sp>
      <p:sp>
        <p:nvSpPr>
          <p:cNvPr id="5" name="Fußzeilenplatzhalter 4"/>
          <p:cNvSpPr>
            <a:spLocks noGrp="1"/>
          </p:cNvSpPr>
          <p:nvPr>
            <p:ph type="ftr" sz="quarter" idx="11"/>
          </p:nvPr>
        </p:nvSpPr>
        <p:spPr>
          <a:xfrm>
            <a:off x="6835394" y="10517696"/>
            <a:ext cx="6433312" cy="276999"/>
          </a:xfrm>
        </p:spPr>
        <p:txBody>
          <a:bodyPr/>
          <a:lstStyle/>
          <a:p>
            <a:endParaRPr lang="de-DE"/>
          </a:p>
        </p:txBody>
      </p:sp>
      <p:sp>
        <p:nvSpPr>
          <p:cNvPr id="6" name="Foliennummernplatzhalter 5"/>
          <p:cNvSpPr>
            <a:spLocks noGrp="1"/>
          </p:cNvSpPr>
          <p:nvPr>
            <p:ph type="sldNum" sz="quarter" idx="12"/>
          </p:nvPr>
        </p:nvSpPr>
        <p:spPr>
          <a:xfrm>
            <a:off x="14474953" y="10517696"/>
            <a:ext cx="4623943" cy="276999"/>
          </a:xfrm>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385632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Bullets &amp; Photo" type="tx">
  <p:cSld name="1_Title, Bullets &amp; Photo">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9036374" y="2596962"/>
            <a:ext cx="11497032" cy="7665226"/>
          </a:xfrm>
          <a:prstGeom prst="rect">
            <a:avLst/>
          </a:prstGeom>
          <a:noFill/>
          <a:ln>
            <a:noFill/>
          </a:ln>
        </p:spPr>
      </p:sp>
      <p:sp>
        <p:nvSpPr>
          <p:cNvPr id="15" name="Google Shape;15;p25"/>
          <p:cNvSpPr txBox="1">
            <a:spLocks noGrp="1"/>
          </p:cNvSpPr>
          <p:nvPr>
            <p:ph type="title"/>
          </p:nvPr>
        </p:nvSpPr>
        <p:spPr>
          <a:xfrm>
            <a:off x="1392628" y="293205"/>
            <a:ext cx="17318844" cy="1884892"/>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392628" y="2596962"/>
            <a:ext cx="8429063" cy="7665226"/>
          </a:xfrm>
          <a:prstGeom prst="rect">
            <a:avLst/>
          </a:prstGeom>
          <a:noFill/>
          <a:ln>
            <a:noFill/>
          </a:ln>
        </p:spPr>
        <p:txBody>
          <a:bodyPr spcFirstLastPara="1" wrap="square" lIns="50800" tIns="50800" rIns="50800" bIns="50800" anchor="ctr" anchorCtr="0">
            <a:normAutofit/>
          </a:bodyPr>
          <a:lstStyle>
            <a:lvl1pPr marL="376961" lvl="0" indent="-437171" algn="l">
              <a:lnSpc>
                <a:spcPct val="100000"/>
              </a:lnSpc>
              <a:spcBef>
                <a:spcPts val="3710"/>
              </a:spcBef>
              <a:spcAft>
                <a:spcPts val="0"/>
              </a:spcAft>
              <a:buClr>
                <a:srgbClr val="000000"/>
              </a:buClr>
              <a:buSzPts val="4750"/>
              <a:buFont typeface="Helvetica Neue"/>
              <a:buChar char="•"/>
              <a:defRPr sz="3133"/>
            </a:lvl1pPr>
            <a:lvl2pPr marL="753923" lvl="1" indent="-437171" algn="l">
              <a:lnSpc>
                <a:spcPct val="100000"/>
              </a:lnSpc>
              <a:spcBef>
                <a:spcPts val="3710"/>
              </a:spcBef>
              <a:spcAft>
                <a:spcPts val="0"/>
              </a:spcAft>
              <a:buClr>
                <a:srgbClr val="000000"/>
              </a:buClr>
              <a:buSzPts val="4750"/>
              <a:buFont typeface="Helvetica Neue"/>
              <a:buChar char="•"/>
              <a:defRPr sz="3133"/>
            </a:lvl2pPr>
            <a:lvl3pPr marL="1130884" lvl="2" indent="-437171" algn="l">
              <a:lnSpc>
                <a:spcPct val="100000"/>
              </a:lnSpc>
              <a:spcBef>
                <a:spcPts val="3710"/>
              </a:spcBef>
              <a:spcAft>
                <a:spcPts val="0"/>
              </a:spcAft>
              <a:buClr>
                <a:srgbClr val="000000"/>
              </a:buClr>
              <a:buSzPts val="4750"/>
              <a:buFont typeface="Helvetica Neue"/>
              <a:buChar char="•"/>
              <a:defRPr sz="3133"/>
            </a:lvl3pPr>
            <a:lvl4pPr marL="1507846" lvl="3" indent="-437171" algn="l">
              <a:lnSpc>
                <a:spcPct val="100000"/>
              </a:lnSpc>
              <a:spcBef>
                <a:spcPts val="3710"/>
              </a:spcBef>
              <a:spcAft>
                <a:spcPts val="0"/>
              </a:spcAft>
              <a:buClr>
                <a:srgbClr val="000000"/>
              </a:buClr>
              <a:buSzPts val="4750"/>
              <a:buFont typeface="Helvetica Neue"/>
              <a:buChar char="•"/>
              <a:defRPr sz="3133"/>
            </a:lvl4pPr>
            <a:lvl5pPr marL="1884807" lvl="4" indent="-437171" algn="l">
              <a:lnSpc>
                <a:spcPct val="100000"/>
              </a:lnSpc>
              <a:spcBef>
                <a:spcPts val="3710"/>
              </a:spcBef>
              <a:spcAft>
                <a:spcPts val="0"/>
              </a:spcAft>
              <a:buClr>
                <a:srgbClr val="000000"/>
              </a:buClr>
              <a:buSzPts val="4750"/>
              <a:buFont typeface="Helvetica Neue"/>
              <a:buChar char="•"/>
              <a:defRPr sz="3133"/>
            </a:lvl5pPr>
            <a:lvl6pPr marL="2261768" lvl="5" indent="-306281" algn="l">
              <a:lnSpc>
                <a:spcPct val="100000"/>
              </a:lnSpc>
              <a:spcBef>
                <a:spcPts val="4865"/>
              </a:spcBef>
              <a:spcAft>
                <a:spcPts val="0"/>
              </a:spcAft>
              <a:buClr>
                <a:srgbClr val="000000"/>
              </a:buClr>
              <a:buSzPts val="2250"/>
              <a:buChar char="•"/>
              <a:defRPr/>
            </a:lvl6pPr>
            <a:lvl7pPr marL="2638730" lvl="6" indent="-306281" algn="l">
              <a:lnSpc>
                <a:spcPct val="100000"/>
              </a:lnSpc>
              <a:spcBef>
                <a:spcPts val="4865"/>
              </a:spcBef>
              <a:spcAft>
                <a:spcPts val="0"/>
              </a:spcAft>
              <a:buClr>
                <a:srgbClr val="000000"/>
              </a:buClr>
              <a:buSzPts val="2250"/>
              <a:buChar char="•"/>
              <a:defRPr/>
            </a:lvl7pPr>
            <a:lvl8pPr marL="3015691" lvl="7" indent="-306281" algn="l">
              <a:lnSpc>
                <a:spcPct val="100000"/>
              </a:lnSpc>
              <a:spcBef>
                <a:spcPts val="4865"/>
              </a:spcBef>
              <a:spcAft>
                <a:spcPts val="0"/>
              </a:spcAft>
              <a:buClr>
                <a:srgbClr val="000000"/>
              </a:buClr>
              <a:buSzPts val="2250"/>
              <a:buChar char="•"/>
              <a:defRPr/>
            </a:lvl8pPr>
            <a:lvl9pPr marL="3392653" lvl="8" indent="-306281" algn="l">
              <a:lnSpc>
                <a:spcPct val="100000"/>
              </a:lnSpc>
              <a:spcBef>
                <a:spcPts val="4865"/>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9859972" y="10785769"/>
            <a:ext cx="373685" cy="711733"/>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1979" b="0">
                <a:latin typeface="Helvetica Neue Light"/>
                <a:ea typeface="Helvetica Neue Light"/>
                <a:cs typeface="Helvetica Neue Light"/>
                <a:sym typeface="Helvetica Neue Ligh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5924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4999" y="663090"/>
            <a:ext cx="13634101" cy="1031239"/>
          </a:xfrm>
          <a:prstGeom prst="rect">
            <a:avLst/>
          </a:prstGeom>
        </p:spPr>
        <p:txBody>
          <a:bodyPr wrap="square" lIns="0" tIns="0" rIns="0" bIns="0">
            <a:spAutoFit/>
          </a:bodyPr>
          <a:lstStyle>
            <a:lvl1pPr>
              <a:defRPr sz="6600" b="0" i="0">
                <a:solidFill>
                  <a:srgbClr val="8D4F3E"/>
                </a:solidFill>
                <a:latin typeface="Tahoma"/>
                <a:cs typeface="Tahoma"/>
              </a:defRPr>
            </a:lvl1pPr>
          </a:lstStyle>
          <a:p>
            <a:endParaRPr/>
          </a:p>
        </p:txBody>
      </p:sp>
      <p:sp>
        <p:nvSpPr>
          <p:cNvPr id="3" name="Holder 3"/>
          <p:cNvSpPr>
            <a:spLocks noGrp="1"/>
          </p:cNvSpPr>
          <p:nvPr>
            <p:ph type="body" idx="1"/>
          </p:nvPr>
        </p:nvSpPr>
        <p:spPr>
          <a:xfrm>
            <a:off x="2994706" y="2136202"/>
            <a:ext cx="14114687" cy="5269865"/>
          </a:xfrm>
          <a:prstGeom prst="rect">
            <a:avLst/>
          </a:prstGeom>
        </p:spPr>
        <p:txBody>
          <a:bodyPr wrap="square" lIns="0" tIns="0" rIns="0" bIns="0">
            <a:spAutoFit/>
          </a:bodyPr>
          <a:lstStyle>
            <a:lvl1pPr>
              <a:defRPr sz="4500" b="0" i="0">
                <a:solidFill>
                  <a:srgbClr val="800000"/>
                </a:solidFill>
                <a:latin typeface="Tahoma"/>
                <a:cs typeface="Tahoma"/>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iyrp.info/"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youtube.com/watch?v=p0XaWgjCHx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64343" y="9843656"/>
            <a:ext cx="3961692" cy="732252"/>
          </a:xfrm>
          <a:prstGeom prst="rect">
            <a:avLst/>
          </a:prstGeom>
        </p:spPr>
        <p:txBody>
          <a:bodyPr vert="horz" wrap="square" lIns="0" tIns="12065" rIns="0" bIns="0" rtlCol="0">
            <a:spAutoFit/>
          </a:bodyPr>
          <a:lstStyle/>
          <a:p>
            <a:pPr marL="12700" marR="5080" indent="61594">
              <a:lnSpc>
                <a:spcPct val="148100"/>
              </a:lnSpc>
              <a:spcBef>
                <a:spcPts val="95"/>
              </a:spcBef>
            </a:pPr>
            <a:r>
              <a:rPr lang="en-US" sz="3600" b="1" dirty="0" smtClean="0">
                <a:solidFill>
                  <a:srgbClr val="FFFFFF"/>
                </a:solidFill>
                <a:latin typeface="Proxima Nova Semibold"/>
                <a:cs typeface="Proxima Nova Semibold"/>
                <a:hlinkClick r:id="rId2"/>
              </a:rPr>
              <a:t>Igshaan Samuels </a:t>
            </a:r>
            <a:r>
              <a:rPr sz="3600" b="1" dirty="0" smtClean="0">
                <a:solidFill>
                  <a:srgbClr val="FFFFFF"/>
                </a:solidFill>
                <a:latin typeface="Proxima Nova Semibold"/>
                <a:cs typeface="Proxima Nova Semibold"/>
                <a:hlinkClick r:id="rId2"/>
              </a:rPr>
              <a:t> </a:t>
            </a:r>
            <a:endParaRPr sz="3600" b="1" dirty="0">
              <a:latin typeface="Proxima Nova Semibold"/>
              <a:cs typeface="Proxima Nova Semibold"/>
            </a:endParaRPr>
          </a:p>
        </p:txBody>
      </p:sp>
      <p:sp>
        <p:nvSpPr>
          <p:cNvPr id="3" name="object 3"/>
          <p:cNvSpPr txBox="1">
            <a:spLocks noGrp="1"/>
          </p:cNvSpPr>
          <p:nvPr>
            <p:ph type="ctrTitle"/>
          </p:nvPr>
        </p:nvSpPr>
        <p:spPr>
          <a:xfrm>
            <a:off x="-692150" y="1757486"/>
            <a:ext cx="19445659" cy="1397819"/>
          </a:xfrm>
          <a:prstGeom prst="rect">
            <a:avLst/>
          </a:prstGeom>
        </p:spPr>
        <p:txBody>
          <a:bodyPr vert="horz" wrap="square" lIns="0" tIns="12700" rIns="0" bIns="0" rtlCol="0">
            <a:spAutoFit/>
          </a:bodyPr>
          <a:lstStyle/>
          <a:p>
            <a:pPr marL="13335" marR="5080" indent="1982470">
              <a:lnSpc>
                <a:spcPct val="149900"/>
              </a:lnSpc>
              <a:spcBef>
                <a:spcPts val="100"/>
              </a:spcBef>
            </a:pPr>
            <a:r>
              <a:rPr sz="6000" b="1" spc="-10" dirty="0" smtClean="0">
                <a:latin typeface="Proxima Nova"/>
                <a:cs typeface="Proxima Nova"/>
              </a:rPr>
              <a:t>International </a:t>
            </a:r>
            <a:r>
              <a:rPr sz="6000" b="1" spc="-80" dirty="0">
                <a:latin typeface="Proxima Nova"/>
                <a:cs typeface="Proxima Nova"/>
              </a:rPr>
              <a:t>Year </a:t>
            </a:r>
            <a:r>
              <a:rPr sz="6000" b="1" spc="-5" dirty="0">
                <a:latin typeface="Proxima Nova"/>
                <a:cs typeface="Proxima Nova"/>
              </a:rPr>
              <a:t>of  </a:t>
            </a:r>
            <a:r>
              <a:rPr sz="6000" b="1" spc="-10" dirty="0">
                <a:latin typeface="Proxima Nova"/>
                <a:cs typeface="Proxima Nova"/>
              </a:rPr>
              <a:t>Rangelands </a:t>
            </a:r>
            <a:r>
              <a:rPr sz="6000" b="1" spc="-5" dirty="0">
                <a:latin typeface="Proxima Nova"/>
                <a:cs typeface="Proxima Nova"/>
              </a:rPr>
              <a:t>&amp; </a:t>
            </a:r>
            <a:r>
              <a:rPr sz="6000" b="1" spc="-20" dirty="0" smtClean="0">
                <a:latin typeface="Proxima Nova"/>
                <a:cs typeface="Proxima Nova"/>
              </a:rPr>
              <a:t>Pastoralists</a:t>
            </a:r>
            <a:endParaRPr sz="6000" b="1" spc="-5" dirty="0">
              <a:latin typeface="Proxima Nova"/>
              <a:cs typeface="Proxima Nova"/>
            </a:endParaRPr>
          </a:p>
        </p:txBody>
      </p:sp>
      <p:sp>
        <p:nvSpPr>
          <p:cNvPr id="5" name="object 5"/>
          <p:cNvSpPr txBox="1"/>
          <p:nvPr/>
        </p:nvSpPr>
        <p:spPr>
          <a:xfrm>
            <a:off x="3903980" y="4359275"/>
            <a:ext cx="13258800" cy="752770"/>
          </a:xfrm>
          <a:prstGeom prst="rect">
            <a:avLst/>
          </a:prstGeom>
        </p:spPr>
        <p:txBody>
          <a:bodyPr vert="horz" wrap="square" lIns="0" tIns="13970" rIns="0" bIns="0" rtlCol="0">
            <a:spAutoFit/>
          </a:bodyPr>
          <a:lstStyle/>
          <a:p>
            <a:pPr marL="12700">
              <a:lnSpc>
                <a:spcPct val="100000"/>
              </a:lnSpc>
              <a:spcBef>
                <a:spcPts val="110"/>
              </a:spcBef>
            </a:pPr>
            <a:r>
              <a:rPr lang="en-US" sz="4800" b="1" i="1" spc="-5" dirty="0" smtClean="0">
                <a:solidFill>
                  <a:srgbClr val="FFFF00"/>
                </a:solidFill>
                <a:latin typeface="Proxima Nova Semibold"/>
                <a:cs typeface="Proxima Nova Semibold"/>
              </a:rPr>
              <a:t>Insights into this unprecedented journey</a:t>
            </a:r>
            <a:endParaRPr sz="4800" b="1" i="1" dirty="0">
              <a:solidFill>
                <a:srgbClr val="FFFF00"/>
              </a:solidFill>
              <a:latin typeface="Proxima Nova Semibold"/>
              <a:cs typeface="Proxima Nova Semibold"/>
            </a:endParaRPr>
          </a:p>
        </p:txBody>
      </p:sp>
      <p:pic>
        <p:nvPicPr>
          <p:cNvPr id="6" name="Bild 5" descr="IYRL logo white H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4050" y="6111875"/>
            <a:ext cx="5761882" cy="3731781"/>
          </a:xfrm>
          <a:prstGeom prst="rect">
            <a:avLst/>
          </a:prstGeom>
        </p:spPr>
      </p:pic>
      <p:pic>
        <p:nvPicPr>
          <p:cNvPr id="7" name="Picture 6"/>
          <p:cNvPicPr>
            <a:picLocks noChangeAspect="1"/>
          </p:cNvPicPr>
          <p:nvPr/>
        </p:nvPicPr>
        <p:blipFill>
          <a:blip r:embed="rId4"/>
          <a:stretch>
            <a:fillRect/>
          </a:stretch>
        </p:blipFill>
        <p:spPr>
          <a:xfrm>
            <a:off x="146050" y="9617075"/>
            <a:ext cx="2278743" cy="16029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050" y="1616075"/>
            <a:ext cx="17098241" cy="9467757"/>
          </a:xfrm>
          <a:prstGeom prst="rect">
            <a:avLst/>
          </a:prstGeom>
        </p:spPr>
      </p:pic>
      <p:sp>
        <p:nvSpPr>
          <p:cNvPr id="61" name="Rectangle 3"/>
          <p:cNvSpPr txBox="1">
            <a:spLocks noChangeArrowheads="1"/>
          </p:cNvSpPr>
          <p:nvPr/>
        </p:nvSpPr>
        <p:spPr>
          <a:xfrm>
            <a:off x="3266440" y="192335"/>
            <a:ext cx="13571220" cy="1884892"/>
          </a:xfrm>
          <a:prstGeom prst="rect">
            <a:avLst/>
          </a:prstGeom>
        </p:spPr>
        <p:txBody>
          <a:bodyPr>
            <a:normAutofit/>
          </a:bodyPr>
          <a:lstStyle>
            <a:lvl1pPr>
              <a:defRPr>
                <a:latin typeface="+mj-lt"/>
                <a:ea typeface="+mj-ea"/>
                <a:cs typeface="+mj-cs"/>
              </a:defRPr>
            </a:lvl1pPr>
          </a:lstStyle>
          <a:p>
            <a:r>
              <a:rPr lang="en-US" sz="6596" kern="0" dirty="0" smtClean="0">
                <a:solidFill>
                  <a:srgbClr val="C00000"/>
                </a:solidFill>
              </a:rPr>
              <a:t>Underlying challenges in Rangelands</a:t>
            </a:r>
            <a:endParaRPr lang="en-US" sz="6596" kern="0" dirty="0">
              <a:solidFill>
                <a:srgbClr val="C00000"/>
              </a:solidFill>
            </a:endParaRPr>
          </a:p>
        </p:txBody>
      </p:sp>
    </p:spTree>
    <p:extLst>
      <p:ext uri="{BB962C8B-B14F-4D97-AF65-F5344CB8AC3E}">
        <p14:creationId xmlns:p14="http://schemas.microsoft.com/office/powerpoint/2010/main" val="3514150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266440" y="192335"/>
            <a:ext cx="13571220" cy="1884892"/>
          </a:xfrm>
        </p:spPr>
        <p:txBody>
          <a:bodyPr>
            <a:normAutofit/>
          </a:bodyPr>
          <a:lstStyle/>
          <a:p>
            <a:r>
              <a:rPr lang="en-US" sz="6596" dirty="0">
                <a:solidFill>
                  <a:srgbClr val="C00000"/>
                </a:solidFill>
              </a:rPr>
              <a:t>Challenges facing rangelands </a:t>
            </a:r>
          </a:p>
        </p:txBody>
      </p:sp>
      <p:pic>
        <p:nvPicPr>
          <p:cNvPr id="5" name="Picture 4"/>
          <p:cNvPicPr>
            <a:picLocks noChangeAspect="1"/>
          </p:cNvPicPr>
          <p:nvPr/>
        </p:nvPicPr>
        <p:blipFill>
          <a:blip r:embed="rId3"/>
          <a:stretch>
            <a:fillRect/>
          </a:stretch>
        </p:blipFill>
        <p:spPr>
          <a:xfrm>
            <a:off x="298450" y="1520154"/>
            <a:ext cx="7715175" cy="4827900"/>
          </a:xfrm>
          <a:prstGeom prst="rect">
            <a:avLst/>
          </a:prstGeom>
        </p:spPr>
      </p:pic>
      <p:pic>
        <p:nvPicPr>
          <p:cNvPr id="3" name="Picture 2"/>
          <p:cNvPicPr>
            <a:picLocks noChangeAspect="1"/>
          </p:cNvPicPr>
          <p:nvPr/>
        </p:nvPicPr>
        <p:blipFill>
          <a:blip r:embed="rId4"/>
          <a:stretch>
            <a:fillRect/>
          </a:stretch>
        </p:blipFill>
        <p:spPr>
          <a:xfrm>
            <a:off x="8013625" y="4156611"/>
            <a:ext cx="10837091" cy="7038524"/>
          </a:xfrm>
          <a:prstGeom prst="rect">
            <a:avLst/>
          </a:prstGeom>
        </p:spPr>
      </p:pic>
      <p:sp>
        <p:nvSpPr>
          <p:cNvPr id="2" name="Rectangle 1"/>
          <p:cNvSpPr/>
          <p:nvPr/>
        </p:nvSpPr>
        <p:spPr>
          <a:xfrm>
            <a:off x="8299450" y="7940675"/>
            <a:ext cx="1005840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9003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266440" y="192335"/>
            <a:ext cx="13571220" cy="1884892"/>
          </a:xfrm>
        </p:spPr>
        <p:txBody>
          <a:bodyPr>
            <a:normAutofit/>
          </a:bodyPr>
          <a:lstStyle/>
          <a:p>
            <a:r>
              <a:rPr lang="en-US" sz="6596" dirty="0" smtClean="0">
                <a:solidFill>
                  <a:srgbClr val="C00000"/>
                </a:solidFill>
              </a:rPr>
              <a:t>Conversion of rangelands </a:t>
            </a:r>
            <a:endParaRPr lang="en-US" sz="6596" dirty="0">
              <a:solidFill>
                <a:srgbClr val="C00000"/>
              </a:solidFill>
            </a:endParaRPr>
          </a:p>
        </p:txBody>
      </p:sp>
      <p:pic>
        <p:nvPicPr>
          <p:cNvPr id="3" name="Picture 2"/>
          <p:cNvPicPr>
            <a:picLocks noChangeAspect="1"/>
          </p:cNvPicPr>
          <p:nvPr/>
        </p:nvPicPr>
        <p:blipFill>
          <a:blip r:embed="rId3"/>
          <a:stretch>
            <a:fillRect/>
          </a:stretch>
        </p:blipFill>
        <p:spPr>
          <a:xfrm>
            <a:off x="374650" y="2288105"/>
            <a:ext cx="14201775" cy="6836211"/>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0" y="9769475"/>
            <a:ext cx="9211805" cy="1143000"/>
          </a:xfrm>
          <a:prstGeom prst="rect">
            <a:avLst/>
          </a:prstGeom>
          <a:effectLst>
            <a:outerShdw blurRad="50800" dist="38100" dir="5400000" algn="t" rotWithShape="0">
              <a:prstClr val="black">
                <a:alpha val="40000"/>
              </a:prstClr>
            </a:outerShdw>
          </a:effectLst>
        </p:spPr>
      </p:pic>
      <p:pic>
        <p:nvPicPr>
          <p:cNvPr id="9" name="Picture 8"/>
          <p:cNvPicPr>
            <a:picLocks noChangeAspect="1"/>
          </p:cNvPicPr>
          <p:nvPr/>
        </p:nvPicPr>
        <p:blipFill>
          <a:blip r:embed="rId6"/>
          <a:stretch>
            <a:fillRect/>
          </a:stretch>
        </p:blipFill>
        <p:spPr>
          <a:xfrm>
            <a:off x="8451850" y="3978275"/>
            <a:ext cx="10625564" cy="4500883"/>
          </a:xfrm>
          <a:prstGeom prst="rect">
            <a:avLst/>
          </a:prstGeom>
        </p:spPr>
      </p:pic>
      <p:sp>
        <p:nvSpPr>
          <p:cNvPr id="6" name="Rectangle 5"/>
          <p:cNvSpPr/>
          <p:nvPr/>
        </p:nvSpPr>
        <p:spPr>
          <a:xfrm>
            <a:off x="9518650" y="7483475"/>
            <a:ext cx="9220200" cy="838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70764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266440" y="192335"/>
            <a:ext cx="10748010" cy="1884892"/>
          </a:xfrm>
        </p:spPr>
        <p:txBody>
          <a:bodyPr>
            <a:normAutofit/>
          </a:bodyPr>
          <a:lstStyle/>
          <a:p>
            <a:r>
              <a:rPr lang="en-US" sz="6596" dirty="0" smtClean="0">
                <a:solidFill>
                  <a:srgbClr val="C00000"/>
                </a:solidFill>
              </a:rPr>
              <a:t>Afforestation in rangelands </a:t>
            </a:r>
            <a:endParaRPr lang="en-US" sz="6596" dirty="0">
              <a:solidFill>
                <a:srgbClr val="C00000"/>
              </a:solidFill>
            </a:endParaRPr>
          </a:p>
        </p:txBody>
      </p:sp>
      <p:pic>
        <p:nvPicPr>
          <p:cNvPr id="2" name="Picture 1"/>
          <p:cNvPicPr>
            <a:picLocks noChangeAspect="1"/>
          </p:cNvPicPr>
          <p:nvPr/>
        </p:nvPicPr>
        <p:blipFill>
          <a:blip r:embed="rId3"/>
          <a:stretch>
            <a:fillRect/>
          </a:stretch>
        </p:blipFill>
        <p:spPr>
          <a:xfrm>
            <a:off x="146050" y="3749675"/>
            <a:ext cx="10239375" cy="6457950"/>
          </a:xfrm>
          <a:prstGeom prst="rect">
            <a:avLst/>
          </a:prstGeom>
        </p:spPr>
      </p:pic>
      <p:pic>
        <p:nvPicPr>
          <p:cNvPr id="3" name="Picture 2"/>
          <p:cNvPicPr>
            <a:picLocks noChangeAspect="1"/>
          </p:cNvPicPr>
          <p:nvPr/>
        </p:nvPicPr>
        <p:blipFill>
          <a:blip r:embed="rId4"/>
          <a:stretch>
            <a:fillRect/>
          </a:stretch>
        </p:blipFill>
        <p:spPr>
          <a:xfrm>
            <a:off x="7994650" y="2073275"/>
            <a:ext cx="8953500" cy="4419600"/>
          </a:xfrm>
          <a:prstGeom prst="rect">
            <a:avLst/>
          </a:prstGeom>
        </p:spPr>
      </p:pic>
      <p:pic>
        <p:nvPicPr>
          <p:cNvPr id="5" name="Picture 4"/>
          <p:cNvPicPr>
            <a:picLocks noChangeAspect="1"/>
          </p:cNvPicPr>
          <p:nvPr/>
        </p:nvPicPr>
        <p:blipFill>
          <a:blip r:embed="rId5"/>
          <a:stretch>
            <a:fillRect/>
          </a:stretch>
        </p:blipFill>
        <p:spPr>
          <a:xfrm>
            <a:off x="12860486" y="6035675"/>
            <a:ext cx="5025876" cy="4962525"/>
          </a:xfrm>
          <a:prstGeom prst="rect">
            <a:avLst/>
          </a:prstGeom>
        </p:spPr>
      </p:pic>
    </p:spTree>
    <p:extLst>
      <p:ext uri="{BB962C8B-B14F-4D97-AF65-F5344CB8AC3E}">
        <p14:creationId xmlns:p14="http://schemas.microsoft.com/office/powerpoint/2010/main" val="3580437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56250" y="334207"/>
            <a:ext cx="8950651" cy="997709"/>
          </a:xfrm>
          <a:prstGeom prst="rect">
            <a:avLst/>
          </a:prstGeom>
        </p:spPr>
        <p:txBody>
          <a:bodyPr vert="horz" wrap="square" lIns="0" tIns="12700" rIns="0" bIns="0" rtlCol="0">
            <a:spAutoFit/>
          </a:bodyPr>
          <a:lstStyle/>
          <a:p>
            <a:pPr marL="381000">
              <a:lnSpc>
                <a:spcPct val="100000"/>
              </a:lnSpc>
              <a:spcBef>
                <a:spcPts val="100"/>
              </a:spcBef>
            </a:pPr>
            <a:r>
              <a:rPr sz="6400" b="1" spc="-5" dirty="0" smtClean="0">
                <a:latin typeface="Proxima Nova"/>
                <a:cs typeface="Proxima Nova"/>
              </a:rPr>
              <a:t>IYRP </a:t>
            </a:r>
            <a:r>
              <a:rPr sz="6400" b="1" spc="-5" dirty="0">
                <a:latin typeface="Proxima Nova"/>
                <a:cs typeface="Proxima Nova"/>
              </a:rPr>
              <a:t>2026</a:t>
            </a:r>
            <a:r>
              <a:rPr sz="6400" b="1" spc="-45" dirty="0">
                <a:latin typeface="Proxima Nova"/>
                <a:cs typeface="Proxima Nova"/>
              </a:rPr>
              <a:t> </a:t>
            </a:r>
            <a:r>
              <a:rPr lang="en-US" sz="6400" b="1" spc="-15" dirty="0" smtClean="0">
                <a:latin typeface="Proxima Nova"/>
                <a:cs typeface="Proxima Nova"/>
              </a:rPr>
              <a:t>structure </a:t>
            </a:r>
            <a:endParaRPr sz="6400" b="1" spc="-15" dirty="0">
              <a:latin typeface="Proxima Nova"/>
              <a:cs typeface="Proxima Nova"/>
            </a:endParaRPr>
          </a:p>
        </p:txBody>
      </p:sp>
      <p:sp>
        <p:nvSpPr>
          <p:cNvPr id="3" name="object 3"/>
          <p:cNvSpPr/>
          <p:nvPr/>
        </p:nvSpPr>
        <p:spPr>
          <a:xfrm>
            <a:off x="236223" y="488987"/>
            <a:ext cx="3493087" cy="210087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538858" y="1997075"/>
            <a:ext cx="5979795" cy="1214435"/>
          </a:xfrm>
          <a:prstGeom prst="rect">
            <a:avLst/>
          </a:prstGeom>
          <a:ln w="10470">
            <a:solidFill>
              <a:srgbClr val="8D4F3E"/>
            </a:solidFill>
          </a:ln>
        </p:spPr>
        <p:txBody>
          <a:bodyPr vert="horz" wrap="square" lIns="0" tIns="57150" rIns="0" bIns="0" rtlCol="0">
            <a:spAutoFit/>
          </a:bodyPr>
          <a:lstStyle/>
          <a:p>
            <a:pPr marL="1905" algn="ctr">
              <a:lnSpc>
                <a:spcPct val="100000"/>
              </a:lnSpc>
              <a:spcBef>
                <a:spcPts val="450"/>
              </a:spcBef>
            </a:pPr>
            <a:r>
              <a:rPr sz="3800" b="1" dirty="0">
                <a:solidFill>
                  <a:srgbClr val="A71400"/>
                </a:solidFill>
                <a:latin typeface="Proxima Nova"/>
                <a:cs typeface="Proxima Nova"/>
              </a:rPr>
              <a:t>General IYRP</a:t>
            </a:r>
            <a:r>
              <a:rPr sz="3800" b="1" spc="-10" dirty="0">
                <a:solidFill>
                  <a:srgbClr val="A71400"/>
                </a:solidFill>
                <a:latin typeface="Proxima Nova"/>
                <a:cs typeface="Proxima Nova"/>
              </a:rPr>
              <a:t> </a:t>
            </a:r>
            <a:r>
              <a:rPr sz="3800" b="1" dirty="0">
                <a:solidFill>
                  <a:srgbClr val="A71400"/>
                </a:solidFill>
                <a:latin typeface="Proxima Nova"/>
                <a:cs typeface="Proxima Nova"/>
              </a:rPr>
              <a:t>e-list</a:t>
            </a:r>
            <a:endParaRPr sz="3800" b="1" dirty="0">
              <a:latin typeface="Proxima Nova"/>
              <a:cs typeface="Proxima Nova"/>
            </a:endParaRPr>
          </a:p>
          <a:p>
            <a:pPr algn="ctr">
              <a:lnSpc>
                <a:spcPct val="100000"/>
              </a:lnSpc>
              <a:spcBef>
                <a:spcPts val="1115"/>
              </a:spcBef>
              <a:spcAft>
                <a:spcPts val="400"/>
              </a:spcAft>
            </a:pPr>
            <a:r>
              <a:rPr sz="2800" spc="10" dirty="0">
                <a:latin typeface="Proxima Nova Semibold"/>
                <a:cs typeface="Proxima Nova Semibold"/>
              </a:rPr>
              <a:t>~740 addresses mostly </a:t>
            </a:r>
            <a:r>
              <a:rPr sz="2800" spc="5" dirty="0">
                <a:latin typeface="Proxima Nova Semibold"/>
                <a:cs typeface="Proxima Nova Semibold"/>
              </a:rPr>
              <a:t>for info</a:t>
            </a:r>
            <a:r>
              <a:rPr sz="2800" spc="-50" dirty="0">
                <a:latin typeface="Proxima Nova Semibold"/>
                <a:cs typeface="Proxima Nova Semibold"/>
              </a:rPr>
              <a:t> </a:t>
            </a:r>
            <a:r>
              <a:rPr sz="2800" spc="5" dirty="0">
                <a:latin typeface="Proxima Nova Semibold"/>
                <a:cs typeface="Proxima Nova Semibold"/>
              </a:rPr>
              <a:t>only</a:t>
            </a:r>
            <a:endParaRPr sz="2800" dirty="0">
              <a:latin typeface="Proxima Nova Semibold"/>
              <a:cs typeface="Proxima Nova Semibold"/>
            </a:endParaRPr>
          </a:p>
        </p:txBody>
      </p:sp>
      <p:sp>
        <p:nvSpPr>
          <p:cNvPr id="5" name="object 5"/>
          <p:cNvSpPr txBox="1"/>
          <p:nvPr/>
        </p:nvSpPr>
        <p:spPr>
          <a:xfrm>
            <a:off x="3729310" y="3628020"/>
            <a:ext cx="11801475" cy="1275990"/>
          </a:xfrm>
          <a:prstGeom prst="rect">
            <a:avLst/>
          </a:prstGeom>
          <a:ln w="10470">
            <a:solidFill>
              <a:srgbClr val="8D4F3E"/>
            </a:solidFill>
          </a:ln>
        </p:spPr>
        <p:txBody>
          <a:bodyPr vert="horz" wrap="square" lIns="0" tIns="57150" rIns="0" bIns="0" rtlCol="0">
            <a:spAutoFit/>
          </a:bodyPr>
          <a:lstStyle/>
          <a:p>
            <a:pPr algn="ctr">
              <a:lnSpc>
                <a:spcPct val="100000"/>
              </a:lnSpc>
              <a:spcBef>
                <a:spcPts val="450"/>
              </a:spcBef>
            </a:pPr>
            <a:r>
              <a:rPr sz="3800" b="1" spc="-5" dirty="0">
                <a:solidFill>
                  <a:srgbClr val="A71400"/>
                </a:solidFill>
                <a:latin typeface="Proxima Nova"/>
                <a:cs typeface="Proxima Nova"/>
              </a:rPr>
              <a:t>International </a:t>
            </a:r>
            <a:r>
              <a:rPr sz="3800" b="1" dirty="0">
                <a:solidFill>
                  <a:srgbClr val="A71400"/>
                </a:solidFill>
                <a:latin typeface="Proxima Nova"/>
                <a:cs typeface="Proxima Nova"/>
              </a:rPr>
              <a:t>Support Group</a:t>
            </a:r>
            <a:r>
              <a:rPr sz="3800" b="1" spc="5" dirty="0">
                <a:solidFill>
                  <a:srgbClr val="A71400"/>
                </a:solidFill>
                <a:latin typeface="Proxima Nova"/>
                <a:cs typeface="Proxima Nova"/>
              </a:rPr>
              <a:t> </a:t>
            </a:r>
            <a:r>
              <a:rPr sz="3800" b="1" spc="-5" dirty="0">
                <a:solidFill>
                  <a:srgbClr val="A71400"/>
                </a:solidFill>
                <a:latin typeface="Proxima Nova"/>
                <a:cs typeface="Proxima Nova"/>
              </a:rPr>
              <a:t>(ISG)</a:t>
            </a:r>
            <a:endParaRPr sz="3800" b="1" dirty="0">
              <a:latin typeface="Proxima Nova"/>
              <a:cs typeface="Proxima Nova"/>
            </a:endParaRPr>
          </a:p>
          <a:p>
            <a:pPr marL="635" algn="ctr">
              <a:lnSpc>
                <a:spcPct val="100000"/>
              </a:lnSpc>
              <a:spcBef>
                <a:spcPts val="1115"/>
              </a:spcBef>
            </a:pPr>
            <a:r>
              <a:rPr sz="3200" spc="10" dirty="0">
                <a:latin typeface="Proxima Nova Semibold"/>
                <a:cs typeface="Proxima Nova Semibold"/>
              </a:rPr>
              <a:t>~415 </a:t>
            </a:r>
            <a:r>
              <a:rPr sz="3200" spc="10" dirty="0" smtClean="0">
                <a:latin typeface="Proxima Nova Semibold"/>
                <a:cs typeface="Proxima Nova Semibold"/>
              </a:rPr>
              <a:t>active </a:t>
            </a:r>
            <a:r>
              <a:rPr sz="3200" spc="10" dirty="0">
                <a:latin typeface="Proxima Nova Semibold"/>
                <a:cs typeface="Proxima Nova Semibold"/>
              </a:rPr>
              <a:t>partners, </a:t>
            </a:r>
            <a:r>
              <a:rPr sz="3200" dirty="0">
                <a:latin typeface="Proxima Nova Semibold"/>
                <a:cs typeface="Proxima Nova Semibold"/>
              </a:rPr>
              <a:t>including </a:t>
            </a:r>
            <a:r>
              <a:rPr sz="3200" spc="10" dirty="0">
                <a:latin typeface="Proxima Nova Semibold"/>
                <a:cs typeface="Proxima Nova Semibold"/>
              </a:rPr>
              <a:t>GCG members </a:t>
            </a:r>
            <a:r>
              <a:rPr sz="3200" spc="15" dirty="0">
                <a:latin typeface="Proxima Nova Semibold"/>
                <a:cs typeface="Proxima Nova Semibold"/>
              </a:rPr>
              <a:t>&amp; </a:t>
            </a:r>
            <a:r>
              <a:rPr sz="3200" spc="10" dirty="0">
                <a:latin typeface="Proxima Nova Semibold"/>
                <a:cs typeface="Proxima Nova Semibold"/>
              </a:rPr>
              <a:t>2 </a:t>
            </a:r>
            <a:r>
              <a:rPr sz="3200" spc="5" dirty="0">
                <a:latin typeface="Proxima Nova Semibold"/>
                <a:cs typeface="Proxima Nova Semibold"/>
              </a:rPr>
              <a:t>co-chairs</a:t>
            </a:r>
            <a:endParaRPr sz="3200" dirty="0">
              <a:latin typeface="Proxima Nova Semibold"/>
              <a:cs typeface="Proxima Nova Semibold"/>
            </a:endParaRPr>
          </a:p>
        </p:txBody>
      </p:sp>
      <p:sp>
        <p:nvSpPr>
          <p:cNvPr id="6" name="object 6"/>
          <p:cNvSpPr/>
          <p:nvPr/>
        </p:nvSpPr>
        <p:spPr>
          <a:xfrm>
            <a:off x="3729310" y="5284095"/>
            <a:ext cx="12190140" cy="1658620"/>
          </a:xfrm>
          <a:custGeom>
            <a:avLst/>
            <a:gdLst/>
            <a:ahLst/>
            <a:cxnLst/>
            <a:rect l="l" t="t" r="r" b="b"/>
            <a:pathLst>
              <a:path w="11801475" h="1658620">
                <a:moveTo>
                  <a:pt x="0" y="1658588"/>
                </a:moveTo>
                <a:lnTo>
                  <a:pt x="11801106" y="1658588"/>
                </a:lnTo>
                <a:lnTo>
                  <a:pt x="11801106" y="0"/>
                </a:lnTo>
                <a:lnTo>
                  <a:pt x="0" y="0"/>
                </a:lnTo>
                <a:lnTo>
                  <a:pt x="0" y="1658588"/>
                </a:lnTo>
                <a:close/>
              </a:path>
            </a:pathLst>
          </a:custGeom>
          <a:ln w="10470">
            <a:solidFill>
              <a:srgbClr val="8D4F3E"/>
            </a:solidFill>
          </a:ln>
        </p:spPr>
        <p:txBody>
          <a:bodyPr wrap="square" lIns="0" tIns="0" rIns="0" bIns="0" rtlCol="0"/>
          <a:lstStyle/>
          <a:p>
            <a:endParaRPr/>
          </a:p>
        </p:txBody>
      </p:sp>
      <p:sp>
        <p:nvSpPr>
          <p:cNvPr id="7" name="object 7"/>
          <p:cNvSpPr txBox="1"/>
          <p:nvPr/>
        </p:nvSpPr>
        <p:spPr>
          <a:xfrm>
            <a:off x="3729310" y="5074709"/>
            <a:ext cx="12190140" cy="1888721"/>
          </a:xfrm>
          <a:prstGeom prst="rect">
            <a:avLst/>
          </a:prstGeom>
        </p:spPr>
        <p:txBody>
          <a:bodyPr vert="horz" wrap="square" lIns="0" tIns="220979" rIns="0" bIns="0" rtlCol="0">
            <a:spAutoFit/>
          </a:bodyPr>
          <a:lstStyle/>
          <a:p>
            <a:pPr marR="2540" algn="ctr">
              <a:lnSpc>
                <a:spcPct val="100000"/>
              </a:lnSpc>
              <a:spcBef>
                <a:spcPts val="1739"/>
              </a:spcBef>
            </a:pPr>
            <a:r>
              <a:rPr sz="3800" b="1" spc="-5" dirty="0">
                <a:solidFill>
                  <a:srgbClr val="A71400"/>
                </a:solidFill>
                <a:latin typeface="Proxima Nova"/>
                <a:cs typeface="Proxima Nova"/>
              </a:rPr>
              <a:t>Global </a:t>
            </a:r>
            <a:r>
              <a:rPr sz="3800" b="1" dirty="0">
                <a:solidFill>
                  <a:srgbClr val="A71400"/>
                </a:solidFill>
                <a:latin typeface="Proxima Nova"/>
                <a:cs typeface="Proxima Nova"/>
              </a:rPr>
              <a:t>Coordinating Group</a:t>
            </a:r>
            <a:r>
              <a:rPr sz="3800" b="1" spc="-10" dirty="0">
                <a:solidFill>
                  <a:srgbClr val="A71400"/>
                </a:solidFill>
                <a:latin typeface="Proxima Nova"/>
                <a:cs typeface="Proxima Nova"/>
              </a:rPr>
              <a:t> </a:t>
            </a:r>
            <a:r>
              <a:rPr sz="3800" b="1" dirty="0">
                <a:solidFill>
                  <a:srgbClr val="A71400"/>
                </a:solidFill>
                <a:latin typeface="Proxima Nova"/>
                <a:cs typeface="Proxima Nova"/>
              </a:rPr>
              <a:t>(GCG)</a:t>
            </a:r>
            <a:endParaRPr sz="3800" b="1" dirty="0">
              <a:latin typeface="Proxima Nova"/>
              <a:cs typeface="Proxima Nova"/>
            </a:endParaRPr>
          </a:p>
          <a:p>
            <a:pPr marL="12700" marR="5080" algn="ctr">
              <a:lnSpc>
                <a:spcPct val="115100"/>
              </a:lnSpc>
              <a:spcBef>
                <a:spcPts val="670"/>
              </a:spcBef>
            </a:pPr>
            <a:r>
              <a:rPr sz="2800" spc="10" dirty="0">
                <a:latin typeface="Proxima Nova Semibold"/>
                <a:cs typeface="Proxima Nova Semibold"/>
              </a:rPr>
              <a:t>~45 </a:t>
            </a:r>
            <a:r>
              <a:rPr sz="2800" spc="15" dirty="0">
                <a:latin typeface="Proxima Nova Semibold"/>
                <a:cs typeface="Proxima Nova Semibold"/>
              </a:rPr>
              <a:t>members </a:t>
            </a:r>
            <a:r>
              <a:rPr sz="2800" spc="5" dirty="0">
                <a:latin typeface="Proxima Nova Semibold"/>
                <a:cs typeface="Proxima Nova Semibold"/>
              </a:rPr>
              <a:t>(co-chairs, </a:t>
            </a:r>
            <a:r>
              <a:rPr sz="2800" spc="10" dirty="0">
                <a:latin typeface="Proxima Nova Semibold"/>
                <a:cs typeface="Proxima Nova Semibold"/>
              </a:rPr>
              <a:t>comms team, RISG </a:t>
            </a:r>
            <a:r>
              <a:rPr lang="de-DE" sz="2800" spc="10" dirty="0" smtClean="0">
                <a:latin typeface="Proxima Nova Semibold"/>
                <a:cs typeface="Proxima Nova Semibold"/>
              </a:rPr>
              <a:t>&amp; WG </a:t>
            </a:r>
            <a:r>
              <a:rPr sz="2800" spc="5" dirty="0" smtClean="0">
                <a:latin typeface="Proxima Nova Semibold"/>
                <a:cs typeface="Proxima Nova Semibold"/>
              </a:rPr>
              <a:t>chairs </a:t>
            </a:r>
            <a:r>
              <a:rPr sz="2800" spc="15" dirty="0">
                <a:latin typeface="Proxima Nova Semibold"/>
                <a:cs typeface="Proxima Nova Semibold"/>
              </a:rPr>
              <a:t>&amp; </a:t>
            </a:r>
            <a:r>
              <a:rPr sz="2800" spc="10" dirty="0">
                <a:latin typeface="Proxima Nova Semibold"/>
                <a:cs typeface="Proxima Nova Semibold"/>
              </a:rPr>
              <a:t>reps </a:t>
            </a:r>
            <a:r>
              <a:rPr sz="2800" spc="5" dirty="0">
                <a:latin typeface="Proxima Nova Semibold"/>
                <a:cs typeface="Proxima Nova Semibold"/>
              </a:rPr>
              <a:t>from </a:t>
            </a:r>
            <a:r>
              <a:rPr sz="2800" spc="10" dirty="0">
                <a:latin typeface="Proxima Nova Semibold"/>
                <a:cs typeface="Proxima Nova Semibold"/>
              </a:rPr>
              <a:t>key </a:t>
            </a:r>
            <a:r>
              <a:rPr sz="2800" spc="5" dirty="0" smtClean="0">
                <a:latin typeface="Proxima Nova Semibold"/>
                <a:cs typeface="Proxima Nova Semibold"/>
              </a:rPr>
              <a:t>supporting </a:t>
            </a:r>
            <a:r>
              <a:rPr sz="2800" spc="5" dirty="0">
                <a:latin typeface="Proxima Nova Semibold"/>
                <a:cs typeface="Proxima Nova Semibold"/>
              </a:rPr>
              <a:t>partners: FAO, Govt </a:t>
            </a:r>
            <a:r>
              <a:rPr sz="2800" spc="10" dirty="0">
                <a:latin typeface="Proxima Nova Semibold"/>
                <a:cs typeface="Proxima Nova Semibold"/>
              </a:rPr>
              <a:t>of </a:t>
            </a:r>
            <a:r>
              <a:rPr sz="2800" spc="5" dirty="0">
                <a:latin typeface="Proxima Nova Semibold"/>
                <a:cs typeface="Proxima Nova Semibold"/>
              </a:rPr>
              <a:t>Mongolia, ILRI, IUCN, </a:t>
            </a:r>
            <a:r>
              <a:rPr sz="2800" spc="10" dirty="0">
                <a:latin typeface="Proxima Nova Semibold"/>
                <a:cs typeface="Proxima Nova Semibold"/>
              </a:rPr>
              <a:t>UNEP,</a:t>
            </a:r>
            <a:r>
              <a:rPr sz="2800" spc="50" dirty="0">
                <a:latin typeface="Proxima Nova Semibold"/>
                <a:cs typeface="Proxima Nova Semibold"/>
              </a:rPr>
              <a:t> </a:t>
            </a:r>
            <a:r>
              <a:rPr sz="2800" spc="10" dirty="0">
                <a:latin typeface="Proxima Nova Semibold"/>
                <a:cs typeface="Proxima Nova Semibold"/>
              </a:rPr>
              <a:t>WAMIP)</a:t>
            </a:r>
            <a:endParaRPr sz="2800" dirty="0">
              <a:latin typeface="Proxima Nova Semibold"/>
              <a:cs typeface="Proxima Nova Semibold"/>
            </a:endParaRPr>
          </a:p>
        </p:txBody>
      </p:sp>
      <p:sp>
        <p:nvSpPr>
          <p:cNvPr id="8" name="object 8"/>
          <p:cNvSpPr txBox="1"/>
          <p:nvPr/>
        </p:nvSpPr>
        <p:spPr>
          <a:xfrm>
            <a:off x="1702566" y="8107465"/>
            <a:ext cx="3350260" cy="1465401"/>
          </a:xfrm>
          <a:prstGeom prst="rect">
            <a:avLst/>
          </a:prstGeom>
          <a:ln w="10470">
            <a:solidFill>
              <a:srgbClr val="8D4F3E"/>
            </a:solidFill>
          </a:ln>
        </p:spPr>
        <p:txBody>
          <a:bodyPr vert="horz" wrap="square" lIns="0" tIns="50165" rIns="0" bIns="0" rtlCol="0">
            <a:spAutoFit/>
          </a:bodyPr>
          <a:lstStyle/>
          <a:p>
            <a:pPr marL="136525" marR="130175" indent="-635" algn="ctr">
              <a:lnSpc>
                <a:spcPct val="110000"/>
              </a:lnSpc>
              <a:spcBef>
                <a:spcPts val="395"/>
              </a:spcBef>
            </a:pPr>
            <a:r>
              <a:rPr sz="2800" b="1" spc="15" dirty="0" smtClean="0">
                <a:solidFill>
                  <a:srgbClr val="A71400"/>
                </a:solidFill>
                <a:latin typeface="Proxima Nova"/>
                <a:cs typeface="Proxima Nova"/>
              </a:rPr>
              <a:t>Global </a:t>
            </a:r>
            <a:r>
              <a:rPr sz="2800" b="1" spc="20" dirty="0" smtClean="0">
                <a:solidFill>
                  <a:srgbClr val="A71400"/>
                </a:solidFill>
                <a:latin typeface="Proxima Nova"/>
                <a:cs typeface="Proxima Nova"/>
              </a:rPr>
              <a:t>Comm</a:t>
            </a:r>
            <a:r>
              <a:rPr sz="2800" b="1" spc="10" dirty="0" smtClean="0">
                <a:solidFill>
                  <a:srgbClr val="A71400"/>
                </a:solidFill>
                <a:latin typeface="Proxima Nova"/>
                <a:cs typeface="Proxima Nova"/>
              </a:rPr>
              <a:t>unications </a:t>
            </a:r>
            <a:r>
              <a:rPr sz="2800" b="1" spc="-15" dirty="0">
                <a:solidFill>
                  <a:srgbClr val="A71400"/>
                </a:solidFill>
                <a:latin typeface="Proxima Nova"/>
                <a:cs typeface="Proxima Nova"/>
              </a:rPr>
              <a:t>Team</a:t>
            </a:r>
            <a:endParaRPr sz="2800" b="1" dirty="0">
              <a:latin typeface="Proxima Nova"/>
              <a:cs typeface="Proxima Nova"/>
            </a:endParaRPr>
          </a:p>
        </p:txBody>
      </p:sp>
      <p:sp>
        <p:nvSpPr>
          <p:cNvPr id="9" name="object 9"/>
          <p:cNvSpPr txBox="1"/>
          <p:nvPr/>
        </p:nvSpPr>
        <p:spPr>
          <a:xfrm>
            <a:off x="6853736" y="7010072"/>
            <a:ext cx="4971109" cy="4242828"/>
          </a:xfrm>
          <a:prstGeom prst="rect">
            <a:avLst/>
          </a:prstGeom>
          <a:ln w="10470">
            <a:solidFill>
              <a:srgbClr val="8D4F3E"/>
            </a:solidFill>
          </a:ln>
        </p:spPr>
        <p:txBody>
          <a:bodyPr vert="horz" wrap="square" lIns="0" tIns="56515" rIns="0" bIns="0" rtlCol="0">
            <a:spAutoFit/>
          </a:bodyPr>
          <a:lstStyle/>
          <a:p>
            <a:pPr algn="ctr">
              <a:lnSpc>
                <a:spcPct val="100000"/>
              </a:lnSpc>
              <a:spcBef>
                <a:spcPts val="445"/>
              </a:spcBef>
            </a:pPr>
            <a:r>
              <a:rPr sz="2800" b="1" spc="-10" dirty="0">
                <a:solidFill>
                  <a:srgbClr val="A71400"/>
                </a:solidFill>
                <a:latin typeface="Proxima Nova"/>
                <a:cs typeface="Proxima Nova"/>
              </a:rPr>
              <a:t>Working</a:t>
            </a:r>
            <a:r>
              <a:rPr sz="2800" b="1" spc="-45" dirty="0">
                <a:solidFill>
                  <a:srgbClr val="A71400"/>
                </a:solidFill>
                <a:latin typeface="Proxima Nova"/>
                <a:cs typeface="Proxima Nova"/>
              </a:rPr>
              <a:t> </a:t>
            </a:r>
            <a:r>
              <a:rPr sz="2800" b="1" spc="-15" dirty="0" smtClean="0">
                <a:solidFill>
                  <a:srgbClr val="A71400"/>
                </a:solidFill>
                <a:latin typeface="Proxima Nova"/>
                <a:cs typeface="Proxima Nova"/>
              </a:rPr>
              <a:t>Groups</a:t>
            </a:r>
            <a:r>
              <a:rPr lang="de-DE" sz="2800" b="1" spc="-15" dirty="0" smtClean="0">
                <a:solidFill>
                  <a:srgbClr val="A71400"/>
                </a:solidFill>
                <a:latin typeface="Proxima Nova"/>
                <a:cs typeface="Proxima Nova"/>
              </a:rPr>
              <a:t> (WGs)</a:t>
            </a:r>
            <a:r>
              <a:rPr sz="2800" b="1" spc="-15" dirty="0" smtClean="0">
                <a:solidFill>
                  <a:srgbClr val="A71400"/>
                </a:solidFill>
                <a:latin typeface="Proxima Nova"/>
                <a:cs typeface="Proxima Nova"/>
              </a:rPr>
              <a:t>:</a:t>
            </a:r>
            <a:endParaRPr sz="2800" b="1" dirty="0">
              <a:latin typeface="Proxima Nova"/>
              <a:cs typeface="Proxima Nova"/>
            </a:endParaRPr>
          </a:p>
          <a:p>
            <a:pPr marL="344805" indent="-342900" algn="ctr">
              <a:lnSpc>
                <a:spcPct val="100000"/>
              </a:lnSpc>
              <a:spcBef>
                <a:spcPts val="259"/>
              </a:spcBef>
              <a:buFont typeface="Symbol" charset="2"/>
              <a:buChar char="-"/>
              <a:tabLst>
                <a:tab pos="378460" algn="l"/>
              </a:tabLst>
            </a:pPr>
            <a:r>
              <a:rPr sz="2800" dirty="0" smtClean="0">
                <a:latin typeface="Proxima Nova Semibold"/>
                <a:cs typeface="Proxima Nova Semibold"/>
              </a:rPr>
              <a:t>Afforestation</a:t>
            </a:r>
            <a:endParaRPr lang="de-DE" sz="2800" dirty="0" smtClean="0">
              <a:latin typeface="Proxima Nova Semibold"/>
              <a:cs typeface="Proxima Nova Semibold"/>
            </a:endParaRPr>
          </a:p>
          <a:p>
            <a:pPr marL="344805" indent="-342900" algn="ctr">
              <a:lnSpc>
                <a:spcPct val="100000"/>
              </a:lnSpc>
              <a:spcBef>
                <a:spcPts val="259"/>
              </a:spcBef>
              <a:buFont typeface="Symbol" charset="2"/>
              <a:buChar char="-"/>
              <a:tabLst>
                <a:tab pos="378460" algn="l"/>
              </a:tabLst>
            </a:pPr>
            <a:r>
              <a:rPr sz="2800" spc="-5" dirty="0" smtClean="0">
                <a:latin typeface="Proxima Nova Semibold"/>
                <a:cs typeface="Proxima Nova Semibold"/>
              </a:rPr>
              <a:t>Biodiversity</a:t>
            </a:r>
            <a:endParaRPr sz="2800" dirty="0">
              <a:latin typeface="Proxima Nova Semibold"/>
              <a:cs typeface="Proxima Nova Semibold"/>
            </a:endParaRPr>
          </a:p>
          <a:p>
            <a:pPr marL="342900" indent="-342900" algn="ctr">
              <a:lnSpc>
                <a:spcPct val="100000"/>
              </a:lnSpc>
              <a:spcBef>
                <a:spcPts val="259"/>
              </a:spcBef>
              <a:buFont typeface="Symbol" charset="2"/>
              <a:buChar char="-"/>
              <a:tabLst>
                <a:tab pos="376555" algn="l"/>
              </a:tabLst>
            </a:pPr>
            <a:r>
              <a:rPr sz="2800" spc="-5" dirty="0" smtClean="0">
                <a:latin typeface="Proxima Nova Semibold"/>
                <a:cs typeface="Proxima Nova Semibold"/>
              </a:rPr>
              <a:t>Gender</a:t>
            </a:r>
            <a:endParaRPr lang="de-DE" sz="2800" spc="-5" dirty="0" smtClean="0">
              <a:latin typeface="Proxima Nova Semibold"/>
              <a:cs typeface="Proxima Nova Semibold"/>
            </a:endParaRPr>
          </a:p>
          <a:p>
            <a:pPr marL="342900" indent="-342900" algn="ctr">
              <a:lnSpc>
                <a:spcPct val="100000"/>
              </a:lnSpc>
              <a:spcBef>
                <a:spcPts val="259"/>
              </a:spcBef>
              <a:buFont typeface="Symbol" charset="2"/>
              <a:buChar char="-"/>
              <a:tabLst>
                <a:tab pos="376555" algn="l"/>
              </a:tabLst>
            </a:pPr>
            <a:r>
              <a:rPr sz="2800" spc="-5" dirty="0" smtClean="0">
                <a:latin typeface="Proxima Nova Semibold"/>
                <a:cs typeface="Proxima Nova Semibold"/>
              </a:rPr>
              <a:t>Land Degradation </a:t>
            </a:r>
            <a:r>
              <a:rPr sz="2800" dirty="0">
                <a:latin typeface="Proxima Nova Semibold"/>
                <a:cs typeface="Proxima Nova Semibold"/>
              </a:rPr>
              <a:t>Neutrality</a:t>
            </a:r>
            <a:r>
              <a:rPr sz="2800" spc="-15" dirty="0">
                <a:latin typeface="Proxima Nova Semibold"/>
                <a:cs typeface="Proxima Nova Semibold"/>
              </a:rPr>
              <a:t> </a:t>
            </a:r>
            <a:endParaRPr sz="2800" dirty="0">
              <a:latin typeface="Proxima Nova Semibold"/>
              <a:cs typeface="Proxima Nova Semibold"/>
            </a:endParaRPr>
          </a:p>
          <a:p>
            <a:pPr marL="342900" lvl="1" indent="-342900" algn="ctr">
              <a:lnSpc>
                <a:spcPct val="100000"/>
              </a:lnSpc>
              <a:spcBef>
                <a:spcPts val="260"/>
              </a:spcBef>
              <a:buFont typeface="Symbol" charset="2"/>
              <a:buChar char="-"/>
              <a:tabLst>
                <a:tab pos="1252220" algn="l"/>
              </a:tabLst>
            </a:pPr>
            <a:r>
              <a:rPr sz="2800" spc="-5" dirty="0">
                <a:latin typeface="Proxima Nova Semibold"/>
                <a:cs typeface="Proxima Nova Semibold"/>
              </a:rPr>
              <a:t>Mountains</a:t>
            </a:r>
            <a:endParaRPr sz="2800" dirty="0">
              <a:latin typeface="Proxima Nova Semibold"/>
              <a:cs typeface="Proxima Nova Semibold"/>
            </a:endParaRPr>
          </a:p>
          <a:p>
            <a:pPr marL="342900" lvl="2" indent="-342900" algn="ctr">
              <a:lnSpc>
                <a:spcPct val="100000"/>
              </a:lnSpc>
              <a:spcBef>
                <a:spcPts val="254"/>
              </a:spcBef>
              <a:buFont typeface="Symbol" charset="2"/>
              <a:buChar char="-"/>
              <a:tabLst>
                <a:tab pos="376555" algn="l"/>
                <a:tab pos="1654810" algn="l"/>
              </a:tabLst>
            </a:pPr>
            <a:r>
              <a:rPr sz="2800" dirty="0">
                <a:latin typeface="Proxima Nova Semibold"/>
                <a:cs typeface="Proxima Nova Semibold"/>
              </a:rPr>
              <a:t>Water</a:t>
            </a:r>
          </a:p>
          <a:p>
            <a:pPr marL="342900" lvl="2" indent="-342900" algn="ctr">
              <a:lnSpc>
                <a:spcPct val="100000"/>
              </a:lnSpc>
              <a:spcBef>
                <a:spcPts val="260"/>
              </a:spcBef>
              <a:buFont typeface="Symbol" charset="2"/>
              <a:buChar char="-"/>
              <a:tabLst>
                <a:tab pos="376555" algn="l"/>
                <a:tab pos="1666875" algn="l"/>
              </a:tabLst>
            </a:pPr>
            <a:r>
              <a:rPr sz="2800" spc="-5" dirty="0" smtClean="0">
                <a:latin typeface="Proxima Nova Semibold"/>
                <a:cs typeface="Proxima Nova Semibold"/>
              </a:rPr>
              <a:t>Youth</a:t>
            </a:r>
            <a:endParaRPr lang="en-US" sz="2800" spc="-5" dirty="0" smtClean="0">
              <a:latin typeface="Proxima Nova Semibold"/>
              <a:cs typeface="Proxima Nova Semibold"/>
            </a:endParaRPr>
          </a:p>
          <a:p>
            <a:pPr marL="342900" lvl="2" indent="-342900" algn="ctr">
              <a:lnSpc>
                <a:spcPct val="100000"/>
              </a:lnSpc>
              <a:spcBef>
                <a:spcPts val="260"/>
              </a:spcBef>
              <a:buFont typeface="Symbol" charset="2"/>
              <a:buChar char="-"/>
              <a:tabLst>
                <a:tab pos="376555" algn="l"/>
                <a:tab pos="1666875" algn="l"/>
              </a:tabLst>
            </a:pPr>
            <a:r>
              <a:rPr lang="en-US" sz="2800" spc="-5" dirty="0" smtClean="0">
                <a:latin typeface="Proxima Nova Semibold"/>
                <a:cs typeface="Proxima Nova Semibold"/>
              </a:rPr>
              <a:t>Economics</a:t>
            </a:r>
            <a:endParaRPr sz="2800" dirty="0">
              <a:latin typeface="Proxima Nova Semibold"/>
              <a:cs typeface="Proxima Nova Semibold"/>
            </a:endParaRPr>
          </a:p>
        </p:txBody>
      </p:sp>
      <p:sp>
        <p:nvSpPr>
          <p:cNvPr id="10" name="object 10"/>
          <p:cNvSpPr txBox="1"/>
          <p:nvPr/>
        </p:nvSpPr>
        <p:spPr>
          <a:xfrm>
            <a:off x="13858006" y="8091130"/>
            <a:ext cx="3343910" cy="1464760"/>
          </a:xfrm>
          <a:prstGeom prst="rect">
            <a:avLst/>
          </a:prstGeom>
          <a:ln w="10470">
            <a:solidFill>
              <a:srgbClr val="8D4F3E"/>
            </a:solidFill>
          </a:ln>
        </p:spPr>
        <p:txBody>
          <a:bodyPr vert="horz" wrap="square" lIns="0" tIns="49530" rIns="0" bIns="0" rtlCol="0">
            <a:spAutoFit/>
          </a:bodyPr>
          <a:lstStyle/>
          <a:p>
            <a:pPr marL="230504" marR="220979" indent="-1905" algn="ctr">
              <a:lnSpc>
                <a:spcPct val="110000"/>
              </a:lnSpc>
              <a:spcBef>
                <a:spcPts val="390"/>
              </a:spcBef>
            </a:pPr>
            <a:r>
              <a:rPr sz="2800" b="1" spc="15" dirty="0">
                <a:solidFill>
                  <a:srgbClr val="A71400"/>
                </a:solidFill>
                <a:latin typeface="Proxima Nova"/>
                <a:cs typeface="Proxima Nova"/>
              </a:rPr>
              <a:t>Regional </a:t>
            </a:r>
            <a:r>
              <a:rPr sz="2800" b="1" spc="15" dirty="0" smtClean="0">
                <a:solidFill>
                  <a:srgbClr val="A71400"/>
                </a:solidFill>
                <a:latin typeface="Proxima Nova"/>
                <a:cs typeface="Proxima Nova"/>
              </a:rPr>
              <a:t>IYRP </a:t>
            </a:r>
            <a:r>
              <a:rPr sz="2800" b="1" spc="15" dirty="0">
                <a:solidFill>
                  <a:srgbClr val="A71400"/>
                </a:solidFill>
                <a:latin typeface="Proxima Nova"/>
                <a:cs typeface="Proxima Nova"/>
              </a:rPr>
              <a:t>Support</a:t>
            </a:r>
            <a:r>
              <a:rPr sz="2800" b="1" spc="-100" dirty="0">
                <a:solidFill>
                  <a:srgbClr val="A71400"/>
                </a:solidFill>
                <a:latin typeface="Proxima Nova"/>
                <a:cs typeface="Proxima Nova"/>
              </a:rPr>
              <a:t> </a:t>
            </a:r>
            <a:r>
              <a:rPr sz="2800" b="1" spc="20" dirty="0" smtClean="0">
                <a:solidFill>
                  <a:srgbClr val="A71400"/>
                </a:solidFill>
                <a:latin typeface="Proxima Nova"/>
                <a:cs typeface="Proxima Nova"/>
              </a:rPr>
              <a:t>Groups </a:t>
            </a:r>
            <a:r>
              <a:rPr sz="2800" b="1" spc="-15" dirty="0">
                <a:solidFill>
                  <a:srgbClr val="A71400"/>
                </a:solidFill>
                <a:latin typeface="Proxima Nova"/>
                <a:cs typeface="Proxima Nova"/>
              </a:rPr>
              <a:t>(RISGs)</a:t>
            </a:r>
            <a:endParaRPr sz="2800" b="1" dirty="0">
              <a:latin typeface="Proxima Nova"/>
              <a:cs typeface="Proxima Nova"/>
            </a:endParaRPr>
          </a:p>
        </p:txBody>
      </p:sp>
      <p:grpSp>
        <p:nvGrpSpPr>
          <p:cNvPr id="11" name="object 11"/>
          <p:cNvGrpSpPr/>
          <p:nvPr/>
        </p:nvGrpSpPr>
        <p:grpSpPr>
          <a:xfrm>
            <a:off x="3471726" y="6875460"/>
            <a:ext cx="12198985" cy="1231900"/>
            <a:chOff x="3471726" y="7274542"/>
            <a:chExt cx="12198985" cy="1231900"/>
          </a:xfrm>
        </p:grpSpPr>
        <p:sp>
          <p:nvSpPr>
            <p:cNvPr id="12" name="object 12"/>
            <p:cNvSpPr/>
            <p:nvPr/>
          </p:nvSpPr>
          <p:spPr>
            <a:xfrm>
              <a:off x="3471726" y="7326687"/>
              <a:ext cx="3161665" cy="1179195"/>
            </a:xfrm>
            <a:custGeom>
              <a:avLst/>
              <a:gdLst/>
              <a:ahLst/>
              <a:cxnLst/>
              <a:rect l="l" t="t" r="r" b="b"/>
              <a:pathLst>
                <a:path w="3161665" h="1179195">
                  <a:moveTo>
                    <a:pt x="57380" y="1098710"/>
                  </a:moveTo>
                  <a:lnTo>
                    <a:pt x="54134" y="1098919"/>
                  </a:lnTo>
                  <a:lnTo>
                    <a:pt x="52249" y="1101223"/>
                  </a:lnTo>
                  <a:lnTo>
                    <a:pt x="0" y="1163943"/>
                  </a:lnTo>
                  <a:lnTo>
                    <a:pt x="83243" y="1179126"/>
                  </a:lnTo>
                  <a:lnTo>
                    <a:pt x="85965" y="1177241"/>
                  </a:lnTo>
                  <a:lnTo>
                    <a:pt x="87013" y="1171482"/>
                  </a:lnTo>
                  <a:lnTo>
                    <a:pt x="85128" y="1168760"/>
                  </a:lnTo>
                  <a:lnTo>
                    <a:pt x="66660" y="1165409"/>
                  </a:lnTo>
                  <a:lnTo>
                    <a:pt x="11413" y="1165409"/>
                  </a:lnTo>
                  <a:lnTo>
                    <a:pt x="7853" y="1155566"/>
                  </a:lnTo>
                  <a:lnTo>
                    <a:pt x="26060" y="1148949"/>
                  </a:lnTo>
                  <a:lnTo>
                    <a:pt x="60312" y="1107924"/>
                  </a:lnTo>
                  <a:lnTo>
                    <a:pt x="62197" y="1105620"/>
                  </a:lnTo>
                  <a:lnTo>
                    <a:pt x="61882" y="1102374"/>
                  </a:lnTo>
                  <a:lnTo>
                    <a:pt x="57380" y="1098710"/>
                  </a:lnTo>
                  <a:close/>
                </a:path>
                <a:path w="3161665" h="1179195">
                  <a:moveTo>
                    <a:pt x="26060" y="1148949"/>
                  </a:moveTo>
                  <a:lnTo>
                    <a:pt x="7853" y="1155566"/>
                  </a:lnTo>
                  <a:lnTo>
                    <a:pt x="11413" y="1165409"/>
                  </a:lnTo>
                  <a:lnTo>
                    <a:pt x="16023" y="1163734"/>
                  </a:lnTo>
                  <a:lnTo>
                    <a:pt x="13716" y="1163734"/>
                  </a:lnTo>
                  <a:lnTo>
                    <a:pt x="10680" y="1155252"/>
                  </a:lnTo>
                  <a:lnTo>
                    <a:pt x="20797" y="1155252"/>
                  </a:lnTo>
                  <a:lnTo>
                    <a:pt x="26060" y="1148949"/>
                  </a:lnTo>
                  <a:close/>
                </a:path>
                <a:path w="3161665" h="1179195">
                  <a:moveTo>
                    <a:pt x="29810" y="1158723"/>
                  </a:moveTo>
                  <a:lnTo>
                    <a:pt x="11413" y="1165409"/>
                  </a:lnTo>
                  <a:lnTo>
                    <a:pt x="66660" y="1165409"/>
                  </a:lnTo>
                  <a:lnTo>
                    <a:pt x="29810" y="1158723"/>
                  </a:lnTo>
                  <a:close/>
                </a:path>
                <a:path w="3161665" h="1179195">
                  <a:moveTo>
                    <a:pt x="10680" y="1155252"/>
                  </a:moveTo>
                  <a:lnTo>
                    <a:pt x="13716" y="1163734"/>
                  </a:lnTo>
                  <a:lnTo>
                    <a:pt x="19466" y="1156846"/>
                  </a:lnTo>
                  <a:lnTo>
                    <a:pt x="10680" y="1155252"/>
                  </a:lnTo>
                  <a:close/>
                </a:path>
                <a:path w="3161665" h="1179195">
                  <a:moveTo>
                    <a:pt x="19466" y="1156846"/>
                  </a:moveTo>
                  <a:lnTo>
                    <a:pt x="13716" y="1163734"/>
                  </a:lnTo>
                  <a:lnTo>
                    <a:pt x="16023" y="1163734"/>
                  </a:lnTo>
                  <a:lnTo>
                    <a:pt x="29810" y="1158723"/>
                  </a:lnTo>
                  <a:lnTo>
                    <a:pt x="19466" y="1156846"/>
                  </a:lnTo>
                  <a:close/>
                </a:path>
                <a:path w="3161665" h="1179195">
                  <a:moveTo>
                    <a:pt x="3131612" y="20307"/>
                  </a:moveTo>
                  <a:lnTo>
                    <a:pt x="26060" y="1148949"/>
                  </a:lnTo>
                  <a:lnTo>
                    <a:pt x="19466" y="1156846"/>
                  </a:lnTo>
                  <a:lnTo>
                    <a:pt x="29810" y="1158723"/>
                  </a:lnTo>
                  <a:lnTo>
                    <a:pt x="3135153" y="30194"/>
                  </a:lnTo>
                  <a:lnTo>
                    <a:pt x="3141832" y="22161"/>
                  </a:lnTo>
                  <a:lnTo>
                    <a:pt x="3131612" y="20307"/>
                  </a:lnTo>
                  <a:close/>
                </a:path>
                <a:path w="3161665" h="1179195">
                  <a:moveTo>
                    <a:pt x="20797" y="1155252"/>
                  </a:moveTo>
                  <a:lnTo>
                    <a:pt x="10680" y="1155252"/>
                  </a:lnTo>
                  <a:lnTo>
                    <a:pt x="19466" y="1156846"/>
                  </a:lnTo>
                  <a:lnTo>
                    <a:pt x="20797" y="1155252"/>
                  </a:lnTo>
                  <a:close/>
                </a:path>
                <a:path w="3161665" h="1179195">
                  <a:moveTo>
                    <a:pt x="3153854" y="13716"/>
                  </a:moveTo>
                  <a:lnTo>
                    <a:pt x="3149747" y="13716"/>
                  </a:lnTo>
                  <a:lnTo>
                    <a:pt x="3153411" y="23559"/>
                  </a:lnTo>
                  <a:lnTo>
                    <a:pt x="3135153" y="30194"/>
                  </a:lnTo>
                  <a:lnTo>
                    <a:pt x="3101057" y="71202"/>
                  </a:lnTo>
                  <a:lnTo>
                    <a:pt x="3099172" y="73400"/>
                  </a:lnTo>
                  <a:lnTo>
                    <a:pt x="3099486" y="76646"/>
                  </a:lnTo>
                  <a:lnTo>
                    <a:pt x="3101685" y="78531"/>
                  </a:lnTo>
                  <a:lnTo>
                    <a:pt x="3103989" y="80416"/>
                  </a:lnTo>
                  <a:lnTo>
                    <a:pt x="3107235" y="80102"/>
                  </a:lnTo>
                  <a:lnTo>
                    <a:pt x="3109119" y="77903"/>
                  </a:lnTo>
                  <a:lnTo>
                    <a:pt x="3161369" y="15078"/>
                  </a:lnTo>
                  <a:lnTo>
                    <a:pt x="3153854" y="13716"/>
                  </a:lnTo>
                  <a:close/>
                </a:path>
                <a:path w="3161665" h="1179195">
                  <a:moveTo>
                    <a:pt x="3141832" y="22161"/>
                  </a:moveTo>
                  <a:lnTo>
                    <a:pt x="3135153" y="30194"/>
                  </a:lnTo>
                  <a:lnTo>
                    <a:pt x="3152835" y="23768"/>
                  </a:lnTo>
                  <a:lnTo>
                    <a:pt x="3150689" y="23768"/>
                  </a:lnTo>
                  <a:lnTo>
                    <a:pt x="3141832" y="22161"/>
                  </a:lnTo>
                  <a:close/>
                </a:path>
                <a:path w="3161665" h="1179195">
                  <a:moveTo>
                    <a:pt x="3147548" y="15287"/>
                  </a:moveTo>
                  <a:lnTo>
                    <a:pt x="3141832" y="22161"/>
                  </a:lnTo>
                  <a:lnTo>
                    <a:pt x="3150689" y="23768"/>
                  </a:lnTo>
                  <a:lnTo>
                    <a:pt x="3147548" y="15287"/>
                  </a:lnTo>
                  <a:close/>
                </a:path>
                <a:path w="3161665" h="1179195">
                  <a:moveTo>
                    <a:pt x="3150331" y="15287"/>
                  </a:moveTo>
                  <a:lnTo>
                    <a:pt x="3147548" y="15287"/>
                  </a:lnTo>
                  <a:lnTo>
                    <a:pt x="3150689" y="23768"/>
                  </a:lnTo>
                  <a:lnTo>
                    <a:pt x="3152835" y="23768"/>
                  </a:lnTo>
                  <a:lnTo>
                    <a:pt x="3153411" y="23559"/>
                  </a:lnTo>
                  <a:lnTo>
                    <a:pt x="3150331" y="15287"/>
                  </a:lnTo>
                  <a:close/>
                </a:path>
                <a:path w="3161665" h="1179195">
                  <a:moveTo>
                    <a:pt x="3149747" y="13716"/>
                  </a:moveTo>
                  <a:lnTo>
                    <a:pt x="3131612" y="20307"/>
                  </a:lnTo>
                  <a:lnTo>
                    <a:pt x="3141832" y="22161"/>
                  </a:lnTo>
                  <a:lnTo>
                    <a:pt x="3147548" y="15287"/>
                  </a:lnTo>
                  <a:lnTo>
                    <a:pt x="3150331" y="15287"/>
                  </a:lnTo>
                  <a:lnTo>
                    <a:pt x="3149747" y="13716"/>
                  </a:lnTo>
                  <a:close/>
                </a:path>
                <a:path w="3161665" h="1179195">
                  <a:moveTo>
                    <a:pt x="3078126" y="0"/>
                  </a:moveTo>
                  <a:lnTo>
                    <a:pt x="3075403" y="1884"/>
                  </a:lnTo>
                  <a:lnTo>
                    <a:pt x="3074356" y="7539"/>
                  </a:lnTo>
                  <a:lnTo>
                    <a:pt x="3076241" y="10261"/>
                  </a:lnTo>
                  <a:lnTo>
                    <a:pt x="3131612" y="20307"/>
                  </a:lnTo>
                  <a:lnTo>
                    <a:pt x="3149747" y="13716"/>
                  </a:lnTo>
                  <a:lnTo>
                    <a:pt x="3153854" y="13716"/>
                  </a:lnTo>
                  <a:lnTo>
                    <a:pt x="3078126" y="0"/>
                  </a:lnTo>
                  <a:close/>
                </a:path>
              </a:pathLst>
            </a:custGeom>
            <a:solidFill>
              <a:srgbClr val="000000"/>
            </a:solidFill>
          </p:spPr>
          <p:txBody>
            <a:bodyPr wrap="square" lIns="0" tIns="0" rIns="0" bIns="0" rtlCol="0"/>
            <a:lstStyle/>
            <a:p>
              <a:endParaRPr/>
            </a:p>
          </p:txBody>
        </p:sp>
        <p:sp>
          <p:nvSpPr>
            <p:cNvPr id="13" name="object 13"/>
            <p:cNvSpPr/>
            <p:nvPr/>
          </p:nvSpPr>
          <p:spPr>
            <a:xfrm>
              <a:off x="9215007" y="7274542"/>
              <a:ext cx="97169" cy="249940"/>
            </a:xfrm>
            <a:prstGeom prst="rect">
              <a:avLst/>
            </a:prstGeom>
            <a:blipFill>
              <a:blip r:embed="rId3" cstate="print"/>
              <a:stretch>
                <a:fillRect/>
              </a:stretch>
            </a:blipFill>
            <a:ln w="19050">
              <a:solidFill>
                <a:schemeClr val="tx1"/>
              </a:solidFill>
            </a:ln>
          </p:spPr>
          <p:txBody>
            <a:bodyPr wrap="square" lIns="0" tIns="0" rIns="0" bIns="0" rtlCol="0"/>
            <a:lstStyle/>
            <a:p>
              <a:endParaRPr/>
            </a:p>
          </p:txBody>
        </p:sp>
        <p:sp>
          <p:nvSpPr>
            <p:cNvPr id="14" name="object 14"/>
            <p:cNvSpPr/>
            <p:nvPr/>
          </p:nvSpPr>
          <p:spPr>
            <a:xfrm>
              <a:off x="13043163" y="7331190"/>
              <a:ext cx="2627630" cy="1171575"/>
            </a:xfrm>
            <a:custGeom>
              <a:avLst/>
              <a:gdLst/>
              <a:ahLst/>
              <a:cxnLst/>
              <a:rect l="l" t="t" r="r" b="b"/>
              <a:pathLst>
                <a:path w="2627630" h="1171575">
                  <a:moveTo>
                    <a:pt x="2568263" y="1145890"/>
                  </a:moveTo>
                  <a:lnTo>
                    <a:pt x="2528718" y="1150436"/>
                  </a:lnTo>
                  <a:lnTo>
                    <a:pt x="2524635" y="1155671"/>
                  </a:lnTo>
                  <a:lnTo>
                    <a:pt x="2525368" y="1161430"/>
                  </a:lnTo>
                  <a:lnTo>
                    <a:pt x="2525996" y="1167189"/>
                  </a:lnTo>
                  <a:lnTo>
                    <a:pt x="2531231" y="1171273"/>
                  </a:lnTo>
                  <a:lnTo>
                    <a:pt x="2616221" y="1161430"/>
                  </a:lnTo>
                  <a:lnTo>
                    <a:pt x="2603795" y="1161430"/>
                  </a:lnTo>
                  <a:lnTo>
                    <a:pt x="2568263" y="1145890"/>
                  </a:lnTo>
                  <a:close/>
                </a:path>
                <a:path w="2627630" h="1171575">
                  <a:moveTo>
                    <a:pt x="2588943" y="1143493"/>
                  </a:moveTo>
                  <a:lnTo>
                    <a:pt x="2568263" y="1145890"/>
                  </a:lnTo>
                  <a:lnTo>
                    <a:pt x="2603795" y="1161430"/>
                  </a:lnTo>
                  <a:lnTo>
                    <a:pt x="2605297" y="1157975"/>
                  </a:lnTo>
                  <a:lnTo>
                    <a:pt x="2599502" y="1157975"/>
                  </a:lnTo>
                  <a:lnTo>
                    <a:pt x="2588943" y="1143493"/>
                  </a:lnTo>
                  <a:close/>
                </a:path>
                <a:path w="2627630" h="1171575">
                  <a:moveTo>
                    <a:pt x="2563586" y="1081223"/>
                  </a:moveTo>
                  <a:lnTo>
                    <a:pt x="2558874" y="1084574"/>
                  </a:lnTo>
                  <a:lnTo>
                    <a:pt x="2554267" y="1088029"/>
                  </a:lnTo>
                  <a:lnTo>
                    <a:pt x="2553220" y="1094521"/>
                  </a:lnTo>
                  <a:lnTo>
                    <a:pt x="2576649" y="1126629"/>
                  </a:lnTo>
                  <a:lnTo>
                    <a:pt x="2612171" y="1142164"/>
                  </a:lnTo>
                  <a:lnTo>
                    <a:pt x="2603795" y="1161430"/>
                  </a:lnTo>
                  <a:lnTo>
                    <a:pt x="2616221" y="1161430"/>
                  </a:lnTo>
                  <a:lnTo>
                    <a:pt x="2627040" y="1160174"/>
                  </a:lnTo>
                  <a:lnTo>
                    <a:pt x="2573534" y="1086877"/>
                  </a:lnTo>
                  <a:lnTo>
                    <a:pt x="2570183" y="1082166"/>
                  </a:lnTo>
                  <a:lnTo>
                    <a:pt x="2563586" y="1081223"/>
                  </a:lnTo>
                  <a:close/>
                </a:path>
                <a:path w="2627630" h="1171575">
                  <a:moveTo>
                    <a:pt x="2606726" y="1141431"/>
                  </a:moveTo>
                  <a:lnTo>
                    <a:pt x="2588943" y="1143493"/>
                  </a:lnTo>
                  <a:lnTo>
                    <a:pt x="2599502" y="1157975"/>
                  </a:lnTo>
                  <a:lnTo>
                    <a:pt x="2606726" y="1141431"/>
                  </a:lnTo>
                  <a:close/>
                </a:path>
                <a:path w="2627630" h="1171575">
                  <a:moveTo>
                    <a:pt x="2610495" y="1141431"/>
                  </a:moveTo>
                  <a:lnTo>
                    <a:pt x="2606726" y="1141431"/>
                  </a:lnTo>
                  <a:lnTo>
                    <a:pt x="2599502" y="1157975"/>
                  </a:lnTo>
                  <a:lnTo>
                    <a:pt x="2605297" y="1157975"/>
                  </a:lnTo>
                  <a:lnTo>
                    <a:pt x="2612171" y="1142164"/>
                  </a:lnTo>
                  <a:lnTo>
                    <a:pt x="2610495" y="1141431"/>
                  </a:lnTo>
                  <a:close/>
                </a:path>
                <a:path w="2627630" h="1171575">
                  <a:moveTo>
                    <a:pt x="58574" y="25442"/>
                  </a:moveTo>
                  <a:lnTo>
                    <a:pt x="38068" y="27850"/>
                  </a:lnTo>
                  <a:lnTo>
                    <a:pt x="50369" y="44681"/>
                  </a:lnTo>
                  <a:lnTo>
                    <a:pt x="2568263" y="1145890"/>
                  </a:lnTo>
                  <a:lnTo>
                    <a:pt x="2588943" y="1143493"/>
                  </a:lnTo>
                  <a:lnTo>
                    <a:pt x="2576649" y="1126629"/>
                  </a:lnTo>
                  <a:lnTo>
                    <a:pt x="58574" y="25442"/>
                  </a:lnTo>
                  <a:close/>
                </a:path>
                <a:path w="2627630" h="1171575">
                  <a:moveTo>
                    <a:pt x="2576649" y="1126629"/>
                  </a:moveTo>
                  <a:lnTo>
                    <a:pt x="2588943" y="1143493"/>
                  </a:lnTo>
                  <a:lnTo>
                    <a:pt x="2606726" y="1141431"/>
                  </a:lnTo>
                  <a:lnTo>
                    <a:pt x="2610495" y="1141431"/>
                  </a:lnTo>
                  <a:lnTo>
                    <a:pt x="2576649" y="1126629"/>
                  </a:lnTo>
                  <a:close/>
                </a:path>
                <a:path w="2627630" h="1171575">
                  <a:moveTo>
                    <a:pt x="95808" y="0"/>
                  </a:moveTo>
                  <a:lnTo>
                    <a:pt x="90049" y="732"/>
                  </a:lnTo>
                  <a:lnTo>
                    <a:pt x="0" y="11203"/>
                  </a:lnTo>
                  <a:lnTo>
                    <a:pt x="56856" y="89107"/>
                  </a:lnTo>
                  <a:lnTo>
                    <a:pt x="63348" y="90154"/>
                  </a:lnTo>
                  <a:lnTo>
                    <a:pt x="72667" y="83348"/>
                  </a:lnTo>
                  <a:lnTo>
                    <a:pt x="73715" y="76751"/>
                  </a:lnTo>
                  <a:lnTo>
                    <a:pt x="70364" y="72039"/>
                  </a:lnTo>
                  <a:lnTo>
                    <a:pt x="50369" y="44681"/>
                  </a:lnTo>
                  <a:lnTo>
                    <a:pt x="14763" y="29109"/>
                  </a:lnTo>
                  <a:lnTo>
                    <a:pt x="23140" y="9947"/>
                  </a:lnTo>
                  <a:lnTo>
                    <a:pt x="101672" y="9947"/>
                  </a:lnTo>
                  <a:lnTo>
                    <a:pt x="100939" y="4188"/>
                  </a:lnTo>
                  <a:lnTo>
                    <a:pt x="95808" y="0"/>
                  </a:lnTo>
                  <a:close/>
                </a:path>
                <a:path w="2627630" h="1171575">
                  <a:moveTo>
                    <a:pt x="23140" y="9947"/>
                  </a:moveTo>
                  <a:lnTo>
                    <a:pt x="14763" y="29109"/>
                  </a:lnTo>
                  <a:lnTo>
                    <a:pt x="50369" y="44681"/>
                  </a:lnTo>
                  <a:lnTo>
                    <a:pt x="39601" y="29946"/>
                  </a:lnTo>
                  <a:lnTo>
                    <a:pt x="20208" y="29946"/>
                  </a:lnTo>
                  <a:lnTo>
                    <a:pt x="27433" y="13298"/>
                  </a:lnTo>
                  <a:lnTo>
                    <a:pt x="30802" y="13298"/>
                  </a:lnTo>
                  <a:lnTo>
                    <a:pt x="23140" y="9947"/>
                  </a:lnTo>
                  <a:close/>
                </a:path>
                <a:path w="2627630" h="1171575">
                  <a:moveTo>
                    <a:pt x="27433" y="13298"/>
                  </a:moveTo>
                  <a:lnTo>
                    <a:pt x="20208" y="29946"/>
                  </a:lnTo>
                  <a:lnTo>
                    <a:pt x="38068" y="27850"/>
                  </a:lnTo>
                  <a:lnTo>
                    <a:pt x="27433" y="13298"/>
                  </a:lnTo>
                  <a:close/>
                </a:path>
                <a:path w="2627630" h="1171575">
                  <a:moveTo>
                    <a:pt x="38068" y="27850"/>
                  </a:moveTo>
                  <a:lnTo>
                    <a:pt x="20208" y="29946"/>
                  </a:lnTo>
                  <a:lnTo>
                    <a:pt x="39601" y="29946"/>
                  </a:lnTo>
                  <a:lnTo>
                    <a:pt x="38068" y="27850"/>
                  </a:lnTo>
                  <a:close/>
                </a:path>
                <a:path w="2627630" h="1171575">
                  <a:moveTo>
                    <a:pt x="30802" y="13298"/>
                  </a:moveTo>
                  <a:lnTo>
                    <a:pt x="27433" y="13298"/>
                  </a:lnTo>
                  <a:lnTo>
                    <a:pt x="38068" y="27850"/>
                  </a:lnTo>
                  <a:lnTo>
                    <a:pt x="58574" y="25442"/>
                  </a:lnTo>
                  <a:lnTo>
                    <a:pt x="30802" y="13298"/>
                  </a:lnTo>
                  <a:close/>
                </a:path>
                <a:path w="2627630" h="1171575">
                  <a:moveTo>
                    <a:pt x="101672" y="9947"/>
                  </a:moveTo>
                  <a:lnTo>
                    <a:pt x="23140" y="9947"/>
                  </a:lnTo>
                  <a:lnTo>
                    <a:pt x="58574" y="25442"/>
                  </a:lnTo>
                  <a:lnTo>
                    <a:pt x="98216" y="20837"/>
                  </a:lnTo>
                  <a:lnTo>
                    <a:pt x="102300" y="15601"/>
                  </a:lnTo>
                  <a:lnTo>
                    <a:pt x="101672" y="9947"/>
                  </a:lnTo>
                  <a:close/>
                </a:path>
              </a:pathLst>
            </a:custGeom>
            <a:solidFill>
              <a:srgbClr val="000000"/>
            </a:solidFill>
          </p:spPr>
          <p:txBody>
            <a:bodyPr wrap="square" lIns="0" tIns="0" rIns="0" bIns="0" rtlCol="0"/>
            <a:lstStyle/>
            <a:p>
              <a:endParaRPr/>
            </a:p>
          </p:txBody>
        </p:sp>
      </p:grpSp>
      <p:sp>
        <p:nvSpPr>
          <p:cNvPr id="15" name="object 15"/>
          <p:cNvSpPr/>
          <p:nvPr/>
        </p:nvSpPr>
        <p:spPr>
          <a:xfrm>
            <a:off x="9213850" y="4798393"/>
            <a:ext cx="98947" cy="615432"/>
          </a:xfrm>
          <a:custGeom>
            <a:avLst/>
            <a:gdLst/>
            <a:ahLst/>
            <a:cxnLst/>
            <a:rect l="l" t="t" r="r" b="b"/>
            <a:pathLst>
              <a:path w="97790" h="561339">
                <a:moveTo>
                  <a:pt x="11622" y="465221"/>
                </a:moveTo>
                <a:lnTo>
                  <a:pt x="1675" y="470980"/>
                </a:lnTo>
                <a:lnTo>
                  <a:pt x="0" y="477367"/>
                </a:lnTo>
                <a:lnTo>
                  <a:pt x="48584" y="560715"/>
                </a:lnTo>
                <a:lnTo>
                  <a:pt x="60669" y="539983"/>
                </a:lnTo>
                <a:lnTo>
                  <a:pt x="38114" y="539983"/>
                </a:lnTo>
                <a:lnTo>
                  <a:pt x="38114" y="501256"/>
                </a:lnTo>
                <a:lnTo>
                  <a:pt x="20941" y="471818"/>
                </a:lnTo>
                <a:lnTo>
                  <a:pt x="18114" y="466896"/>
                </a:lnTo>
                <a:lnTo>
                  <a:pt x="11622" y="465221"/>
                </a:lnTo>
                <a:close/>
              </a:path>
              <a:path w="97790" h="561339">
                <a:moveTo>
                  <a:pt x="38114" y="501256"/>
                </a:moveTo>
                <a:lnTo>
                  <a:pt x="38114" y="539983"/>
                </a:lnTo>
                <a:lnTo>
                  <a:pt x="59055" y="539983"/>
                </a:lnTo>
                <a:lnTo>
                  <a:pt x="59055" y="534643"/>
                </a:lnTo>
                <a:lnTo>
                  <a:pt x="39579" y="534643"/>
                </a:lnTo>
                <a:lnTo>
                  <a:pt x="48584" y="519206"/>
                </a:lnTo>
                <a:lnTo>
                  <a:pt x="38114" y="501256"/>
                </a:lnTo>
                <a:close/>
              </a:path>
              <a:path w="97790" h="561339">
                <a:moveTo>
                  <a:pt x="85547" y="465221"/>
                </a:moveTo>
                <a:lnTo>
                  <a:pt x="79055" y="466896"/>
                </a:lnTo>
                <a:lnTo>
                  <a:pt x="76228" y="471818"/>
                </a:lnTo>
                <a:lnTo>
                  <a:pt x="59055" y="501256"/>
                </a:lnTo>
                <a:lnTo>
                  <a:pt x="59055" y="539983"/>
                </a:lnTo>
                <a:lnTo>
                  <a:pt x="60669" y="539983"/>
                </a:lnTo>
                <a:lnTo>
                  <a:pt x="97169" y="477367"/>
                </a:lnTo>
                <a:lnTo>
                  <a:pt x="95494" y="470980"/>
                </a:lnTo>
                <a:lnTo>
                  <a:pt x="85547" y="465221"/>
                </a:lnTo>
                <a:close/>
              </a:path>
              <a:path w="97790" h="561339">
                <a:moveTo>
                  <a:pt x="48584" y="519206"/>
                </a:moveTo>
                <a:lnTo>
                  <a:pt x="39579" y="534643"/>
                </a:lnTo>
                <a:lnTo>
                  <a:pt x="57589" y="534643"/>
                </a:lnTo>
                <a:lnTo>
                  <a:pt x="48584" y="519206"/>
                </a:lnTo>
                <a:close/>
              </a:path>
              <a:path w="97790" h="561339">
                <a:moveTo>
                  <a:pt x="59055" y="501256"/>
                </a:moveTo>
                <a:lnTo>
                  <a:pt x="48584" y="519206"/>
                </a:lnTo>
                <a:lnTo>
                  <a:pt x="57589" y="534643"/>
                </a:lnTo>
                <a:lnTo>
                  <a:pt x="59055" y="534643"/>
                </a:lnTo>
                <a:lnTo>
                  <a:pt x="59055" y="501256"/>
                </a:lnTo>
                <a:close/>
              </a:path>
              <a:path w="97790" h="561339">
                <a:moveTo>
                  <a:pt x="48584" y="41404"/>
                </a:moveTo>
                <a:lnTo>
                  <a:pt x="38114" y="59354"/>
                </a:lnTo>
                <a:lnTo>
                  <a:pt x="38114" y="501256"/>
                </a:lnTo>
                <a:lnTo>
                  <a:pt x="48584" y="519206"/>
                </a:lnTo>
                <a:lnTo>
                  <a:pt x="59055" y="501256"/>
                </a:lnTo>
                <a:lnTo>
                  <a:pt x="59055" y="59354"/>
                </a:lnTo>
                <a:lnTo>
                  <a:pt x="48584" y="41404"/>
                </a:lnTo>
                <a:close/>
              </a:path>
              <a:path w="97790" h="561339">
                <a:moveTo>
                  <a:pt x="48584" y="0"/>
                </a:moveTo>
                <a:lnTo>
                  <a:pt x="2931" y="78322"/>
                </a:lnTo>
                <a:lnTo>
                  <a:pt x="0" y="83243"/>
                </a:lnTo>
                <a:lnTo>
                  <a:pt x="1675" y="89735"/>
                </a:lnTo>
                <a:lnTo>
                  <a:pt x="6701" y="92562"/>
                </a:lnTo>
                <a:lnTo>
                  <a:pt x="11622" y="95494"/>
                </a:lnTo>
                <a:lnTo>
                  <a:pt x="18114" y="93819"/>
                </a:lnTo>
                <a:lnTo>
                  <a:pt x="20941" y="88793"/>
                </a:lnTo>
                <a:lnTo>
                  <a:pt x="38114" y="59354"/>
                </a:lnTo>
                <a:lnTo>
                  <a:pt x="38114" y="20732"/>
                </a:lnTo>
                <a:lnTo>
                  <a:pt x="60669" y="20732"/>
                </a:lnTo>
                <a:lnTo>
                  <a:pt x="48584" y="0"/>
                </a:lnTo>
                <a:close/>
              </a:path>
              <a:path w="97790" h="561339">
                <a:moveTo>
                  <a:pt x="60669" y="20732"/>
                </a:moveTo>
                <a:lnTo>
                  <a:pt x="59055" y="20732"/>
                </a:lnTo>
                <a:lnTo>
                  <a:pt x="59055" y="59354"/>
                </a:lnTo>
                <a:lnTo>
                  <a:pt x="76228" y="88793"/>
                </a:lnTo>
                <a:lnTo>
                  <a:pt x="79055" y="93819"/>
                </a:lnTo>
                <a:lnTo>
                  <a:pt x="85547" y="95494"/>
                </a:lnTo>
                <a:lnTo>
                  <a:pt x="90468" y="92562"/>
                </a:lnTo>
                <a:lnTo>
                  <a:pt x="95494" y="89735"/>
                </a:lnTo>
                <a:lnTo>
                  <a:pt x="97169" y="83243"/>
                </a:lnTo>
                <a:lnTo>
                  <a:pt x="94237" y="78322"/>
                </a:lnTo>
                <a:lnTo>
                  <a:pt x="60669" y="20732"/>
                </a:lnTo>
                <a:close/>
              </a:path>
              <a:path w="97790" h="561339">
                <a:moveTo>
                  <a:pt x="59055" y="20732"/>
                </a:moveTo>
                <a:lnTo>
                  <a:pt x="38114" y="20732"/>
                </a:lnTo>
                <a:lnTo>
                  <a:pt x="38114" y="59354"/>
                </a:lnTo>
                <a:lnTo>
                  <a:pt x="48584" y="41404"/>
                </a:lnTo>
                <a:lnTo>
                  <a:pt x="39579" y="25967"/>
                </a:lnTo>
                <a:lnTo>
                  <a:pt x="59055" y="25967"/>
                </a:lnTo>
                <a:lnTo>
                  <a:pt x="59055" y="20732"/>
                </a:lnTo>
                <a:close/>
              </a:path>
              <a:path w="97790" h="561339">
                <a:moveTo>
                  <a:pt x="59055" y="25967"/>
                </a:moveTo>
                <a:lnTo>
                  <a:pt x="57589" y="25967"/>
                </a:lnTo>
                <a:lnTo>
                  <a:pt x="48584" y="41404"/>
                </a:lnTo>
                <a:lnTo>
                  <a:pt x="59055" y="59354"/>
                </a:lnTo>
                <a:lnTo>
                  <a:pt x="59055" y="25967"/>
                </a:lnTo>
                <a:close/>
              </a:path>
              <a:path w="97790" h="561339">
                <a:moveTo>
                  <a:pt x="57589" y="25967"/>
                </a:moveTo>
                <a:lnTo>
                  <a:pt x="39579" y="25967"/>
                </a:lnTo>
                <a:lnTo>
                  <a:pt x="48584" y="41404"/>
                </a:lnTo>
                <a:lnTo>
                  <a:pt x="57589" y="25967"/>
                </a:lnTo>
                <a:close/>
              </a:path>
            </a:pathLst>
          </a:custGeom>
          <a:solidFill>
            <a:srgbClr val="000000"/>
          </a:solidFill>
        </p:spPr>
        <p:txBody>
          <a:bodyPr wrap="square" lIns="0" tIns="0" rIns="0" bIns="0" rtlCol="0"/>
          <a:lstStyle/>
          <a:p>
            <a:endParaRPr/>
          </a:p>
        </p:txBody>
      </p:sp>
      <p:sp>
        <p:nvSpPr>
          <p:cNvPr id="16" name="object 16"/>
          <p:cNvSpPr/>
          <p:nvPr/>
        </p:nvSpPr>
        <p:spPr>
          <a:xfrm>
            <a:off x="9213850" y="3121993"/>
            <a:ext cx="98947" cy="561340"/>
          </a:xfrm>
          <a:custGeom>
            <a:avLst/>
            <a:gdLst/>
            <a:ahLst/>
            <a:cxnLst/>
            <a:rect l="l" t="t" r="r" b="b"/>
            <a:pathLst>
              <a:path w="97790" h="561339">
                <a:moveTo>
                  <a:pt x="11622" y="465221"/>
                </a:moveTo>
                <a:lnTo>
                  <a:pt x="1675" y="470980"/>
                </a:lnTo>
                <a:lnTo>
                  <a:pt x="0" y="477367"/>
                </a:lnTo>
                <a:lnTo>
                  <a:pt x="48584" y="560715"/>
                </a:lnTo>
                <a:lnTo>
                  <a:pt x="60669" y="539983"/>
                </a:lnTo>
                <a:lnTo>
                  <a:pt x="38114" y="539983"/>
                </a:lnTo>
                <a:lnTo>
                  <a:pt x="38114" y="501256"/>
                </a:lnTo>
                <a:lnTo>
                  <a:pt x="20941" y="471818"/>
                </a:lnTo>
                <a:lnTo>
                  <a:pt x="18114" y="466896"/>
                </a:lnTo>
                <a:lnTo>
                  <a:pt x="11622" y="465221"/>
                </a:lnTo>
                <a:close/>
              </a:path>
              <a:path w="97790" h="561339">
                <a:moveTo>
                  <a:pt x="38114" y="501256"/>
                </a:moveTo>
                <a:lnTo>
                  <a:pt x="38114" y="539983"/>
                </a:lnTo>
                <a:lnTo>
                  <a:pt x="59055" y="539983"/>
                </a:lnTo>
                <a:lnTo>
                  <a:pt x="59055" y="534643"/>
                </a:lnTo>
                <a:lnTo>
                  <a:pt x="39579" y="534643"/>
                </a:lnTo>
                <a:lnTo>
                  <a:pt x="48584" y="519206"/>
                </a:lnTo>
                <a:lnTo>
                  <a:pt x="38114" y="501256"/>
                </a:lnTo>
                <a:close/>
              </a:path>
              <a:path w="97790" h="561339">
                <a:moveTo>
                  <a:pt x="85547" y="465221"/>
                </a:moveTo>
                <a:lnTo>
                  <a:pt x="79055" y="466896"/>
                </a:lnTo>
                <a:lnTo>
                  <a:pt x="76228" y="471818"/>
                </a:lnTo>
                <a:lnTo>
                  <a:pt x="59055" y="501256"/>
                </a:lnTo>
                <a:lnTo>
                  <a:pt x="59055" y="539983"/>
                </a:lnTo>
                <a:lnTo>
                  <a:pt x="60669" y="539983"/>
                </a:lnTo>
                <a:lnTo>
                  <a:pt x="97169" y="477367"/>
                </a:lnTo>
                <a:lnTo>
                  <a:pt x="95494" y="470980"/>
                </a:lnTo>
                <a:lnTo>
                  <a:pt x="85547" y="465221"/>
                </a:lnTo>
                <a:close/>
              </a:path>
              <a:path w="97790" h="561339">
                <a:moveTo>
                  <a:pt x="48584" y="519206"/>
                </a:moveTo>
                <a:lnTo>
                  <a:pt x="39579" y="534643"/>
                </a:lnTo>
                <a:lnTo>
                  <a:pt x="57589" y="534643"/>
                </a:lnTo>
                <a:lnTo>
                  <a:pt x="48584" y="519206"/>
                </a:lnTo>
                <a:close/>
              </a:path>
              <a:path w="97790" h="561339">
                <a:moveTo>
                  <a:pt x="59055" y="501256"/>
                </a:moveTo>
                <a:lnTo>
                  <a:pt x="48584" y="519206"/>
                </a:lnTo>
                <a:lnTo>
                  <a:pt x="57589" y="534643"/>
                </a:lnTo>
                <a:lnTo>
                  <a:pt x="59055" y="534643"/>
                </a:lnTo>
                <a:lnTo>
                  <a:pt x="59055" y="501256"/>
                </a:lnTo>
                <a:close/>
              </a:path>
              <a:path w="97790" h="561339">
                <a:moveTo>
                  <a:pt x="48584" y="41404"/>
                </a:moveTo>
                <a:lnTo>
                  <a:pt x="38114" y="59354"/>
                </a:lnTo>
                <a:lnTo>
                  <a:pt x="38114" y="501256"/>
                </a:lnTo>
                <a:lnTo>
                  <a:pt x="48584" y="519206"/>
                </a:lnTo>
                <a:lnTo>
                  <a:pt x="59055" y="501256"/>
                </a:lnTo>
                <a:lnTo>
                  <a:pt x="59055" y="59354"/>
                </a:lnTo>
                <a:lnTo>
                  <a:pt x="48584" y="41404"/>
                </a:lnTo>
                <a:close/>
              </a:path>
              <a:path w="97790" h="561339">
                <a:moveTo>
                  <a:pt x="48584" y="0"/>
                </a:moveTo>
                <a:lnTo>
                  <a:pt x="2931" y="78322"/>
                </a:lnTo>
                <a:lnTo>
                  <a:pt x="0" y="83243"/>
                </a:lnTo>
                <a:lnTo>
                  <a:pt x="1675" y="89735"/>
                </a:lnTo>
                <a:lnTo>
                  <a:pt x="6701" y="92562"/>
                </a:lnTo>
                <a:lnTo>
                  <a:pt x="11622" y="95494"/>
                </a:lnTo>
                <a:lnTo>
                  <a:pt x="18114" y="93819"/>
                </a:lnTo>
                <a:lnTo>
                  <a:pt x="20941" y="88793"/>
                </a:lnTo>
                <a:lnTo>
                  <a:pt x="38114" y="59354"/>
                </a:lnTo>
                <a:lnTo>
                  <a:pt x="38114" y="20732"/>
                </a:lnTo>
                <a:lnTo>
                  <a:pt x="60669" y="20732"/>
                </a:lnTo>
                <a:lnTo>
                  <a:pt x="48584" y="0"/>
                </a:lnTo>
                <a:close/>
              </a:path>
              <a:path w="97790" h="561339">
                <a:moveTo>
                  <a:pt x="60669" y="20732"/>
                </a:moveTo>
                <a:lnTo>
                  <a:pt x="59055" y="20732"/>
                </a:lnTo>
                <a:lnTo>
                  <a:pt x="59055" y="59354"/>
                </a:lnTo>
                <a:lnTo>
                  <a:pt x="76228" y="88793"/>
                </a:lnTo>
                <a:lnTo>
                  <a:pt x="79055" y="93819"/>
                </a:lnTo>
                <a:lnTo>
                  <a:pt x="85547" y="95494"/>
                </a:lnTo>
                <a:lnTo>
                  <a:pt x="90468" y="92562"/>
                </a:lnTo>
                <a:lnTo>
                  <a:pt x="95494" y="89735"/>
                </a:lnTo>
                <a:lnTo>
                  <a:pt x="97169" y="83243"/>
                </a:lnTo>
                <a:lnTo>
                  <a:pt x="94237" y="78322"/>
                </a:lnTo>
                <a:lnTo>
                  <a:pt x="60669" y="20732"/>
                </a:lnTo>
                <a:close/>
              </a:path>
              <a:path w="97790" h="561339">
                <a:moveTo>
                  <a:pt x="59055" y="20732"/>
                </a:moveTo>
                <a:lnTo>
                  <a:pt x="38114" y="20732"/>
                </a:lnTo>
                <a:lnTo>
                  <a:pt x="38114" y="59354"/>
                </a:lnTo>
                <a:lnTo>
                  <a:pt x="48584" y="41404"/>
                </a:lnTo>
                <a:lnTo>
                  <a:pt x="39579" y="25967"/>
                </a:lnTo>
                <a:lnTo>
                  <a:pt x="59055" y="25967"/>
                </a:lnTo>
                <a:lnTo>
                  <a:pt x="59055" y="20732"/>
                </a:lnTo>
                <a:close/>
              </a:path>
              <a:path w="97790" h="561339">
                <a:moveTo>
                  <a:pt x="59055" y="25967"/>
                </a:moveTo>
                <a:lnTo>
                  <a:pt x="57589" y="25967"/>
                </a:lnTo>
                <a:lnTo>
                  <a:pt x="48584" y="41404"/>
                </a:lnTo>
                <a:lnTo>
                  <a:pt x="59055" y="59354"/>
                </a:lnTo>
                <a:lnTo>
                  <a:pt x="59055" y="25967"/>
                </a:lnTo>
                <a:close/>
              </a:path>
              <a:path w="97790" h="561339">
                <a:moveTo>
                  <a:pt x="57589" y="25967"/>
                </a:moveTo>
                <a:lnTo>
                  <a:pt x="39579" y="25967"/>
                </a:lnTo>
                <a:lnTo>
                  <a:pt x="48584" y="41404"/>
                </a:lnTo>
                <a:lnTo>
                  <a:pt x="57589" y="25967"/>
                </a:lnTo>
                <a:close/>
              </a:path>
            </a:pathLst>
          </a:custGeom>
          <a:solidFill>
            <a:srgbClr val="000000"/>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9106433" y="0"/>
            <a:ext cx="995152" cy="1130855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74650" y="168275"/>
            <a:ext cx="10451082" cy="945259"/>
          </a:xfrm>
          <a:prstGeom prst="rect">
            <a:avLst/>
          </a:prstGeom>
        </p:spPr>
        <p:txBody>
          <a:bodyPr vert="horz" wrap="square" lIns="0" tIns="12700" rIns="0" bIns="0" rtlCol="0">
            <a:spAutoFit/>
          </a:bodyPr>
          <a:lstStyle/>
          <a:p>
            <a:pPr marL="12700" marR="5080">
              <a:lnSpc>
                <a:spcPct val="114000"/>
              </a:lnSpc>
              <a:spcBef>
                <a:spcPts val="100"/>
              </a:spcBef>
            </a:pPr>
            <a:r>
              <a:rPr lang="en-US" sz="5800" b="1" spc="5" dirty="0" smtClean="0">
                <a:latin typeface="Proxima Nova"/>
                <a:cs typeface="Proxima Nova"/>
              </a:rPr>
              <a:t>Thematic </a:t>
            </a:r>
            <a:r>
              <a:rPr sz="5800" b="1" spc="5" dirty="0" smtClean="0">
                <a:latin typeface="Proxima Nova"/>
                <a:cs typeface="Proxima Nova"/>
              </a:rPr>
              <a:t>themes</a:t>
            </a:r>
            <a:endParaRPr sz="5800" b="1" dirty="0">
              <a:latin typeface="Proxima Nova"/>
              <a:cs typeface="Proxima Nova"/>
            </a:endParaRPr>
          </a:p>
        </p:txBody>
      </p:sp>
      <p:sp>
        <p:nvSpPr>
          <p:cNvPr id="5" name="object 5"/>
          <p:cNvSpPr/>
          <p:nvPr/>
        </p:nvSpPr>
        <p:spPr>
          <a:xfrm>
            <a:off x="4260850" y="675829"/>
            <a:ext cx="10744200" cy="1063272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3564655" y="1618126"/>
            <a:ext cx="15338224" cy="5286424"/>
          </a:xfrm>
          <a:prstGeom prst="rect">
            <a:avLst/>
          </a:prstGeom>
        </p:spPr>
        <p:txBody>
          <a:bodyPr vert="horz" wrap="square" lIns="0" tIns="310515" rIns="0" bIns="0" rtlCol="0">
            <a:spAutoFit/>
          </a:bodyPr>
          <a:lstStyle/>
          <a:p>
            <a:pPr marL="1847850">
              <a:lnSpc>
                <a:spcPct val="100000"/>
              </a:lnSpc>
              <a:spcBef>
                <a:spcPts val="2445"/>
              </a:spcBef>
            </a:pPr>
            <a:r>
              <a:rPr spc="10" dirty="0">
                <a:latin typeface="Proxima Nova Medium"/>
                <a:cs typeface="Proxima Nova Medium"/>
              </a:rPr>
              <a:t>Multistakeholder </a:t>
            </a:r>
            <a:r>
              <a:rPr spc="15" dirty="0">
                <a:latin typeface="Proxima Nova Medium"/>
                <a:cs typeface="Proxima Nova Medium"/>
              </a:rPr>
              <a:t>RISGs </a:t>
            </a:r>
            <a:r>
              <a:rPr spc="10" dirty="0">
                <a:latin typeface="Proxima Nova Medium"/>
                <a:cs typeface="Proxima Nova Medium"/>
              </a:rPr>
              <a:t>to </a:t>
            </a:r>
            <a:r>
              <a:rPr spc="15" dirty="0">
                <a:latin typeface="Proxima Nova Medium"/>
                <a:cs typeface="Proxima Nova Medium"/>
              </a:rPr>
              <a:t>generate</a:t>
            </a:r>
            <a:r>
              <a:rPr spc="105" dirty="0">
                <a:latin typeface="Proxima Nova Medium"/>
                <a:cs typeface="Proxima Nova Medium"/>
              </a:rPr>
              <a:t> </a:t>
            </a:r>
            <a:r>
              <a:rPr spc="5" dirty="0">
                <a:latin typeface="Proxima Nova Medium"/>
                <a:cs typeface="Proxima Nova Medium"/>
              </a:rPr>
              <a:t>partnership:</a:t>
            </a:r>
          </a:p>
          <a:p>
            <a:pPr marL="2392680" marR="386080" indent="-471805">
              <a:lnSpc>
                <a:spcPct val="120200"/>
              </a:lnSpc>
              <a:spcBef>
                <a:spcPts val="2570"/>
              </a:spcBef>
              <a:buClr>
                <a:srgbClr val="970F52"/>
              </a:buClr>
              <a:buSzPct val="125316"/>
              <a:buFont typeface="Wingdings"/>
              <a:buChar char=""/>
              <a:tabLst>
                <a:tab pos="2393950" algn="l"/>
              </a:tabLst>
            </a:pPr>
            <a:r>
              <a:rPr sz="3950" dirty="0">
                <a:solidFill>
                  <a:srgbClr val="000000"/>
                </a:solidFill>
                <a:latin typeface="Proxima Nova Medium"/>
                <a:cs typeface="Proxima Nova Medium"/>
              </a:rPr>
              <a:t>to </a:t>
            </a:r>
            <a:r>
              <a:rPr sz="3950" spc="-5" dirty="0">
                <a:solidFill>
                  <a:srgbClr val="000000"/>
                </a:solidFill>
                <a:latin typeface="Proxima Nova Medium"/>
                <a:cs typeface="Proxima Nova Medium"/>
              </a:rPr>
              <a:t>expand </a:t>
            </a:r>
            <a:r>
              <a:rPr sz="3950" spc="5" dirty="0">
                <a:solidFill>
                  <a:srgbClr val="000000"/>
                </a:solidFill>
                <a:latin typeface="Proxima Nova Medium"/>
                <a:cs typeface="Proxima Nova Medium"/>
              </a:rPr>
              <a:t>network </a:t>
            </a:r>
            <a:r>
              <a:rPr sz="3950" dirty="0">
                <a:solidFill>
                  <a:srgbClr val="000000"/>
                </a:solidFill>
                <a:latin typeface="Proxima Nova Medium"/>
                <a:cs typeface="Proxima Nova Medium"/>
              </a:rPr>
              <a:t>of </a:t>
            </a:r>
            <a:r>
              <a:rPr sz="3950" spc="-5" dirty="0">
                <a:solidFill>
                  <a:srgbClr val="000000"/>
                </a:solidFill>
                <a:latin typeface="Proxima Nova Medium"/>
                <a:cs typeface="Proxima Nova Medium"/>
              </a:rPr>
              <a:t>supporting organisations </a:t>
            </a:r>
            <a:r>
              <a:rPr sz="3950" dirty="0" smtClean="0">
                <a:solidFill>
                  <a:srgbClr val="000000"/>
                </a:solidFill>
                <a:latin typeface="Proxima Nova Medium"/>
                <a:cs typeface="Proxima Nova Medium"/>
              </a:rPr>
              <a:t>and </a:t>
            </a:r>
            <a:r>
              <a:rPr sz="3950" spc="5" dirty="0">
                <a:solidFill>
                  <a:srgbClr val="000000"/>
                </a:solidFill>
                <a:latin typeface="Proxima Nova Medium"/>
                <a:cs typeface="Proxima Nova Medium"/>
              </a:rPr>
              <a:t>governments </a:t>
            </a:r>
            <a:r>
              <a:rPr sz="3950" dirty="0">
                <a:solidFill>
                  <a:srgbClr val="000000"/>
                </a:solidFill>
                <a:latin typeface="Proxima Nova Medium"/>
                <a:cs typeface="Proxima Nova Medium"/>
              </a:rPr>
              <a:t>in the </a:t>
            </a:r>
            <a:r>
              <a:rPr sz="3950" spc="-5" dirty="0">
                <a:solidFill>
                  <a:srgbClr val="000000"/>
                </a:solidFill>
                <a:latin typeface="Proxima Nova Medium"/>
                <a:cs typeface="Proxima Nova Medium"/>
              </a:rPr>
              <a:t>11 </a:t>
            </a:r>
            <a:r>
              <a:rPr sz="3950" dirty="0">
                <a:solidFill>
                  <a:srgbClr val="000000"/>
                </a:solidFill>
                <a:latin typeface="Proxima Nova Medium"/>
                <a:cs typeface="Proxima Nova Medium"/>
              </a:rPr>
              <a:t>regions </a:t>
            </a:r>
            <a:r>
              <a:rPr sz="3950" spc="5" dirty="0">
                <a:solidFill>
                  <a:srgbClr val="000000"/>
                </a:solidFill>
                <a:latin typeface="Proxima Nova Medium"/>
                <a:cs typeface="Proxima Nova Medium"/>
              </a:rPr>
              <a:t>of </a:t>
            </a:r>
            <a:r>
              <a:rPr sz="3950" dirty="0">
                <a:solidFill>
                  <a:srgbClr val="000000"/>
                </a:solidFill>
                <a:latin typeface="Proxima Nova Medium"/>
                <a:cs typeface="Proxima Nova Medium"/>
              </a:rPr>
              <a:t>the</a:t>
            </a:r>
            <a:r>
              <a:rPr sz="3950" spc="-65" dirty="0">
                <a:solidFill>
                  <a:srgbClr val="000000"/>
                </a:solidFill>
                <a:latin typeface="Proxima Nova Medium"/>
                <a:cs typeface="Proxima Nova Medium"/>
              </a:rPr>
              <a:t> </a:t>
            </a:r>
            <a:r>
              <a:rPr sz="3950" spc="-5" dirty="0">
                <a:solidFill>
                  <a:srgbClr val="000000"/>
                </a:solidFill>
                <a:latin typeface="Proxima Nova Medium"/>
                <a:cs typeface="Proxima Nova Medium"/>
              </a:rPr>
              <a:t>world</a:t>
            </a:r>
            <a:endParaRPr sz="3950" dirty="0">
              <a:latin typeface="Proxima Nova Medium"/>
              <a:cs typeface="Proxima Nova Medium"/>
            </a:endParaRPr>
          </a:p>
          <a:p>
            <a:pPr marL="2392680" marR="313690" indent="-471805">
              <a:lnSpc>
                <a:spcPct val="120200"/>
              </a:lnSpc>
              <a:spcBef>
                <a:spcPts val="2480"/>
              </a:spcBef>
              <a:buClr>
                <a:srgbClr val="970F52"/>
              </a:buClr>
              <a:buSzPct val="125316"/>
              <a:buFont typeface="Wingdings"/>
              <a:buChar char=""/>
              <a:tabLst>
                <a:tab pos="2393950" algn="l"/>
              </a:tabLst>
            </a:pPr>
            <a:r>
              <a:rPr sz="3950" dirty="0">
                <a:solidFill>
                  <a:srgbClr val="000000"/>
                </a:solidFill>
                <a:latin typeface="Proxima Nova Medium"/>
                <a:cs typeface="Proxima Nova Medium"/>
              </a:rPr>
              <a:t>to work </a:t>
            </a:r>
            <a:r>
              <a:rPr sz="3950" spc="-5" dirty="0">
                <a:solidFill>
                  <a:srgbClr val="000000"/>
                </a:solidFill>
                <a:latin typeface="Proxima Nova Medium"/>
                <a:cs typeface="Proxima Nova Medium"/>
              </a:rPr>
              <a:t>with </a:t>
            </a:r>
            <a:r>
              <a:rPr sz="3950" dirty="0">
                <a:solidFill>
                  <a:srgbClr val="000000"/>
                </a:solidFill>
                <a:latin typeface="Proxima Nova Medium"/>
                <a:cs typeface="Proxima Nova Medium"/>
              </a:rPr>
              <a:t>Government </a:t>
            </a:r>
            <a:r>
              <a:rPr sz="3950" spc="-5" dirty="0">
                <a:solidFill>
                  <a:srgbClr val="000000"/>
                </a:solidFill>
                <a:latin typeface="Proxima Nova Medium"/>
                <a:cs typeface="Proxima Nova Medium"/>
              </a:rPr>
              <a:t>of Mongolia </a:t>
            </a:r>
            <a:r>
              <a:rPr sz="3950" dirty="0">
                <a:solidFill>
                  <a:srgbClr val="000000"/>
                </a:solidFill>
                <a:latin typeface="Proxima Nova Medium"/>
                <a:cs typeface="Proxima Nova Medium"/>
              </a:rPr>
              <a:t>and </a:t>
            </a:r>
            <a:r>
              <a:rPr sz="3950" spc="-5" dirty="0" smtClean="0">
                <a:solidFill>
                  <a:srgbClr val="000000"/>
                </a:solidFill>
                <a:latin typeface="Proxima Nova Medium"/>
                <a:cs typeface="Proxima Nova Medium"/>
              </a:rPr>
              <a:t>IYRP </a:t>
            </a:r>
            <a:r>
              <a:rPr sz="3950" spc="-5" dirty="0">
                <a:solidFill>
                  <a:srgbClr val="000000"/>
                </a:solidFill>
                <a:latin typeface="Proxima Nova Medium"/>
                <a:cs typeface="Proxima Nova Medium"/>
              </a:rPr>
              <a:t>International </a:t>
            </a:r>
            <a:r>
              <a:rPr sz="3950" dirty="0">
                <a:solidFill>
                  <a:srgbClr val="000000"/>
                </a:solidFill>
                <a:latin typeface="Proxima Nova Medium"/>
                <a:cs typeface="Proxima Nova Medium"/>
              </a:rPr>
              <a:t>Support </a:t>
            </a:r>
            <a:r>
              <a:rPr sz="3950" spc="-5" dirty="0">
                <a:solidFill>
                  <a:srgbClr val="000000"/>
                </a:solidFill>
                <a:latin typeface="Proxima Nova Medium"/>
                <a:cs typeface="Proxima Nova Medium"/>
              </a:rPr>
              <a:t>Group </a:t>
            </a:r>
            <a:r>
              <a:rPr lang="de-DE" sz="3950" spc="-5" dirty="0" smtClean="0">
                <a:solidFill>
                  <a:srgbClr val="000000"/>
                </a:solidFill>
                <a:latin typeface="Proxima Nova Medium"/>
                <a:cs typeface="Proxima Nova Medium"/>
              </a:rPr>
              <a:t>(ISG) </a:t>
            </a:r>
            <a:r>
              <a:rPr sz="3950" dirty="0" smtClean="0">
                <a:solidFill>
                  <a:srgbClr val="000000"/>
                </a:solidFill>
                <a:latin typeface="Proxima Nova Medium"/>
                <a:cs typeface="Proxima Nova Medium"/>
              </a:rPr>
              <a:t>to </a:t>
            </a:r>
            <a:r>
              <a:rPr sz="3950" spc="-5" dirty="0">
                <a:solidFill>
                  <a:srgbClr val="000000"/>
                </a:solidFill>
                <a:latin typeface="Proxima Nova Medium"/>
                <a:cs typeface="Proxima Nova Medium"/>
              </a:rPr>
              <a:t>plan </a:t>
            </a:r>
            <a:r>
              <a:rPr sz="3950" dirty="0">
                <a:solidFill>
                  <a:srgbClr val="000000"/>
                </a:solidFill>
                <a:latin typeface="Proxima Nova Medium"/>
                <a:cs typeface="Proxima Nova Medium"/>
              </a:rPr>
              <a:t>and </a:t>
            </a:r>
            <a:r>
              <a:rPr sz="3950" dirty="0" smtClean="0">
                <a:solidFill>
                  <a:srgbClr val="000000"/>
                </a:solidFill>
                <a:latin typeface="Proxima Nova Medium"/>
                <a:cs typeface="Proxima Nova Medium"/>
              </a:rPr>
              <a:t>implement </a:t>
            </a:r>
            <a:r>
              <a:rPr sz="3950" dirty="0">
                <a:solidFill>
                  <a:srgbClr val="000000"/>
                </a:solidFill>
                <a:latin typeface="Proxima Nova Medium"/>
                <a:cs typeface="Proxima Nova Medium"/>
              </a:rPr>
              <a:t>IYRP activities </a:t>
            </a:r>
            <a:r>
              <a:rPr sz="3950" spc="-10" dirty="0">
                <a:solidFill>
                  <a:srgbClr val="000000"/>
                </a:solidFill>
                <a:latin typeface="Proxima Nova Medium"/>
                <a:cs typeface="Proxima Nova Medium"/>
              </a:rPr>
              <a:t>in </a:t>
            </a:r>
            <a:r>
              <a:rPr sz="3950" dirty="0">
                <a:solidFill>
                  <a:srgbClr val="000000"/>
                </a:solidFill>
                <a:latin typeface="Proxima Nova Medium"/>
                <a:cs typeface="Proxima Nova Medium"/>
              </a:rPr>
              <a:t>these</a:t>
            </a:r>
            <a:r>
              <a:rPr sz="3950" spc="15" dirty="0">
                <a:solidFill>
                  <a:srgbClr val="000000"/>
                </a:solidFill>
                <a:latin typeface="Proxima Nova Medium"/>
                <a:cs typeface="Proxima Nova Medium"/>
              </a:rPr>
              <a:t> </a:t>
            </a:r>
            <a:r>
              <a:rPr sz="3950" spc="-5" dirty="0">
                <a:solidFill>
                  <a:srgbClr val="000000"/>
                </a:solidFill>
                <a:latin typeface="Proxima Nova Medium"/>
                <a:cs typeface="Proxima Nova Medium"/>
              </a:rPr>
              <a:t>regions</a:t>
            </a:r>
            <a:endParaRPr sz="3950" dirty="0">
              <a:latin typeface="Proxima Nova Medium"/>
              <a:cs typeface="Proxima Nova Medium"/>
            </a:endParaRPr>
          </a:p>
        </p:txBody>
      </p:sp>
      <p:sp>
        <p:nvSpPr>
          <p:cNvPr id="3" name="object 3"/>
          <p:cNvSpPr txBox="1"/>
          <p:nvPr/>
        </p:nvSpPr>
        <p:spPr>
          <a:xfrm>
            <a:off x="5616089" y="7773266"/>
            <a:ext cx="6364652" cy="2201115"/>
          </a:xfrm>
          <a:prstGeom prst="rect">
            <a:avLst/>
          </a:prstGeom>
        </p:spPr>
        <p:txBody>
          <a:bodyPr vert="horz" wrap="square" lIns="0" tIns="12700" rIns="0" bIns="0" rtlCol="0">
            <a:spAutoFit/>
          </a:bodyPr>
          <a:lstStyle/>
          <a:p>
            <a:pPr marL="12700" marR="5080" algn="ctr">
              <a:lnSpc>
                <a:spcPct val="120200"/>
              </a:lnSpc>
              <a:spcBef>
                <a:spcPts val="100"/>
              </a:spcBef>
            </a:pPr>
            <a:r>
              <a:rPr sz="3950" dirty="0">
                <a:solidFill>
                  <a:srgbClr val="800000"/>
                </a:solidFill>
                <a:latin typeface="Proxima Nova Semibold"/>
                <a:cs typeface="Proxima Nova Semibold"/>
              </a:rPr>
              <a:t>Central </a:t>
            </a:r>
            <a:r>
              <a:rPr sz="3950" spc="-5" dirty="0">
                <a:solidFill>
                  <a:srgbClr val="800000"/>
                </a:solidFill>
                <a:latin typeface="Proxima Nova Semibold"/>
                <a:cs typeface="Proxima Nova Semibold"/>
              </a:rPr>
              <a:t>role for </a:t>
            </a:r>
            <a:r>
              <a:rPr lang="de-DE" sz="3950" spc="-5" dirty="0" smtClean="0">
                <a:solidFill>
                  <a:srgbClr val="800000"/>
                </a:solidFill>
                <a:latin typeface="Proxima Nova Semibold"/>
                <a:cs typeface="Proxima Nova Semibold"/>
              </a:rPr>
              <a:t/>
            </a:r>
            <a:br>
              <a:rPr lang="de-DE" sz="3950" spc="-5" dirty="0" smtClean="0">
                <a:solidFill>
                  <a:srgbClr val="800000"/>
                </a:solidFill>
                <a:latin typeface="Proxima Nova Semibold"/>
                <a:cs typeface="Proxima Nova Semibold"/>
              </a:rPr>
            </a:br>
            <a:r>
              <a:rPr sz="3950" dirty="0" smtClean="0">
                <a:solidFill>
                  <a:srgbClr val="800000"/>
                </a:solidFill>
                <a:latin typeface="Proxima Nova Semibold"/>
                <a:cs typeface="Proxima Nova Semibold"/>
              </a:rPr>
              <a:t>pastoralist</a:t>
            </a:r>
            <a:r>
              <a:rPr sz="3950" spc="-30" dirty="0" smtClean="0">
                <a:solidFill>
                  <a:srgbClr val="800000"/>
                </a:solidFill>
                <a:latin typeface="Proxima Nova Semibold"/>
                <a:cs typeface="Proxima Nova Semibold"/>
              </a:rPr>
              <a:t> </a:t>
            </a:r>
            <a:r>
              <a:rPr sz="3950" dirty="0" smtClean="0">
                <a:solidFill>
                  <a:srgbClr val="800000"/>
                </a:solidFill>
                <a:latin typeface="Proxima Nova Semibold"/>
                <a:cs typeface="Proxima Nova Semibold"/>
              </a:rPr>
              <a:t>organizations</a:t>
            </a:r>
            <a:r>
              <a:rPr lang="en-US" sz="3950" dirty="0" smtClean="0">
                <a:solidFill>
                  <a:srgbClr val="800000"/>
                </a:solidFill>
                <a:latin typeface="Proxima Nova Semibold"/>
                <a:cs typeface="Proxima Nova Semibold"/>
              </a:rPr>
              <a:t> </a:t>
            </a:r>
            <a:r>
              <a:rPr lang="en-US" sz="3950" dirty="0">
                <a:solidFill>
                  <a:srgbClr val="800000"/>
                </a:solidFill>
                <a:latin typeface="Proxima Nova Semibold"/>
                <a:cs typeface="Proxima Nova Semibold"/>
              </a:rPr>
              <a:t>in the RISGs </a:t>
            </a:r>
            <a:r>
              <a:rPr lang="en-US" sz="3950" spc="5" dirty="0">
                <a:solidFill>
                  <a:srgbClr val="800000"/>
                </a:solidFill>
                <a:latin typeface="Proxima Nova Semibold"/>
                <a:cs typeface="Proxima Nova Semibold"/>
              </a:rPr>
              <a:t>&amp; </a:t>
            </a:r>
            <a:r>
              <a:rPr lang="en-US" sz="3950" spc="-5" dirty="0">
                <a:solidFill>
                  <a:srgbClr val="800000"/>
                </a:solidFill>
                <a:latin typeface="Proxima Nova Semibold"/>
                <a:cs typeface="Proxima Nova Semibold"/>
              </a:rPr>
              <a:t>their</a:t>
            </a:r>
            <a:r>
              <a:rPr lang="en-US" sz="3950" spc="-35" dirty="0">
                <a:solidFill>
                  <a:srgbClr val="800000"/>
                </a:solidFill>
                <a:latin typeface="Proxima Nova Semibold"/>
                <a:cs typeface="Proxima Nova Semibold"/>
              </a:rPr>
              <a:t> </a:t>
            </a:r>
            <a:r>
              <a:rPr lang="en-US" sz="3950" dirty="0" smtClean="0">
                <a:solidFill>
                  <a:srgbClr val="800000"/>
                </a:solidFill>
                <a:latin typeface="Proxima Nova Semibold"/>
                <a:cs typeface="Proxima Nova Semibold"/>
              </a:rPr>
              <a:t>activities</a:t>
            </a:r>
            <a:endParaRPr lang="en-US" sz="3950" dirty="0">
              <a:latin typeface="Proxima Nova Semibold"/>
              <a:cs typeface="Proxima Nova Semibold"/>
            </a:endParaRPr>
          </a:p>
        </p:txBody>
      </p:sp>
      <p:sp>
        <p:nvSpPr>
          <p:cNvPr id="5" name="object 5"/>
          <p:cNvSpPr/>
          <p:nvPr/>
        </p:nvSpPr>
        <p:spPr>
          <a:xfrm>
            <a:off x="19106433" y="0"/>
            <a:ext cx="995152" cy="11308552"/>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870874" y="533105"/>
            <a:ext cx="15886775" cy="1013098"/>
          </a:xfrm>
          <a:prstGeom prst="rect">
            <a:avLst/>
          </a:prstGeom>
        </p:spPr>
        <p:txBody>
          <a:bodyPr vert="horz" wrap="square" lIns="0" tIns="12700" rIns="0" bIns="0" rtlCol="0">
            <a:spAutoFit/>
          </a:bodyPr>
          <a:lstStyle/>
          <a:p>
            <a:pPr marL="12700">
              <a:lnSpc>
                <a:spcPct val="100000"/>
              </a:lnSpc>
              <a:spcBef>
                <a:spcPts val="100"/>
              </a:spcBef>
            </a:pPr>
            <a:r>
              <a:rPr sz="6500" b="1" spc="-5" dirty="0">
                <a:latin typeface="Proxima Nova"/>
                <a:cs typeface="Proxima Nova"/>
              </a:rPr>
              <a:t>Regional IYRP </a:t>
            </a:r>
            <a:r>
              <a:rPr sz="6500" b="1" spc="-10" dirty="0">
                <a:latin typeface="Proxima Nova"/>
                <a:cs typeface="Proxima Nova"/>
              </a:rPr>
              <a:t>Support Groups</a:t>
            </a:r>
            <a:r>
              <a:rPr sz="6500" b="1" spc="-15" dirty="0">
                <a:latin typeface="Proxima Nova"/>
                <a:cs typeface="Proxima Nova"/>
              </a:rPr>
              <a:t> </a:t>
            </a:r>
            <a:r>
              <a:rPr sz="6500" b="1" dirty="0">
                <a:latin typeface="Proxima Nova"/>
                <a:cs typeface="Proxima Nova"/>
              </a:rPr>
              <a:t>(RISGs)</a:t>
            </a:r>
          </a:p>
        </p:txBody>
      </p:sp>
      <p:sp>
        <p:nvSpPr>
          <p:cNvPr id="7" name="object 7"/>
          <p:cNvSpPr txBox="1"/>
          <p:nvPr/>
        </p:nvSpPr>
        <p:spPr>
          <a:xfrm>
            <a:off x="222250" y="2301875"/>
            <a:ext cx="4863548" cy="7265835"/>
          </a:xfrm>
          <a:prstGeom prst="rect">
            <a:avLst/>
          </a:prstGeom>
          <a:ln w="7853">
            <a:solidFill>
              <a:srgbClr val="8D4F3E"/>
            </a:solidFill>
          </a:ln>
        </p:spPr>
        <p:txBody>
          <a:bodyPr vert="horz" wrap="square" lIns="0" tIns="39370" rIns="0" bIns="0" rtlCol="0">
            <a:spAutoFit/>
          </a:bodyPr>
          <a:lstStyle/>
          <a:p>
            <a:pPr marL="635" algn="ctr">
              <a:lnSpc>
                <a:spcPct val="100000"/>
              </a:lnSpc>
              <a:spcBef>
                <a:spcPts val="800"/>
              </a:spcBef>
            </a:pPr>
            <a:r>
              <a:rPr sz="3000" b="1" spc="15" dirty="0" smtClean="0">
                <a:solidFill>
                  <a:srgbClr val="800000"/>
                </a:solidFill>
                <a:latin typeface="Proxima Nova"/>
                <a:cs typeface="Proxima Nova"/>
              </a:rPr>
              <a:t>Arctic</a:t>
            </a:r>
            <a:endParaRPr lang="de-DE" sz="3000" b="1" dirty="0">
              <a:latin typeface="Proxima Nova"/>
              <a:cs typeface="Proxima Nova"/>
            </a:endParaRPr>
          </a:p>
          <a:p>
            <a:pPr marL="635" algn="ctr">
              <a:lnSpc>
                <a:spcPct val="100000"/>
              </a:lnSpc>
              <a:spcBef>
                <a:spcPts val="800"/>
              </a:spcBef>
            </a:pPr>
            <a:r>
              <a:rPr sz="3000" b="1" spc="15" dirty="0" smtClean="0">
                <a:solidFill>
                  <a:srgbClr val="800000"/>
                </a:solidFill>
                <a:latin typeface="Proxima Nova"/>
                <a:cs typeface="Proxima Nova"/>
              </a:rPr>
              <a:t>East </a:t>
            </a:r>
            <a:r>
              <a:rPr sz="3000" b="1" spc="10" dirty="0" smtClean="0">
                <a:solidFill>
                  <a:srgbClr val="800000"/>
                </a:solidFill>
                <a:latin typeface="Proxima Nova"/>
                <a:cs typeface="Proxima Nova"/>
              </a:rPr>
              <a:t>Asia </a:t>
            </a:r>
            <a:endParaRPr lang="de-DE" sz="3000" b="1" spc="10" dirty="0" smtClean="0">
              <a:solidFill>
                <a:srgbClr val="800000"/>
              </a:solidFill>
              <a:latin typeface="Proxima Nova"/>
              <a:cs typeface="Proxima Nova"/>
            </a:endParaRPr>
          </a:p>
          <a:p>
            <a:pPr marL="153035" marR="149225" algn="ctr">
              <a:lnSpc>
                <a:spcPct val="134300"/>
              </a:lnSpc>
              <a:spcBef>
                <a:spcPts val="800"/>
              </a:spcBef>
            </a:pPr>
            <a:r>
              <a:rPr sz="3000" b="1" spc="20" dirty="0" smtClean="0">
                <a:solidFill>
                  <a:srgbClr val="800000"/>
                </a:solidFill>
                <a:latin typeface="Proxima Nova"/>
                <a:cs typeface="Proxima Nova"/>
              </a:rPr>
              <a:t>South</a:t>
            </a:r>
            <a:r>
              <a:rPr sz="3000" b="1" spc="-15" dirty="0" smtClean="0">
                <a:solidFill>
                  <a:srgbClr val="800000"/>
                </a:solidFill>
                <a:latin typeface="Proxima Nova"/>
                <a:cs typeface="Proxima Nova"/>
              </a:rPr>
              <a:t> </a:t>
            </a:r>
            <a:r>
              <a:rPr sz="3000" b="1" spc="15" dirty="0">
                <a:solidFill>
                  <a:srgbClr val="800000"/>
                </a:solidFill>
                <a:latin typeface="Proxima Nova"/>
                <a:cs typeface="Proxima Nova"/>
              </a:rPr>
              <a:t>Asia</a:t>
            </a:r>
            <a:endParaRPr sz="3000" b="1" dirty="0">
              <a:latin typeface="Proxima Nova"/>
              <a:cs typeface="Proxima Nova"/>
            </a:endParaRPr>
          </a:p>
          <a:p>
            <a:pPr marL="153035" marR="149225" algn="ctr">
              <a:lnSpc>
                <a:spcPct val="101099"/>
              </a:lnSpc>
              <a:spcBef>
                <a:spcPts val="800"/>
              </a:spcBef>
            </a:pPr>
            <a:r>
              <a:rPr sz="3000" b="1" spc="10" dirty="0">
                <a:solidFill>
                  <a:srgbClr val="800000"/>
                </a:solidFill>
                <a:latin typeface="Proxima Nova"/>
                <a:cs typeface="Proxima Nova"/>
              </a:rPr>
              <a:t>Central </a:t>
            </a:r>
            <a:r>
              <a:rPr sz="3000" b="1" spc="15" dirty="0">
                <a:solidFill>
                  <a:srgbClr val="800000"/>
                </a:solidFill>
                <a:latin typeface="Proxima Nova"/>
                <a:cs typeface="Proxima Nova"/>
              </a:rPr>
              <a:t>Asia</a:t>
            </a:r>
            <a:r>
              <a:rPr sz="3000" b="1" spc="-55" dirty="0">
                <a:solidFill>
                  <a:srgbClr val="800000"/>
                </a:solidFill>
                <a:latin typeface="Proxima Nova"/>
                <a:cs typeface="Proxima Nova"/>
              </a:rPr>
              <a:t> </a:t>
            </a:r>
            <a:r>
              <a:rPr sz="3000" b="1" spc="25" dirty="0" smtClean="0">
                <a:solidFill>
                  <a:srgbClr val="800000"/>
                </a:solidFill>
                <a:latin typeface="Proxima Nova"/>
                <a:cs typeface="Proxima Nova"/>
              </a:rPr>
              <a:t>&amp; </a:t>
            </a:r>
            <a:r>
              <a:rPr sz="3000" b="1" spc="15" dirty="0">
                <a:solidFill>
                  <a:srgbClr val="800000"/>
                </a:solidFill>
                <a:latin typeface="Proxima Nova"/>
                <a:cs typeface="Proxima Nova"/>
              </a:rPr>
              <a:t>Mongolia</a:t>
            </a:r>
            <a:endParaRPr sz="3000" b="1" dirty="0">
              <a:latin typeface="Proxima Nova"/>
              <a:cs typeface="Proxima Nova"/>
            </a:endParaRPr>
          </a:p>
          <a:p>
            <a:pPr marL="1270" algn="ctr">
              <a:lnSpc>
                <a:spcPct val="100000"/>
              </a:lnSpc>
              <a:spcBef>
                <a:spcPts val="800"/>
              </a:spcBef>
            </a:pPr>
            <a:r>
              <a:rPr sz="3000" b="1" spc="15" dirty="0">
                <a:solidFill>
                  <a:srgbClr val="800000"/>
                </a:solidFill>
                <a:latin typeface="Proxima Nova"/>
                <a:cs typeface="Proxima Nova"/>
              </a:rPr>
              <a:t>Australasia</a:t>
            </a:r>
            <a:endParaRPr sz="3000" b="1" dirty="0">
              <a:latin typeface="Proxima Nova"/>
              <a:cs typeface="Proxima Nova"/>
            </a:endParaRPr>
          </a:p>
          <a:p>
            <a:pPr marL="142875" marR="133350" algn="ctr">
              <a:lnSpc>
                <a:spcPct val="101099"/>
              </a:lnSpc>
              <a:spcBef>
                <a:spcPts val="800"/>
              </a:spcBef>
            </a:pPr>
            <a:r>
              <a:rPr sz="3000" b="1" spc="20" dirty="0">
                <a:solidFill>
                  <a:srgbClr val="800000"/>
                </a:solidFill>
                <a:latin typeface="Proxima Nova"/>
                <a:cs typeface="Proxima Nova"/>
              </a:rPr>
              <a:t>North </a:t>
            </a:r>
            <a:r>
              <a:rPr sz="3000" b="1" spc="15" dirty="0">
                <a:solidFill>
                  <a:srgbClr val="800000"/>
                </a:solidFill>
                <a:latin typeface="Proxima Nova"/>
                <a:cs typeface="Proxima Nova"/>
              </a:rPr>
              <a:t>Africa</a:t>
            </a:r>
            <a:r>
              <a:rPr sz="3000" b="1" spc="-95" dirty="0">
                <a:solidFill>
                  <a:srgbClr val="800000"/>
                </a:solidFill>
                <a:latin typeface="Proxima Nova"/>
                <a:cs typeface="Proxima Nova"/>
              </a:rPr>
              <a:t> </a:t>
            </a:r>
            <a:r>
              <a:rPr sz="3000" b="1" spc="25" dirty="0" smtClean="0">
                <a:solidFill>
                  <a:srgbClr val="800000"/>
                </a:solidFill>
                <a:latin typeface="Proxima Nova"/>
                <a:cs typeface="Proxima Nova"/>
              </a:rPr>
              <a:t>&amp; </a:t>
            </a:r>
            <a:r>
              <a:rPr sz="3000" b="1" spc="15" dirty="0">
                <a:solidFill>
                  <a:srgbClr val="800000"/>
                </a:solidFill>
                <a:latin typeface="Proxima Nova"/>
                <a:cs typeface="Proxima Nova"/>
              </a:rPr>
              <a:t>Middle</a:t>
            </a:r>
            <a:r>
              <a:rPr sz="3000" b="1" spc="-20" dirty="0">
                <a:solidFill>
                  <a:srgbClr val="800000"/>
                </a:solidFill>
                <a:latin typeface="Proxima Nova"/>
                <a:cs typeface="Proxima Nova"/>
              </a:rPr>
              <a:t> </a:t>
            </a:r>
            <a:r>
              <a:rPr sz="3000" b="1" spc="10" dirty="0">
                <a:solidFill>
                  <a:srgbClr val="800000"/>
                </a:solidFill>
                <a:latin typeface="Proxima Nova"/>
                <a:cs typeface="Proxima Nova"/>
              </a:rPr>
              <a:t>East</a:t>
            </a:r>
            <a:endParaRPr sz="3000" b="1" dirty="0">
              <a:latin typeface="Proxima Nova"/>
              <a:cs typeface="Proxima Nova"/>
            </a:endParaRPr>
          </a:p>
          <a:p>
            <a:pPr marL="598170" marR="591820" algn="ctr">
              <a:lnSpc>
                <a:spcPct val="101099"/>
              </a:lnSpc>
              <a:spcBef>
                <a:spcPts val="800"/>
              </a:spcBef>
            </a:pPr>
            <a:r>
              <a:rPr sz="3000" b="1" spc="15" dirty="0">
                <a:solidFill>
                  <a:srgbClr val="800000"/>
                </a:solidFill>
                <a:latin typeface="Proxima Nova"/>
                <a:cs typeface="Proxima Nova"/>
              </a:rPr>
              <a:t>Eastern</a:t>
            </a:r>
            <a:r>
              <a:rPr sz="3000" b="1" spc="-90" dirty="0">
                <a:solidFill>
                  <a:srgbClr val="800000"/>
                </a:solidFill>
                <a:latin typeface="Proxima Nova"/>
                <a:cs typeface="Proxima Nova"/>
              </a:rPr>
              <a:t> </a:t>
            </a:r>
            <a:r>
              <a:rPr sz="3000" b="1" spc="25" dirty="0" smtClean="0">
                <a:solidFill>
                  <a:srgbClr val="800000"/>
                </a:solidFill>
                <a:latin typeface="Proxima Nova"/>
                <a:cs typeface="Proxima Nova"/>
              </a:rPr>
              <a:t>&amp; </a:t>
            </a:r>
            <a:r>
              <a:rPr sz="3000" b="1" spc="15" dirty="0" smtClean="0">
                <a:solidFill>
                  <a:srgbClr val="800000"/>
                </a:solidFill>
                <a:latin typeface="Proxima Nova"/>
                <a:cs typeface="Proxima Nova"/>
              </a:rPr>
              <a:t>Southern </a:t>
            </a:r>
            <a:r>
              <a:rPr sz="3000" b="1" spc="15" dirty="0">
                <a:solidFill>
                  <a:srgbClr val="800000"/>
                </a:solidFill>
                <a:latin typeface="Proxima Nova"/>
                <a:cs typeface="Proxima Nova"/>
              </a:rPr>
              <a:t>Africa</a:t>
            </a:r>
            <a:endParaRPr sz="3000" b="1" dirty="0">
              <a:latin typeface="Proxima Nova"/>
              <a:cs typeface="Proxima Nova"/>
            </a:endParaRPr>
          </a:p>
          <a:p>
            <a:pPr marL="201930" marR="198755" algn="ctr">
              <a:lnSpc>
                <a:spcPct val="101099"/>
              </a:lnSpc>
              <a:spcBef>
                <a:spcPts val="800"/>
              </a:spcBef>
            </a:pPr>
            <a:r>
              <a:rPr sz="3000" b="1" spc="15" dirty="0">
                <a:solidFill>
                  <a:srgbClr val="800000"/>
                </a:solidFill>
                <a:latin typeface="Proxima Nova"/>
                <a:cs typeface="Proxima Nova"/>
              </a:rPr>
              <a:t>West </a:t>
            </a:r>
            <a:r>
              <a:rPr sz="3000" b="1" spc="25" dirty="0" smtClean="0">
                <a:solidFill>
                  <a:srgbClr val="800000"/>
                </a:solidFill>
                <a:latin typeface="Proxima Nova"/>
                <a:cs typeface="Proxima Nova"/>
              </a:rPr>
              <a:t>&amp; </a:t>
            </a:r>
            <a:r>
              <a:rPr sz="3000" b="1" spc="10" dirty="0">
                <a:solidFill>
                  <a:srgbClr val="800000"/>
                </a:solidFill>
                <a:latin typeface="Proxima Nova"/>
                <a:cs typeface="Proxima Nova"/>
              </a:rPr>
              <a:t>Central</a:t>
            </a:r>
            <a:r>
              <a:rPr sz="3000" b="1" spc="-40" dirty="0">
                <a:solidFill>
                  <a:srgbClr val="800000"/>
                </a:solidFill>
                <a:latin typeface="Proxima Nova"/>
                <a:cs typeface="Proxima Nova"/>
              </a:rPr>
              <a:t> </a:t>
            </a:r>
            <a:r>
              <a:rPr sz="3000" b="1" spc="10" dirty="0" smtClean="0">
                <a:solidFill>
                  <a:srgbClr val="800000"/>
                </a:solidFill>
                <a:latin typeface="Proxima Nova"/>
                <a:cs typeface="Proxima Nova"/>
              </a:rPr>
              <a:t>Africa</a:t>
            </a:r>
            <a:endParaRPr lang="de-DE" sz="3000" b="1" dirty="0">
              <a:latin typeface="Proxima Nova"/>
              <a:cs typeface="Proxima Nova"/>
            </a:endParaRPr>
          </a:p>
          <a:p>
            <a:pPr marL="201930" marR="198755" algn="ctr">
              <a:lnSpc>
                <a:spcPct val="101099"/>
              </a:lnSpc>
              <a:spcBef>
                <a:spcPts val="800"/>
              </a:spcBef>
            </a:pPr>
            <a:r>
              <a:rPr sz="3000" b="1" spc="15" dirty="0" smtClean="0">
                <a:solidFill>
                  <a:srgbClr val="800000"/>
                </a:solidFill>
                <a:latin typeface="Proxima Nova"/>
                <a:cs typeface="Proxima Nova"/>
              </a:rPr>
              <a:t>Europe </a:t>
            </a:r>
            <a:endParaRPr lang="de-DE" sz="3000" b="1" spc="15" dirty="0">
              <a:solidFill>
                <a:srgbClr val="800000"/>
              </a:solidFill>
              <a:latin typeface="Proxima Nova"/>
              <a:cs typeface="Proxima Nova"/>
            </a:endParaRPr>
          </a:p>
          <a:p>
            <a:pPr marL="201930" marR="198755" algn="ctr">
              <a:lnSpc>
                <a:spcPct val="101099"/>
              </a:lnSpc>
              <a:spcBef>
                <a:spcPts val="800"/>
              </a:spcBef>
            </a:pPr>
            <a:r>
              <a:rPr sz="3000" b="1" spc="20" dirty="0" smtClean="0">
                <a:solidFill>
                  <a:srgbClr val="800000"/>
                </a:solidFill>
                <a:latin typeface="Proxima Nova"/>
                <a:cs typeface="Proxima Nova"/>
              </a:rPr>
              <a:t>North</a:t>
            </a:r>
            <a:r>
              <a:rPr sz="3000" b="1" spc="-65" dirty="0" smtClean="0">
                <a:solidFill>
                  <a:srgbClr val="800000"/>
                </a:solidFill>
                <a:latin typeface="Proxima Nova"/>
                <a:cs typeface="Proxima Nova"/>
              </a:rPr>
              <a:t> </a:t>
            </a:r>
            <a:r>
              <a:rPr sz="3000" b="1" spc="15" dirty="0" smtClean="0">
                <a:solidFill>
                  <a:srgbClr val="800000"/>
                </a:solidFill>
                <a:latin typeface="Proxima Nova"/>
                <a:cs typeface="Proxima Nova"/>
              </a:rPr>
              <a:t>America</a:t>
            </a:r>
            <a:endParaRPr lang="de-DE" sz="3000" b="1" spc="15" dirty="0">
              <a:solidFill>
                <a:srgbClr val="800000"/>
              </a:solidFill>
              <a:latin typeface="Proxima Nova"/>
              <a:cs typeface="Proxima Nova"/>
            </a:endParaRPr>
          </a:p>
          <a:p>
            <a:pPr marL="201930" marR="198755" algn="ctr">
              <a:lnSpc>
                <a:spcPct val="101099"/>
              </a:lnSpc>
              <a:spcBef>
                <a:spcPts val="800"/>
              </a:spcBef>
              <a:spcAft>
                <a:spcPts val="600"/>
              </a:spcAft>
            </a:pPr>
            <a:r>
              <a:rPr lang="en-US" sz="3000" b="1" spc="15" dirty="0" smtClean="0">
                <a:solidFill>
                  <a:srgbClr val="800000"/>
                </a:solidFill>
                <a:latin typeface="Proxima Nova"/>
                <a:cs typeface="Proxima Nova"/>
              </a:rPr>
              <a:t>South America</a:t>
            </a:r>
            <a:endParaRPr sz="3000" b="1" dirty="0">
              <a:latin typeface="Proxima Nova"/>
              <a:cs typeface="Proxima Nova"/>
            </a:endParaRPr>
          </a:p>
        </p:txBody>
      </p:sp>
      <p:sp>
        <p:nvSpPr>
          <p:cNvPr id="9" name="object 9"/>
          <p:cNvSpPr/>
          <p:nvPr/>
        </p:nvSpPr>
        <p:spPr>
          <a:xfrm>
            <a:off x="12511032" y="6874161"/>
            <a:ext cx="6391847" cy="4196915"/>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17031806" y="10811347"/>
            <a:ext cx="1666239" cy="176530"/>
          </a:xfrm>
          <a:prstGeom prst="rect">
            <a:avLst/>
          </a:prstGeom>
        </p:spPr>
        <p:txBody>
          <a:bodyPr vert="horz" wrap="square" lIns="0" tIns="17780" rIns="0" bIns="0" rtlCol="0">
            <a:spAutoFit/>
          </a:bodyPr>
          <a:lstStyle/>
          <a:p>
            <a:pPr marL="12700">
              <a:lnSpc>
                <a:spcPct val="100000"/>
              </a:lnSpc>
              <a:spcBef>
                <a:spcPts val="140"/>
              </a:spcBef>
            </a:pPr>
            <a:r>
              <a:rPr sz="950" b="1" spc="20" dirty="0">
                <a:solidFill>
                  <a:srgbClr val="FFFFFF"/>
                </a:solidFill>
                <a:latin typeface="Arial"/>
                <a:cs typeface="Arial"/>
              </a:rPr>
              <a:t>Photo:</a:t>
            </a:r>
            <a:r>
              <a:rPr sz="950" b="1" spc="-5" dirty="0">
                <a:solidFill>
                  <a:srgbClr val="FFFFFF"/>
                </a:solidFill>
                <a:latin typeface="Arial"/>
                <a:cs typeface="Arial"/>
              </a:rPr>
              <a:t> </a:t>
            </a:r>
            <a:r>
              <a:rPr sz="950" b="1" spc="15" dirty="0">
                <a:solidFill>
                  <a:srgbClr val="FFFFFF"/>
                </a:solidFill>
                <a:latin typeface="Arial"/>
                <a:cs typeface="Arial"/>
              </a:rPr>
              <a:t>J.Dillan/MercyCorps</a:t>
            </a:r>
            <a:endParaRPr sz="950">
              <a:latin typeface="Arial"/>
              <a:cs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0650" y="409123"/>
            <a:ext cx="15316200" cy="10588459"/>
          </a:xfrm>
          <a:prstGeom prst="rect">
            <a:avLst/>
          </a:prstGeom>
        </p:spPr>
      </p:pic>
    </p:spTree>
    <p:extLst>
      <p:ext uri="{BB962C8B-B14F-4D97-AF65-F5344CB8AC3E}">
        <p14:creationId xmlns:p14="http://schemas.microsoft.com/office/powerpoint/2010/main" val="1810442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62000" y="397"/>
            <a:ext cx="15980101" cy="11308556"/>
            <a:chOff x="1250486" y="0"/>
            <a:chExt cx="9691028"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486" y="0"/>
              <a:ext cx="9691028" cy="6858000"/>
            </a:xfrm>
            <a:prstGeom prst="rect">
              <a:avLst/>
            </a:prstGeom>
          </p:spPr>
        </p:pic>
        <p:pic>
          <p:nvPicPr>
            <p:cNvPr id="3" name="Picture 2" descr="Logo color updated aug22.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345250" y="4134395"/>
              <a:ext cx="2082206" cy="1348199"/>
            </a:xfrm>
            <a:prstGeom prst="rect">
              <a:avLst/>
            </a:prstGeom>
          </p:spPr>
        </p:pic>
        <p:sp>
          <p:nvSpPr>
            <p:cNvPr id="4" name="TextBox 3"/>
            <p:cNvSpPr txBox="1"/>
            <p:nvPr/>
          </p:nvSpPr>
          <p:spPr>
            <a:xfrm>
              <a:off x="2188029" y="339635"/>
              <a:ext cx="6557553" cy="363771"/>
            </a:xfrm>
            <a:prstGeom prst="rect">
              <a:avLst/>
            </a:prstGeom>
            <a:solidFill>
              <a:schemeClr val="bg1"/>
            </a:solidFill>
          </p:spPr>
          <p:txBody>
            <a:bodyPr wrap="square" rtlCol="0">
              <a:spAutoFit/>
            </a:bodyPr>
            <a:lstStyle/>
            <a:p>
              <a:r>
                <a:rPr lang="en-US" sz="3298" b="1" dirty="0"/>
                <a:t>Eastern and Southern Africa Regional IYRP Support Group </a:t>
              </a:r>
              <a:endParaRPr lang="en-ZA" sz="3298" b="1" dirty="0"/>
            </a:p>
          </p:txBody>
        </p:sp>
      </p:grpSp>
    </p:spTree>
    <p:extLst>
      <p:ext uri="{BB962C8B-B14F-4D97-AF65-F5344CB8AC3E}">
        <p14:creationId xmlns:p14="http://schemas.microsoft.com/office/powerpoint/2010/main" val="708353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8050" y="549275"/>
            <a:ext cx="16992600" cy="2235381"/>
          </a:xfrm>
          <a:prstGeom prst="rect">
            <a:avLst/>
          </a:prstGeom>
        </p:spPr>
        <p:txBody>
          <a:bodyPr vert="horz" wrap="square" lIns="0" tIns="12700" rIns="0" bIns="0" rtlCol="0">
            <a:spAutoFit/>
          </a:bodyPr>
          <a:lstStyle/>
          <a:p>
            <a:pPr marL="12700" marR="5080">
              <a:lnSpc>
                <a:spcPct val="114000"/>
              </a:lnSpc>
              <a:spcBef>
                <a:spcPts val="100"/>
              </a:spcBef>
              <a:tabLst>
                <a:tab pos="13987144" algn="l"/>
              </a:tabLst>
            </a:pPr>
            <a:r>
              <a:rPr sz="6400" b="1" dirty="0">
                <a:latin typeface="Proxima Nova"/>
                <a:cs typeface="Proxima Nova"/>
              </a:rPr>
              <a:t>What</a:t>
            </a:r>
            <a:r>
              <a:rPr sz="6400" b="1" spc="5" dirty="0">
                <a:latin typeface="Proxima Nova"/>
                <a:cs typeface="Proxima Nova"/>
              </a:rPr>
              <a:t> </a:t>
            </a:r>
            <a:r>
              <a:rPr sz="6400" b="1" dirty="0">
                <a:latin typeface="Proxima Nova"/>
                <a:cs typeface="Proxima Nova"/>
              </a:rPr>
              <a:t>does</a:t>
            </a:r>
            <a:r>
              <a:rPr sz="6400" b="1" spc="5" dirty="0">
                <a:latin typeface="Proxima Nova"/>
                <a:cs typeface="Proxima Nova"/>
              </a:rPr>
              <a:t> </a:t>
            </a:r>
            <a:r>
              <a:rPr sz="6400" b="1" spc="-10" dirty="0">
                <a:latin typeface="Proxima Nova"/>
                <a:cs typeface="Proxima Nova"/>
              </a:rPr>
              <a:t>th</a:t>
            </a:r>
            <a:r>
              <a:rPr sz="6400" b="1" dirty="0">
                <a:latin typeface="Proxima Nova"/>
                <a:cs typeface="Proxima Nova"/>
              </a:rPr>
              <a:t>e</a:t>
            </a:r>
            <a:r>
              <a:rPr sz="6400" b="1" spc="-20" dirty="0">
                <a:latin typeface="Proxima Nova"/>
                <a:cs typeface="Proxima Nova"/>
              </a:rPr>
              <a:t> </a:t>
            </a:r>
            <a:r>
              <a:rPr sz="6400" b="1" spc="-5" dirty="0">
                <a:latin typeface="Proxima Nova"/>
                <a:cs typeface="Proxima Nova"/>
              </a:rPr>
              <a:t>IYR</a:t>
            </a:r>
            <a:r>
              <a:rPr sz="6400" b="1" dirty="0">
                <a:latin typeface="Proxima Nova"/>
                <a:cs typeface="Proxima Nova"/>
              </a:rPr>
              <a:t>P</a:t>
            </a:r>
            <a:r>
              <a:rPr sz="6400" b="1" spc="5" dirty="0">
                <a:latin typeface="Proxima Nova"/>
                <a:cs typeface="Proxima Nova"/>
              </a:rPr>
              <a:t> </a:t>
            </a:r>
            <a:r>
              <a:rPr sz="6400" b="1" spc="-5" dirty="0">
                <a:latin typeface="Proxima Nova"/>
                <a:cs typeface="Proxima Nova"/>
              </a:rPr>
              <a:t>initiat</a:t>
            </a:r>
            <a:r>
              <a:rPr sz="6400" b="1" spc="-30" dirty="0">
                <a:latin typeface="Proxima Nova"/>
                <a:cs typeface="Proxima Nova"/>
              </a:rPr>
              <a:t>i</a:t>
            </a:r>
            <a:r>
              <a:rPr sz="6400" b="1" spc="-5" dirty="0">
                <a:latin typeface="Proxima Nova"/>
                <a:cs typeface="Proxima Nova"/>
              </a:rPr>
              <a:t>v</a:t>
            </a:r>
            <a:r>
              <a:rPr sz="6400" b="1" dirty="0">
                <a:latin typeface="Proxima Nova"/>
                <a:cs typeface="Proxima Nova"/>
              </a:rPr>
              <a:t>e</a:t>
            </a:r>
            <a:r>
              <a:rPr sz="6400" b="1" spc="5" dirty="0">
                <a:latin typeface="Proxima Nova"/>
                <a:cs typeface="Proxima Nova"/>
              </a:rPr>
              <a:t> </a:t>
            </a:r>
            <a:r>
              <a:rPr sz="6400" b="1" spc="-5" dirty="0">
                <a:latin typeface="Proxima Nova"/>
                <a:cs typeface="Proxima Nova"/>
              </a:rPr>
              <a:t>see</a:t>
            </a:r>
            <a:r>
              <a:rPr sz="6400" b="1" dirty="0">
                <a:latin typeface="Proxima Nova"/>
                <a:cs typeface="Proxima Nova"/>
              </a:rPr>
              <a:t>k </a:t>
            </a:r>
            <a:r>
              <a:rPr sz="6400" b="1" spc="-10" dirty="0" smtClean="0">
                <a:latin typeface="Proxima Nova"/>
                <a:cs typeface="Proxima Nova"/>
              </a:rPr>
              <a:t>t</a:t>
            </a:r>
            <a:r>
              <a:rPr sz="6400" b="1" dirty="0" smtClean="0">
                <a:latin typeface="Proxima Nova"/>
                <a:cs typeface="Proxima Nova"/>
              </a:rPr>
              <a:t>o</a:t>
            </a:r>
            <a:r>
              <a:rPr lang="de-DE" sz="6400" b="1" dirty="0" smtClean="0">
                <a:latin typeface="Proxima Nova"/>
                <a:cs typeface="Proxima Nova"/>
              </a:rPr>
              <a:t> </a:t>
            </a:r>
            <a:r>
              <a:rPr sz="6400" b="1" dirty="0" smtClean="0">
                <a:latin typeface="Proxima Nova"/>
                <a:cs typeface="Proxima Nova"/>
              </a:rPr>
              <a:t>achieve </a:t>
            </a:r>
            <a:r>
              <a:rPr sz="6400" b="1" spc="-10" dirty="0" smtClean="0">
                <a:latin typeface="Proxima Nova"/>
                <a:cs typeface="Proxima Nova"/>
              </a:rPr>
              <a:t>through </a:t>
            </a:r>
            <a:r>
              <a:rPr sz="6400" b="1" spc="-10" dirty="0">
                <a:latin typeface="Proxima Nova"/>
                <a:cs typeface="Proxima Nova"/>
              </a:rPr>
              <a:t>the Working </a:t>
            </a:r>
            <a:r>
              <a:rPr sz="6400" b="1" spc="-5" dirty="0">
                <a:latin typeface="Proxima Nova"/>
                <a:cs typeface="Proxima Nova"/>
              </a:rPr>
              <a:t>Groups?</a:t>
            </a:r>
          </a:p>
        </p:txBody>
      </p:sp>
      <p:sp>
        <p:nvSpPr>
          <p:cNvPr id="3" name="object 3"/>
          <p:cNvSpPr txBox="1"/>
          <p:nvPr/>
        </p:nvSpPr>
        <p:spPr>
          <a:xfrm>
            <a:off x="901700" y="3978275"/>
            <a:ext cx="16759555" cy="5664243"/>
          </a:xfrm>
          <a:prstGeom prst="rect">
            <a:avLst/>
          </a:prstGeom>
        </p:spPr>
        <p:txBody>
          <a:bodyPr vert="horz" wrap="square" lIns="0" tIns="11430" rIns="0" bIns="0" rtlCol="0">
            <a:spAutoFit/>
          </a:bodyPr>
          <a:lstStyle/>
          <a:p>
            <a:pPr marL="590400" marR="5080" indent="-590400">
              <a:lnSpc>
                <a:spcPct val="121400"/>
              </a:lnSpc>
              <a:spcBef>
                <a:spcPts val="90"/>
              </a:spcBef>
              <a:buClr>
                <a:srgbClr val="000000"/>
              </a:buClr>
              <a:buSzPct val="89333"/>
              <a:buFont typeface="Wingdings"/>
              <a:buChar char=""/>
              <a:tabLst>
                <a:tab pos="589280" algn="l"/>
                <a:tab pos="589915" algn="l"/>
              </a:tabLst>
            </a:pPr>
            <a:r>
              <a:rPr sz="3750" spc="10" dirty="0">
                <a:solidFill>
                  <a:srgbClr val="2D7015"/>
                </a:solidFill>
                <a:latin typeface="Proxima Nova Semibold"/>
                <a:cs typeface="Proxima Nova Semibold"/>
              </a:rPr>
              <a:t>Greater awareness in </a:t>
            </a:r>
            <a:r>
              <a:rPr sz="3750" spc="15" dirty="0">
                <a:solidFill>
                  <a:srgbClr val="2D7015"/>
                </a:solidFill>
                <a:latin typeface="Proxima Nova Semibold"/>
                <a:cs typeface="Proxima Nova Semibold"/>
              </a:rPr>
              <a:t>science </a:t>
            </a:r>
            <a:r>
              <a:rPr sz="3750" spc="25" dirty="0">
                <a:solidFill>
                  <a:srgbClr val="2D7015"/>
                </a:solidFill>
                <a:latin typeface="Proxima Nova Semibold"/>
                <a:cs typeface="Proxima Nova Semibold"/>
              </a:rPr>
              <a:t>&amp; </a:t>
            </a:r>
            <a:r>
              <a:rPr sz="3750" spc="5" dirty="0">
                <a:solidFill>
                  <a:srgbClr val="2D7015"/>
                </a:solidFill>
                <a:latin typeface="Proxima Nova Semibold"/>
                <a:cs typeface="Proxima Nova Semibold"/>
              </a:rPr>
              <a:t>society </a:t>
            </a:r>
            <a:r>
              <a:rPr sz="3750" spc="15" dirty="0">
                <a:solidFill>
                  <a:srgbClr val="2D7015"/>
                </a:solidFill>
                <a:latin typeface="Proxima Nova Semibold"/>
                <a:cs typeface="Proxima Nova Semibold"/>
              </a:rPr>
              <a:t>about </a:t>
            </a:r>
            <a:r>
              <a:rPr sz="3750" spc="20" dirty="0" smtClean="0">
                <a:solidFill>
                  <a:srgbClr val="2D7015"/>
                </a:solidFill>
                <a:latin typeface="Proxima Nova Semibold"/>
                <a:cs typeface="Proxima Nova Semibold"/>
              </a:rPr>
              <a:t>how</a:t>
            </a:r>
            <a:r>
              <a:rPr lang="de-DE" sz="3750" spc="20" dirty="0" smtClean="0">
                <a:solidFill>
                  <a:srgbClr val="2D7015"/>
                </a:solidFill>
                <a:latin typeface="Proxima Nova Semibold"/>
                <a:cs typeface="Proxima Nova Semibold"/>
              </a:rPr>
              <a:t/>
            </a:r>
            <a:br>
              <a:rPr lang="de-DE" sz="3750" spc="20" dirty="0" smtClean="0">
                <a:solidFill>
                  <a:srgbClr val="2D7015"/>
                </a:solidFill>
                <a:latin typeface="Proxima Nova Semibold"/>
                <a:cs typeface="Proxima Nova Semibold"/>
              </a:rPr>
            </a:br>
            <a:r>
              <a:rPr sz="3750" spc="10" dirty="0" smtClean="0">
                <a:solidFill>
                  <a:srgbClr val="2D7015"/>
                </a:solidFill>
                <a:latin typeface="Proxima Nova Semibold"/>
                <a:cs typeface="Proxima Nova Semibold"/>
              </a:rPr>
              <a:t>rangelands </a:t>
            </a:r>
            <a:r>
              <a:rPr sz="3750" spc="25" dirty="0">
                <a:solidFill>
                  <a:srgbClr val="2D7015"/>
                </a:solidFill>
                <a:latin typeface="Proxima Nova Semibold"/>
                <a:cs typeface="Proxima Nova Semibold"/>
              </a:rPr>
              <a:t>&amp; </a:t>
            </a:r>
            <a:r>
              <a:rPr sz="3750" spc="10" dirty="0" smtClean="0">
                <a:solidFill>
                  <a:srgbClr val="2D7015"/>
                </a:solidFill>
                <a:latin typeface="Proxima Nova Semibold"/>
                <a:cs typeface="Proxima Nova Semibold"/>
              </a:rPr>
              <a:t>pastoralists </a:t>
            </a:r>
            <a:r>
              <a:rPr sz="3750" spc="15" dirty="0">
                <a:solidFill>
                  <a:srgbClr val="2D7015"/>
                </a:solidFill>
                <a:latin typeface="Proxima Nova Semibold"/>
                <a:cs typeface="Proxima Nova Semibold"/>
              </a:rPr>
              <a:t>contribute to </a:t>
            </a:r>
            <a:r>
              <a:rPr sz="3750" spc="5" dirty="0">
                <a:solidFill>
                  <a:srgbClr val="2D7015"/>
                </a:solidFill>
                <a:latin typeface="Proxima Nova Semibold"/>
                <a:cs typeface="Proxima Nova Semibold"/>
              </a:rPr>
              <a:t>food </a:t>
            </a:r>
            <a:r>
              <a:rPr sz="3750" spc="-25" dirty="0">
                <a:solidFill>
                  <a:srgbClr val="2D7015"/>
                </a:solidFill>
                <a:latin typeface="Proxima Nova Semibold"/>
                <a:cs typeface="Proxima Nova Semibold"/>
              </a:rPr>
              <a:t>security</a:t>
            </a:r>
            <a:r>
              <a:rPr sz="3750" spc="-25" dirty="0" smtClean="0">
                <a:solidFill>
                  <a:srgbClr val="2D7015"/>
                </a:solidFill>
                <a:latin typeface="Proxima Nova Semibold"/>
                <a:cs typeface="Proxima Nova Semibold"/>
              </a:rPr>
              <a:t>,</a:t>
            </a:r>
            <a:r>
              <a:rPr lang="de-DE" sz="3750" spc="-25" dirty="0" smtClean="0">
                <a:solidFill>
                  <a:srgbClr val="2D7015"/>
                </a:solidFill>
                <a:latin typeface="Proxima Nova Semibold"/>
                <a:cs typeface="Proxima Nova Semibold"/>
              </a:rPr>
              <a:t/>
            </a:r>
            <a:br>
              <a:rPr lang="de-DE" sz="3750" spc="-25" dirty="0" smtClean="0">
                <a:solidFill>
                  <a:srgbClr val="2D7015"/>
                </a:solidFill>
                <a:latin typeface="Proxima Nova Semibold"/>
                <a:cs typeface="Proxima Nova Semibold"/>
              </a:rPr>
            </a:br>
            <a:r>
              <a:rPr sz="3750" spc="-25" dirty="0" smtClean="0">
                <a:solidFill>
                  <a:srgbClr val="2D7015"/>
                </a:solidFill>
                <a:latin typeface="Proxima Nova Semibold"/>
                <a:cs typeface="Proxima Nova Semibold"/>
              </a:rPr>
              <a:t>economy</a:t>
            </a:r>
            <a:r>
              <a:rPr sz="3750" spc="-25" dirty="0">
                <a:solidFill>
                  <a:srgbClr val="2D7015"/>
                </a:solidFill>
                <a:latin typeface="Proxima Nova Semibold"/>
                <a:cs typeface="Proxima Nova Semibold"/>
              </a:rPr>
              <a:t>, </a:t>
            </a:r>
            <a:r>
              <a:rPr sz="3750" spc="10" dirty="0">
                <a:solidFill>
                  <a:srgbClr val="2D7015"/>
                </a:solidFill>
                <a:latin typeface="Proxima Nova Semibold"/>
                <a:cs typeface="Proxima Nova Semibold"/>
              </a:rPr>
              <a:t>environment </a:t>
            </a:r>
            <a:r>
              <a:rPr sz="3750" spc="25" dirty="0">
                <a:solidFill>
                  <a:srgbClr val="2D7015"/>
                </a:solidFill>
                <a:latin typeface="Proxima Nova Semibold"/>
                <a:cs typeface="Proxima Nova Semibold"/>
              </a:rPr>
              <a:t>&amp; </a:t>
            </a:r>
            <a:r>
              <a:rPr sz="3750" spc="5" dirty="0">
                <a:solidFill>
                  <a:srgbClr val="2D7015"/>
                </a:solidFill>
                <a:latin typeface="Proxima Nova Semibold"/>
                <a:cs typeface="Proxima Nova Semibold"/>
              </a:rPr>
              <a:t>cultural</a:t>
            </a:r>
            <a:r>
              <a:rPr sz="3750" spc="114" dirty="0">
                <a:solidFill>
                  <a:srgbClr val="2D7015"/>
                </a:solidFill>
                <a:latin typeface="Proxima Nova Semibold"/>
                <a:cs typeface="Proxima Nova Semibold"/>
              </a:rPr>
              <a:t> </a:t>
            </a:r>
            <a:r>
              <a:rPr sz="3750" spc="15" dirty="0">
                <a:solidFill>
                  <a:srgbClr val="2D7015"/>
                </a:solidFill>
                <a:latin typeface="Proxima Nova Semibold"/>
                <a:cs typeface="Proxima Nova Semibold"/>
              </a:rPr>
              <a:t>heritage</a:t>
            </a:r>
            <a:endParaRPr sz="3750" dirty="0">
              <a:latin typeface="Proxima Nova Semibold"/>
              <a:cs typeface="Proxima Nova Semibold"/>
            </a:endParaRPr>
          </a:p>
          <a:p>
            <a:pPr marL="590400" marR="1343660" indent="-590400">
              <a:lnSpc>
                <a:spcPct val="120300"/>
              </a:lnSpc>
              <a:spcBef>
                <a:spcPts val="3000"/>
              </a:spcBef>
              <a:buFont typeface="Wingdings"/>
              <a:buChar char=""/>
              <a:tabLst>
                <a:tab pos="692150" algn="l"/>
                <a:tab pos="692785" algn="l"/>
              </a:tabLst>
            </a:pPr>
            <a:r>
              <a:rPr sz="3750" spc="5" dirty="0">
                <a:solidFill>
                  <a:srgbClr val="8D4F3E"/>
                </a:solidFill>
                <a:latin typeface="Proxima Nova Semibold"/>
                <a:cs typeface="Proxima Nova Semibold"/>
              </a:rPr>
              <a:t>Resolutions taken by </a:t>
            </a:r>
            <a:r>
              <a:rPr sz="3750" spc="25" dirty="0">
                <a:solidFill>
                  <a:srgbClr val="8D4F3E"/>
                </a:solidFill>
                <a:latin typeface="Proxima Nova Semibold"/>
                <a:cs typeface="Proxima Nova Semibold"/>
              </a:rPr>
              <a:t>UN </a:t>
            </a:r>
            <a:r>
              <a:rPr sz="3750" spc="20" dirty="0">
                <a:solidFill>
                  <a:srgbClr val="8D4F3E"/>
                </a:solidFill>
                <a:latin typeface="Proxima Nova Semibold"/>
                <a:cs typeface="Proxima Nova Semibold"/>
              </a:rPr>
              <a:t>and </a:t>
            </a:r>
            <a:r>
              <a:rPr sz="3750" spc="15" dirty="0">
                <a:solidFill>
                  <a:srgbClr val="8D4F3E"/>
                </a:solidFill>
                <a:latin typeface="Proxima Nova Semibold"/>
                <a:cs typeface="Proxima Nova Semibold"/>
              </a:rPr>
              <a:t>other </a:t>
            </a:r>
            <a:r>
              <a:rPr sz="3750" spc="10" dirty="0">
                <a:solidFill>
                  <a:srgbClr val="8D4F3E"/>
                </a:solidFill>
                <a:latin typeface="Proxima Nova Semibold"/>
                <a:cs typeface="Proxima Nova Semibold"/>
              </a:rPr>
              <a:t>international entities </a:t>
            </a:r>
            <a:r>
              <a:rPr lang="de-DE" sz="3750" spc="10" dirty="0" smtClean="0">
                <a:solidFill>
                  <a:srgbClr val="8D4F3E"/>
                </a:solidFill>
                <a:latin typeface="Proxima Nova Semibold"/>
                <a:cs typeface="Proxima Nova Semibold"/>
              </a:rPr>
              <a:t/>
            </a:r>
            <a:br>
              <a:rPr lang="de-DE" sz="3750" spc="10" dirty="0" smtClean="0">
                <a:solidFill>
                  <a:srgbClr val="8D4F3E"/>
                </a:solidFill>
                <a:latin typeface="Proxima Nova Semibold"/>
                <a:cs typeface="Proxima Nova Semibold"/>
              </a:rPr>
            </a:br>
            <a:r>
              <a:rPr sz="3750" spc="10" dirty="0" smtClean="0">
                <a:solidFill>
                  <a:srgbClr val="8D4F3E"/>
                </a:solidFill>
                <a:latin typeface="Proxima Nova Semibold"/>
                <a:cs typeface="Proxima Nova Semibold"/>
              </a:rPr>
              <a:t>in </a:t>
            </a:r>
            <a:r>
              <a:rPr sz="3750" spc="10" dirty="0">
                <a:solidFill>
                  <a:srgbClr val="8D4F3E"/>
                </a:solidFill>
                <a:latin typeface="Proxima Nova Semibold"/>
                <a:cs typeface="Proxima Nova Semibold"/>
              </a:rPr>
              <a:t>support </a:t>
            </a:r>
            <a:r>
              <a:rPr sz="3750" spc="15" dirty="0">
                <a:solidFill>
                  <a:srgbClr val="8D4F3E"/>
                </a:solidFill>
                <a:latin typeface="Proxima Nova Semibold"/>
                <a:cs typeface="Proxima Nova Semibold"/>
              </a:rPr>
              <a:t>of </a:t>
            </a:r>
            <a:r>
              <a:rPr sz="3800" spc="-15" dirty="0" smtClean="0">
                <a:solidFill>
                  <a:srgbClr val="8D4F3E"/>
                </a:solidFill>
                <a:latin typeface="Proxima Nova Semibold"/>
                <a:cs typeface="Proxima Nova Semibold"/>
              </a:rPr>
              <a:t>rangelands </a:t>
            </a:r>
            <a:r>
              <a:rPr sz="3800" spc="-10" dirty="0">
                <a:solidFill>
                  <a:srgbClr val="8D4F3E"/>
                </a:solidFill>
                <a:latin typeface="Proxima Nova Semibold"/>
                <a:cs typeface="Proxima Nova Semibold"/>
              </a:rPr>
              <a:t>&amp;</a:t>
            </a:r>
            <a:r>
              <a:rPr sz="3800" spc="20" dirty="0">
                <a:solidFill>
                  <a:srgbClr val="8D4F3E"/>
                </a:solidFill>
                <a:latin typeface="Proxima Nova Semibold"/>
                <a:cs typeface="Proxima Nova Semibold"/>
              </a:rPr>
              <a:t> </a:t>
            </a:r>
            <a:r>
              <a:rPr sz="3800" spc="-10" dirty="0">
                <a:solidFill>
                  <a:srgbClr val="8D4F3E"/>
                </a:solidFill>
                <a:latin typeface="Proxima Nova Semibold"/>
                <a:cs typeface="Proxima Nova Semibold"/>
              </a:rPr>
              <a:t>pastoralists</a:t>
            </a:r>
            <a:endParaRPr sz="3800" dirty="0">
              <a:latin typeface="Proxima Nova Semibold"/>
              <a:cs typeface="Proxima Nova Semibold"/>
            </a:endParaRPr>
          </a:p>
          <a:p>
            <a:pPr marL="590400" marR="436880" indent="-590400">
              <a:lnSpc>
                <a:spcPct val="120300"/>
              </a:lnSpc>
              <a:spcBef>
                <a:spcPts val="3000"/>
              </a:spcBef>
              <a:buClr>
                <a:srgbClr val="8D4F3E"/>
              </a:buClr>
              <a:buFont typeface="Wingdings"/>
              <a:buChar char=""/>
              <a:tabLst>
                <a:tab pos="692150" algn="l"/>
                <a:tab pos="692785" algn="l"/>
              </a:tabLst>
            </a:pPr>
            <a:r>
              <a:rPr sz="3750" spc="20" dirty="0">
                <a:solidFill>
                  <a:srgbClr val="2D7015"/>
                </a:solidFill>
                <a:latin typeface="Proxima Nova Semibold"/>
                <a:cs typeface="Proxima Nova Semibold"/>
              </a:rPr>
              <a:t>Changes </a:t>
            </a:r>
            <a:r>
              <a:rPr sz="3750" spc="10" dirty="0">
                <a:solidFill>
                  <a:srgbClr val="2D7015"/>
                </a:solidFill>
                <a:latin typeface="Proxima Nova Semibold"/>
                <a:cs typeface="Proxima Nova Semibold"/>
              </a:rPr>
              <a:t>in </a:t>
            </a:r>
            <a:r>
              <a:rPr sz="3750" spc="15" dirty="0">
                <a:solidFill>
                  <a:srgbClr val="2D7015"/>
                </a:solidFill>
                <a:latin typeface="Proxima Nova Semibold"/>
                <a:cs typeface="Proxima Nova Semibold"/>
              </a:rPr>
              <a:t>national, </a:t>
            </a:r>
            <a:r>
              <a:rPr sz="3750" spc="10" dirty="0">
                <a:solidFill>
                  <a:srgbClr val="2D7015"/>
                </a:solidFill>
                <a:latin typeface="Proxima Nova Semibold"/>
                <a:cs typeface="Proxima Nova Semibold"/>
              </a:rPr>
              <a:t>regional </a:t>
            </a:r>
            <a:r>
              <a:rPr sz="3750" spc="25" dirty="0">
                <a:solidFill>
                  <a:srgbClr val="2D7015"/>
                </a:solidFill>
                <a:latin typeface="Proxima Nova Semibold"/>
                <a:cs typeface="Proxima Nova Semibold"/>
              </a:rPr>
              <a:t>&amp; </a:t>
            </a:r>
            <a:r>
              <a:rPr sz="3750" spc="15" dirty="0">
                <a:solidFill>
                  <a:srgbClr val="2D7015"/>
                </a:solidFill>
                <a:latin typeface="Proxima Nova Semibold"/>
                <a:cs typeface="Proxima Nova Semibold"/>
              </a:rPr>
              <a:t>global policies </a:t>
            </a:r>
            <a:r>
              <a:rPr sz="3750" spc="10" dirty="0">
                <a:solidFill>
                  <a:srgbClr val="2D7015"/>
                </a:solidFill>
                <a:latin typeface="Proxima Nova Semibold"/>
                <a:cs typeface="Proxima Nova Semibold"/>
              </a:rPr>
              <a:t>in </a:t>
            </a:r>
            <a:r>
              <a:rPr sz="3750" spc="-5" dirty="0">
                <a:solidFill>
                  <a:srgbClr val="2D7015"/>
                </a:solidFill>
                <a:latin typeface="Proxima Nova Semibold"/>
                <a:cs typeface="Proxima Nova Semibold"/>
              </a:rPr>
              <a:t>favour </a:t>
            </a:r>
            <a:r>
              <a:rPr sz="3750" spc="15" dirty="0">
                <a:solidFill>
                  <a:srgbClr val="2D7015"/>
                </a:solidFill>
                <a:latin typeface="Proxima Nova Semibold"/>
                <a:cs typeface="Proxima Nova Semibold"/>
              </a:rPr>
              <a:t>of </a:t>
            </a:r>
            <a:r>
              <a:rPr sz="3750" spc="15" dirty="0" smtClean="0">
                <a:solidFill>
                  <a:srgbClr val="2D7015"/>
                </a:solidFill>
                <a:latin typeface="Proxima Nova Semibold"/>
                <a:cs typeface="Proxima Nova Semibold"/>
              </a:rPr>
              <a:t>sustainable </a:t>
            </a:r>
            <a:r>
              <a:rPr sz="3800" spc="-5" dirty="0">
                <a:solidFill>
                  <a:srgbClr val="2D7015"/>
                </a:solidFill>
                <a:latin typeface="Proxima Nova Semibold"/>
                <a:cs typeface="Proxima Nova Semibold"/>
              </a:rPr>
              <a:t>management of </a:t>
            </a:r>
            <a:r>
              <a:rPr sz="3800" spc="-15" dirty="0">
                <a:solidFill>
                  <a:srgbClr val="2D7015"/>
                </a:solidFill>
                <a:latin typeface="Proxima Nova Semibold"/>
                <a:cs typeface="Proxima Nova Semibold"/>
              </a:rPr>
              <a:t>rangeland </a:t>
            </a:r>
            <a:r>
              <a:rPr sz="3800" spc="-10" dirty="0">
                <a:solidFill>
                  <a:srgbClr val="2D7015"/>
                </a:solidFill>
                <a:latin typeface="Proxima Nova Semibold"/>
                <a:cs typeface="Proxima Nova Semibold"/>
              </a:rPr>
              <a:t>resources by pastoralists &amp; </a:t>
            </a:r>
            <a:r>
              <a:rPr sz="3800" spc="-5" dirty="0">
                <a:solidFill>
                  <a:srgbClr val="2D7015"/>
                </a:solidFill>
                <a:latin typeface="Proxima Nova Semibold"/>
                <a:cs typeface="Proxima Nova Semibold"/>
              </a:rPr>
              <a:t>other</a:t>
            </a:r>
            <a:r>
              <a:rPr sz="3800" spc="114" dirty="0">
                <a:solidFill>
                  <a:srgbClr val="2D7015"/>
                </a:solidFill>
                <a:latin typeface="Proxima Nova Semibold"/>
                <a:cs typeface="Proxima Nova Semibold"/>
              </a:rPr>
              <a:t> </a:t>
            </a:r>
            <a:r>
              <a:rPr sz="3800" spc="-10" dirty="0" smtClean="0">
                <a:solidFill>
                  <a:srgbClr val="2D7015"/>
                </a:solidFill>
                <a:latin typeface="Proxima Nova Semibold"/>
                <a:cs typeface="Proxima Nova Semibold"/>
              </a:rPr>
              <a:t>stakeholders</a:t>
            </a:r>
            <a:endParaRPr sz="3800" dirty="0">
              <a:latin typeface="Proxima Nova Semibold"/>
              <a:cs typeface="Proxima Nova Semibold"/>
            </a:endParaRPr>
          </a:p>
        </p:txBody>
      </p:sp>
      <p:sp>
        <p:nvSpPr>
          <p:cNvPr id="4" name="object 4"/>
          <p:cNvSpPr/>
          <p:nvPr/>
        </p:nvSpPr>
        <p:spPr>
          <a:xfrm>
            <a:off x="13785850" y="3216275"/>
            <a:ext cx="5105400" cy="332884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2077643" y="320675"/>
            <a:ext cx="8233410" cy="1015663"/>
          </a:xfrm>
        </p:spPr>
        <p:txBody>
          <a:bodyPr/>
          <a:lstStyle/>
          <a:p>
            <a:pPr eaLnBrk="1" hangingPunct="1"/>
            <a:r>
              <a:rPr lang="en-ZA" dirty="0" smtClean="0">
                <a:solidFill>
                  <a:srgbClr val="C00000"/>
                </a:solidFill>
              </a:rPr>
              <a:t>Presentation Outline </a:t>
            </a:r>
            <a:endParaRPr lang="en-US" dirty="0" smtClean="0"/>
          </a:p>
        </p:txBody>
      </p:sp>
      <p:sp>
        <p:nvSpPr>
          <p:cNvPr id="7172" name="Rectangle 4"/>
          <p:cNvSpPr>
            <a:spLocks noGrp="1" noChangeArrowheads="1"/>
          </p:cNvSpPr>
          <p:nvPr>
            <p:ph type="body" idx="1"/>
          </p:nvPr>
        </p:nvSpPr>
        <p:spPr>
          <a:xfrm>
            <a:off x="1136650" y="2073275"/>
            <a:ext cx="14316379" cy="6781800"/>
          </a:xfrm>
        </p:spPr>
        <p:txBody>
          <a:bodyPr>
            <a:noAutofit/>
          </a:bodyPr>
          <a:lstStyle/>
          <a:p>
            <a:pPr marL="571500" indent="-571500" eaLnBrk="1" hangingPunct="1">
              <a:lnSpc>
                <a:spcPct val="150000"/>
              </a:lnSpc>
              <a:buFont typeface="Wingdings" panose="05000000000000000000" pitchFamily="2" charset="2"/>
              <a:buChar char="ü"/>
            </a:pPr>
            <a:r>
              <a:rPr lang="en-US" sz="4000" dirty="0" smtClean="0"/>
              <a:t>   IYRP Declaration </a:t>
            </a:r>
            <a:endParaRPr lang="en-US" sz="4000" dirty="0"/>
          </a:p>
          <a:p>
            <a:pPr marL="571500" indent="-571500" eaLnBrk="1" hangingPunct="1">
              <a:lnSpc>
                <a:spcPct val="150000"/>
              </a:lnSpc>
              <a:buFont typeface="Wingdings" panose="05000000000000000000" pitchFamily="2" charset="2"/>
              <a:buChar char="ü"/>
            </a:pPr>
            <a:r>
              <a:rPr lang="en-US" sz="4000" dirty="0" smtClean="0"/>
              <a:t>   Significance of the IYRP </a:t>
            </a:r>
            <a:endParaRPr lang="en-US" sz="4000" dirty="0"/>
          </a:p>
          <a:p>
            <a:pPr marL="571500" indent="-571500" eaLnBrk="1" hangingPunct="1">
              <a:lnSpc>
                <a:spcPct val="150000"/>
              </a:lnSpc>
              <a:buFont typeface="Wingdings" panose="05000000000000000000" pitchFamily="2" charset="2"/>
              <a:buChar char="ü"/>
            </a:pPr>
            <a:r>
              <a:rPr lang="en-US" sz="4000" dirty="0" smtClean="0"/>
              <a:t>   Goals of the IYRP  </a:t>
            </a:r>
            <a:endParaRPr lang="en-US" sz="4000" dirty="0"/>
          </a:p>
          <a:p>
            <a:pPr marL="571500" indent="-571500" eaLnBrk="1" hangingPunct="1">
              <a:lnSpc>
                <a:spcPct val="150000"/>
              </a:lnSpc>
              <a:buFont typeface="Wingdings" panose="05000000000000000000" pitchFamily="2" charset="2"/>
              <a:buChar char="ü"/>
            </a:pPr>
            <a:r>
              <a:rPr lang="en-US" sz="4000" dirty="0" smtClean="0"/>
              <a:t>   Threats to Rangelands and Pastoralists </a:t>
            </a:r>
            <a:endParaRPr lang="en-US" sz="4000" dirty="0"/>
          </a:p>
          <a:p>
            <a:pPr marL="571500" indent="-571500" eaLnBrk="1" hangingPunct="1">
              <a:lnSpc>
                <a:spcPct val="150000"/>
              </a:lnSpc>
              <a:buFont typeface="Wingdings" panose="05000000000000000000" pitchFamily="2" charset="2"/>
              <a:buChar char="ü"/>
            </a:pPr>
            <a:r>
              <a:rPr lang="en-US" sz="4000" dirty="0" smtClean="0"/>
              <a:t>   IYRP Structure </a:t>
            </a:r>
          </a:p>
          <a:p>
            <a:pPr marL="571500" indent="-571500" eaLnBrk="1" hangingPunct="1">
              <a:lnSpc>
                <a:spcPct val="150000"/>
              </a:lnSpc>
              <a:buFont typeface="Wingdings" panose="05000000000000000000" pitchFamily="2" charset="2"/>
              <a:buChar char="ü"/>
            </a:pPr>
            <a:r>
              <a:rPr lang="en-US" sz="4000" dirty="0" smtClean="0"/>
              <a:t>   IYRP activities and achievements </a:t>
            </a:r>
          </a:p>
          <a:p>
            <a:pPr marL="571500" indent="-571500" eaLnBrk="1" hangingPunct="1">
              <a:lnSpc>
                <a:spcPct val="150000"/>
              </a:lnSpc>
              <a:buFont typeface="Wingdings" panose="05000000000000000000" pitchFamily="2" charset="2"/>
              <a:buChar char="ü"/>
            </a:pPr>
            <a:r>
              <a:rPr lang="en-US" sz="4000" dirty="0"/>
              <a:t>   Key messages </a:t>
            </a:r>
            <a:endParaRPr lang="en-US" sz="4000" dirty="0" smtClean="0"/>
          </a:p>
          <a:p>
            <a:pPr marL="571500" indent="-571500" eaLnBrk="1" hangingPunct="1">
              <a:lnSpc>
                <a:spcPct val="150000"/>
              </a:lnSpc>
              <a:buFont typeface="Wingdings" panose="05000000000000000000" pitchFamily="2" charset="2"/>
              <a:buChar char="ü"/>
            </a:pPr>
            <a:r>
              <a:rPr lang="en-US" sz="4000" dirty="0" smtClean="0"/>
              <a:t>   Opportunities for South Africa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50" y="2835275"/>
            <a:ext cx="7747000" cy="5810250"/>
          </a:xfrm>
          <a:prstGeom prst="rect">
            <a:avLst/>
          </a:prstGeom>
        </p:spPr>
      </p:pic>
    </p:spTree>
    <p:extLst>
      <p:ext uri="{BB962C8B-B14F-4D97-AF65-F5344CB8AC3E}">
        <p14:creationId xmlns:p14="http://schemas.microsoft.com/office/powerpoint/2010/main" val="2588946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0875" y="404268"/>
            <a:ext cx="14286575" cy="1041119"/>
          </a:xfrm>
          <a:prstGeom prst="rect">
            <a:avLst/>
          </a:prstGeom>
        </p:spPr>
        <p:txBody>
          <a:bodyPr vert="horz" wrap="square" lIns="0" tIns="12065" rIns="0" bIns="0" rtlCol="0">
            <a:spAutoFit/>
          </a:bodyPr>
          <a:lstStyle/>
          <a:p>
            <a:pPr marL="12700" marR="5080">
              <a:lnSpc>
                <a:spcPct val="114000"/>
              </a:lnSpc>
              <a:spcBef>
                <a:spcPts val="95"/>
              </a:spcBef>
            </a:pPr>
            <a:r>
              <a:rPr lang="en-US" sz="6400" b="1" dirty="0">
                <a:latin typeface="Proxima Nova"/>
                <a:cs typeface="Proxima Nova"/>
              </a:rPr>
              <a:t>T</a:t>
            </a:r>
            <a:r>
              <a:rPr sz="6400" b="1" spc="-5" dirty="0" smtClean="0">
                <a:latin typeface="Proxima Nova"/>
                <a:cs typeface="Proxima Nova"/>
              </a:rPr>
              <a:t>asks </a:t>
            </a:r>
            <a:r>
              <a:rPr sz="6400" b="1" spc="5" dirty="0">
                <a:latin typeface="Proxima Nova"/>
                <a:cs typeface="Proxima Nova"/>
              </a:rPr>
              <a:t>of Working Groups </a:t>
            </a:r>
            <a:r>
              <a:rPr sz="6400" b="1" spc="-5" dirty="0" smtClean="0">
                <a:latin typeface="Proxima Nova"/>
                <a:cs typeface="Proxima Nova"/>
              </a:rPr>
              <a:t>:</a:t>
            </a:r>
            <a:endParaRPr sz="6400" b="1" dirty="0">
              <a:latin typeface="Proxima Nova"/>
              <a:cs typeface="Proxima Nova"/>
            </a:endParaRPr>
          </a:p>
        </p:txBody>
      </p:sp>
      <p:sp>
        <p:nvSpPr>
          <p:cNvPr id="3" name="object 3"/>
          <p:cNvSpPr txBox="1"/>
          <p:nvPr/>
        </p:nvSpPr>
        <p:spPr>
          <a:xfrm>
            <a:off x="603250" y="2554670"/>
            <a:ext cx="16968470" cy="7980904"/>
          </a:xfrm>
          <a:prstGeom prst="rect">
            <a:avLst/>
          </a:prstGeom>
        </p:spPr>
        <p:txBody>
          <a:bodyPr vert="horz" wrap="square" lIns="0" tIns="16510" rIns="0" bIns="0" rtlCol="0">
            <a:spAutoFit/>
          </a:bodyPr>
          <a:lstStyle/>
          <a:p>
            <a:pPr marL="473709" indent="-461645">
              <a:lnSpc>
                <a:spcPct val="108000"/>
              </a:lnSpc>
              <a:spcBef>
                <a:spcPts val="130"/>
              </a:spcBef>
              <a:buClr>
                <a:srgbClr val="000000"/>
              </a:buClr>
              <a:buFont typeface="Wingdings"/>
              <a:buChar char=""/>
              <a:tabLst>
                <a:tab pos="474345" algn="l"/>
              </a:tabLst>
            </a:pPr>
            <a:r>
              <a:rPr sz="3350" spc="15" dirty="0">
                <a:solidFill>
                  <a:srgbClr val="2D7015"/>
                </a:solidFill>
                <a:latin typeface="Proxima Nova Semibold"/>
                <a:cs typeface="Proxima Nova Semibold"/>
              </a:rPr>
              <a:t>Collate </a:t>
            </a:r>
            <a:r>
              <a:rPr sz="3350" spc="20" dirty="0">
                <a:solidFill>
                  <a:srgbClr val="2D7015"/>
                </a:solidFill>
                <a:latin typeface="Proxima Nova Semibold"/>
                <a:cs typeface="Proxima Nova Semibold"/>
              </a:rPr>
              <a:t>and </a:t>
            </a:r>
            <a:r>
              <a:rPr sz="3350" spc="15" dirty="0">
                <a:solidFill>
                  <a:srgbClr val="2D7015"/>
                </a:solidFill>
                <a:latin typeface="Proxima Nova Semibold"/>
                <a:cs typeface="Proxima Nova Semibold"/>
              </a:rPr>
              <a:t>analyse existing research results (science</a:t>
            </a:r>
            <a:r>
              <a:rPr sz="3350" spc="-280" dirty="0">
                <a:solidFill>
                  <a:srgbClr val="2D7015"/>
                </a:solidFill>
                <a:latin typeface="Proxima Nova Semibold"/>
                <a:cs typeface="Proxima Nova Semibold"/>
              </a:rPr>
              <a:t> </a:t>
            </a:r>
            <a:r>
              <a:rPr sz="3350" spc="15" dirty="0">
                <a:solidFill>
                  <a:srgbClr val="2D7015"/>
                </a:solidFill>
                <a:latin typeface="Proxima Nova Semibold"/>
                <a:cs typeface="Proxima Nova Semibold"/>
              </a:rPr>
              <a:t>review)</a:t>
            </a:r>
            <a:endParaRPr sz="3350" dirty="0">
              <a:latin typeface="Proxima Nova Semibold"/>
              <a:cs typeface="Proxima Nova Semibold"/>
            </a:endParaRPr>
          </a:p>
          <a:p>
            <a:pPr marL="473709" indent="-461645">
              <a:lnSpc>
                <a:spcPct val="108000"/>
              </a:lnSpc>
              <a:spcBef>
                <a:spcPts val="2400"/>
              </a:spcBef>
              <a:buClr>
                <a:srgbClr val="000000"/>
              </a:buClr>
              <a:buFont typeface="Wingdings"/>
              <a:buChar char=""/>
              <a:tabLst>
                <a:tab pos="474345" algn="l"/>
              </a:tabLst>
            </a:pPr>
            <a:r>
              <a:rPr sz="3350" spc="15" dirty="0">
                <a:solidFill>
                  <a:srgbClr val="8D4F3E"/>
                </a:solidFill>
                <a:latin typeface="Proxima Nova Semibold"/>
                <a:cs typeface="Proxima Nova Semibold"/>
              </a:rPr>
              <a:t>Identify knowledge </a:t>
            </a:r>
            <a:r>
              <a:rPr sz="3350" spc="20" dirty="0">
                <a:solidFill>
                  <a:srgbClr val="8D4F3E"/>
                </a:solidFill>
                <a:latin typeface="Proxima Nova Semibold"/>
                <a:cs typeface="Proxima Nova Semibold"/>
              </a:rPr>
              <a:t>&amp; </a:t>
            </a:r>
            <a:r>
              <a:rPr sz="3350" spc="15" dirty="0">
                <a:solidFill>
                  <a:srgbClr val="8D4F3E"/>
                </a:solidFill>
                <a:latin typeface="Proxima Nova Semibold"/>
                <a:cs typeface="Proxima Nova Semibold"/>
              </a:rPr>
              <a:t>information gaps </a:t>
            </a:r>
            <a:r>
              <a:rPr sz="3050" spc="-5" dirty="0">
                <a:solidFill>
                  <a:srgbClr val="8D4F3E"/>
                </a:solidFill>
                <a:latin typeface="Proxima Nova Semibold"/>
                <a:cs typeface="Proxima Nova Semibold"/>
              </a:rPr>
              <a:t>– </a:t>
            </a:r>
            <a:r>
              <a:rPr sz="3350" spc="20" dirty="0">
                <a:solidFill>
                  <a:srgbClr val="8D4F3E"/>
                </a:solidFill>
                <a:latin typeface="Proxima Nova Semibold"/>
                <a:cs typeface="Proxima Nova Semibold"/>
              </a:rPr>
              <a:t>and new</a:t>
            </a:r>
            <a:r>
              <a:rPr sz="3350" spc="-240" dirty="0">
                <a:solidFill>
                  <a:srgbClr val="8D4F3E"/>
                </a:solidFill>
                <a:latin typeface="Proxima Nova Semibold"/>
                <a:cs typeface="Proxima Nova Semibold"/>
              </a:rPr>
              <a:t> </a:t>
            </a:r>
            <a:r>
              <a:rPr sz="3350" spc="15" dirty="0" smtClean="0">
                <a:solidFill>
                  <a:srgbClr val="8D4F3E"/>
                </a:solidFill>
                <a:latin typeface="Proxima Nova Semibold"/>
                <a:cs typeface="Proxima Nova Semibold"/>
              </a:rPr>
              <a:t>opportunities</a:t>
            </a:r>
            <a:endParaRPr lang="de-DE" sz="3350" dirty="0">
              <a:latin typeface="Proxima Nova Semibold"/>
              <a:cs typeface="Proxima Nova Semibold"/>
            </a:endParaRPr>
          </a:p>
          <a:p>
            <a:pPr marL="473709" indent="-461645">
              <a:lnSpc>
                <a:spcPct val="108000"/>
              </a:lnSpc>
              <a:spcBef>
                <a:spcPts val="2400"/>
              </a:spcBef>
              <a:buClr>
                <a:srgbClr val="000000"/>
              </a:buClr>
              <a:buFont typeface="Wingdings"/>
              <a:buChar char=""/>
              <a:tabLst>
                <a:tab pos="474345" algn="l"/>
              </a:tabLst>
            </a:pPr>
            <a:r>
              <a:rPr sz="3350" spc="15" dirty="0" smtClean="0">
                <a:solidFill>
                  <a:srgbClr val="2D7015"/>
                </a:solidFill>
                <a:latin typeface="Proxima Nova Semibold"/>
                <a:cs typeface="Proxima Nova Semibold"/>
              </a:rPr>
              <a:t>Stimulate </a:t>
            </a:r>
            <a:r>
              <a:rPr sz="3350" spc="20" dirty="0">
                <a:solidFill>
                  <a:srgbClr val="2D7015"/>
                </a:solidFill>
                <a:latin typeface="Proxima Nova Semibold"/>
                <a:cs typeface="Proxima Nova Semibold"/>
              </a:rPr>
              <a:t>and </a:t>
            </a:r>
            <a:r>
              <a:rPr sz="3350" spc="15" dirty="0">
                <a:solidFill>
                  <a:srgbClr val="2D7015"/>
                </a:solidFill>
                <a:latin typeface="Proxima Nova Semibold"/>
                <a:cs typeface="Proxima Nova Semibold"/>
              </a:rPr>
              <a:t>engage in </a:t>
            </a:r>
            <a:r>
              <a:rPr sz="3350" spc="10" dirty="0">
                <a:solidFill>
                  <a:srgbClr val="2D7015"/>
                </a:solidFill>
                <a:latin typeface="Proxima Nova Semibold"/>
                <a:cs typeface="Proxima Nova Semibold"/>
              </a:rPr>
              <a:t>participatory </a:t>
            </a:r>
            <a:r>
              <a:rPr sz="3350" spc="15" dirty="0">
                <a:solidFill>
                  <a:srgbClr val="2D7015"/>
                </a:solidFill>
                <a:latin typeface="Proxima Nova Semibold"/>
                <a:cs typeface="Proxima Nova Semibold"/>
              </a:rPr>
              <a:t>research to </a:t>
            </a:r>
            <a:r>
              <a:rPr sz="3350" spc="10" dirty="0">
                <a:solidFill>
                  <a:srgbClr val="2D7015"/>
                </a:solidFill>
                <a:latin typeface="Proxima Nova Semibold"/>
                <a:cs typeface="Proxima Nova Semibold"/>
              </a:rPr>
              <a:t>fill </a:t>
            </a:r>
            <a:r>
              <a:rPr sz="3350" spc="15" dirty="0">
                <a:solidFill>
                  <a:srgbClr val="2D7015"/>
                </a:solidFill>
                <a:latin typeface="Proxima Nova Semibold"/>
                <a:cs typeface="Proxima Nova Semibold"/>
              </a:rPr>
              <a:t>gaps </a:t>
            </a:r>
            <a:r>
              <a:rPr lang="de-DE" sz="3350" spc="15" dirty="0" smtClean="0">
                <a:solidFill>
                  <a:srgbClr val="2D7015"/>
                </a:solidFill>
                <a:latin typeface="Proxima Nova Semibold"/>
                <a:cs typeface="Proxima Nova Semibold"/>
              </a:rPr>
              <a:t/>
            </a:r>
            <a:br>
              <a:rPr lang="de-DE" sz="3350" spc="15" dirty="0" smtClean="0">
                <a:solidFill>
                  <a:srgbClr val="2D7015"/>
                </a:solidFill>
                <a:latin typeface="Proxima Nova Semibold"/>
                <a:cs typeface="Proxima Nova Semibold"/>
              </a:rPr>
            </a:br>
            <a:r>
              <a:rPr sz="3350" spc="20" dirty="0" smtClean="0">
                <a:solidFill>
                  <a:srgbClr val="2D7015"/>
                </a:solidFill>
                <a:latin typeface="Proxima Nova Semibold"/>
                <a:cs typeface="Proxima Nova Semibold"/>
              </a:rPr>
              <a:t>and</a:t>
            </a:r>
            <a:r>
              <a:rPr sz="3350" spc="-250" dirty="0" smtClean="0">
                <a:solidFill>
                  <a:srgbClr val="2D7015"/>
                </a:solidFill>
                <a:latin typeface="Proxima Nova Semibold"/>
                <a:cs typeface="Proxima Nova Semibold"/>
              </a:rPr>
              <a:t> </a:t>
            </a:r>
            <a:r>
              <a:rPr sz="3350" spc="15" dirty="0">
                <a:solidFill>
                  <a:srgbClr val="2D7015"/>
                </a:solidFill>
                <a:latin typeface="Proxima Nova Semibold"/>
                <a:cs typeface="Proxima Nova Semibold"/>
              </a:rPr>
              <a:t>explore </a:t>
            </a:r>
            <a:r>
              <a:rPr sz="3350" spc="15" dirty="0" smtClean="0">
                <a:solidFill>
                  <a:srgbClr val="2D7015"/>
                </a:solidFill>
                <a:latin typeface="Proxima Nova Semibold"/>
                <a:cs typeface="Proxima Nova Semibold"/>
              </a:rPr>
              <a:t>opportunities</a:t>
            </a:r>
            <a:endParaRPr sz="3350" dirty="0">
              <a:latin typeface="Proxima Nova Semibold"/>
              <a:cs typeface="Proxima Nova Semibold"/>
            </a:endParaRPr>
          </a:p>
          <a:p>
            <a:pPr marL="457200" indent="-445134">
              <a:lnSpc>
                <a:spcPct val="108000"/>
              </a:lnSpc>
              <a:spcBef>
                <a:spcPts val="2400"/>
              </a:spcBef>
              <a:buClr>
                <a:srgbClr val="000000"/>
              </a:buClr>
              <a:buFont typeface="Wingdings"/>
              <a:buChar char=""/>
              <a:tabLst>
                <a:tab pos="457834" algn="l"/>
              </a:tabLst>
            </a:pPr>
            <a:r>
              <a:rPr sz="3350" spc="15" dirty="0">
                <a:solidFill>
                  <a:srgbClr val="8D4F3E"/>
                </a:solidFill>
                <a:latin typeface="Proxima Nova Semibold"/>
                <a:cs typeface="Proxima Nova Semibold"/>
              </a:rPr>
              <a:t>Analyse existing </a:t>
            </a:r>
            <a:r>
              <a:rPr sz="3350" spc="10" dirty="0">
                <a:solidFill>
                  <a:srgbClr val="8D4F3E"/>
                </a:solidFill>
                <a:latin typeface="Proxima Nova Semibold"/>
                <a:cs typeface="Proxima Nova Semibold"/>
              </a:rPr>
              <a:t>international </a:t>
            </a:r>
            <a:r>
              <a:rPr sz="3350" spc="15" dirty="0">
                <a:solidFill>
                  <a:srgbClr val="8D4F3E"/>
                </a:solidFill>
                <a:latin typeface="Proxima Nova Semibold"/>
                <a:cs typeface="Proxima Nova Semibold"/>
              </a:rPr>
              <a:t>policy related to the</a:t>
            </a:r>
            <a:r>
              <a:rPr sz="3350" spc="-235" dirty="0">
                <a:solidFill>
                  <a:srgbClr val="8D4F3E"/>
                </a:solidFill>
                <a:latin typeface="Proxima Nova Semibold"/>
                <a:cs typeface="Proxima Nova Semibold"/>
              </a:rPr>
              <a:t> </a:t>
            </a:r>
            <a:r>
              <a:rPr sz="3350" spc="15" dirty="0" smtClean="0">
                <a:solidFill>
                  <a:srgbClr val="8D4F3E"/>
                </a:solidFill>
                <a:latin typeface="Proxima Nova Semibold"/>
                <a:cs typeface="Proxima Nova Semibold"/>
              </a:rPr>
              <a:t>theme</a:t>
            </a:r>
            <a:endParaRPr lang="de-DE" sz="3350" dirty="0">
              <a:latin typeface="Proxima Nova Semibold"/>
              <a:cs typeface="Proxima Nova Semibold"/>
            </a:endParaRPr>
          </a:p>
          <a:p>
            <a:pPr marL="457200" indent="-445134">
              <a:lnSpc>
                <a:spcPct val="108000"/>
              </a:lnSpc>
              <a:spcBef>
                <a:spcPts val="2400"/>
              </a:spcBef>
              <a:buClr>
                <a:srgbClr val="000000"/>
              </a:buClr>
              <a:buFont typeface="Wingdings"/>
              <a:buChar char=""/>
              <a:tabLst>
                <a:tab pos="457834" algn="l"/>
              </a:tabLst>
            </a:pPr>
            <a:r>
              <a:rPr sz="3350" spc="15" dirty="0" smtClean="0">
                <a:solidFill>
                  <a:srgbClr val="2D7015"/>
                </a:solidFill>
                <a:latin typeface="Proxima Nova Semibold"/>
                <a:cs typeface="Proxima Nova Semibold"/>
              </a:rPr>
              <a:t>Identify </a:t>
            </a:r>
            <a:r>
              <a:rPr sz="3350" spc="15" dirty="0">
                <a:solidFill>
                  <a:srgbClr val="2D7015"/>
                </a:solidFill>
                <a:latin typeface="Proxima Nova Semibold"/>
                <a:cs typeface="Proxima Nova Semibold"/>
              </a:rPr>
              <a:t>“targets” </a:t>
            </a:r>
            <a:r>
              <a:rPr sz="3350" spc="10" dirty="0">
                <a:solidFill>
                  <a:srgbClr val="2D7015"/>
                </a:solidFill>
                <a:latin typeface="Proxima Nova Semibold"/>
                <a:cs typeface="Proxima Nova Semibold"/>
              </a:rPr>
              <a:t>(international </a:t>
            </a:r>
            <a:r>
              <a:rPr sz="3350" spc="15" dirty="0">
                <a:solidFill>
                  <a:srgbClr val="2D7015"/>
                </a:solidFill>
                <a:latin typeface="Proxima Nova Semibold"/>
                <a:cs typeface="Proxima Nova Semibold"/>
              </a:rPr>
              <a:t>bodies, </a:t>
            </a:r>
            <a:r>
              <a:rPr sz="3350" spc="10" dirty="0">
                <a:solidFill>
                  <a:srgbClr val="2D7015"/>
                </a:solidFill>
                <a:latin typeface="Proxima Nova Semibold"/>
                <a:cs typeface="Proxima Nova Semibold"/>
              </a:rPr>
              <a:t>conventions, </a:t>
            </a:r>
            <a:r>
              <a:rPr sz="3350" spc="15" dirty="0">
                <a:solidFill>
                  <a:srgbClr val="2D7015"/>
                </a:solidFill>
                <a:latin typeface="Proxima Nova Semibold"/>
                <a:cs typeface="Proxima Nova Semibold"/>
              </a:rPr>
              <a:t>events </a:t>
            </a:r>
            <a:r>
              <a:rPr sz="3350" spc="10" dirty="0">
                <a:solidFill>
                  <a:srgbClr val="2D7015"/>
                </a:solidFill>
                <a:latin typeface="Proxima Nova Semibold"/>
                <a:cs typeface="Proxima Nova Semibold"/>
              </a:rPr>
              <a:t>etc) for science</a:t>
            </a:r>
            <a:r>
              <a:rPr sz="3350" spc="10" dirty="0" smtClean="0">
                <a:solidFill>
                  <a:srgbClr val="2D7015"/>
                </a:solidFill>
                <a:latin typeface="Proxima Nova Semibold"/>
                <a:cs typeface="Proxima Nova Semibold"/>
              </a:rPr>
              <a:t>-</a:t>
            </a:r>
            <a:r>
              <a:rPr sz="3350" spc="20" dirty="0" smtClean="0">
                <a:solidFill>
                  <a:srgbClr val="2D7015"/>
                </a:solidFill>
                <a:latin typeface="Proxima Nova Semibold"/>
                <a:cs typeface="Proxima Nova Semibold"/>
              </a:rPr>
              <a:t> </a:t>
            </a:r>
            <a:r>
              <a:rPr lang="de-DE" sz="3350" spc="20" dirty="0">
                <a:solidFill>
                  <a:srgbClr val="2D7015"/>
                </a:solidFill>
                <a:latin typeface="Proxima Nova Semibold"/>
                <a:cs typeface="Proxima Nova Semibold"/>
              </a:rPr>
              <a:t/>
            </a:r>
            <a:br>
              <a:rPr lang="de-DE" sz="3350" spc="20" dirty="0">
                <a:solidFill>
                  <a:srgbClr val="2D7015"/>
                </a:solidFill>
                <a:latin typeface="Proxima Nova Semibold"/>
                <a:cs typeface="Proxima Nova Semibold"/>
              </a:rPr>
            </a:br>
            <a:r>
              <a:rPr lang="de-DE" sz="3350" spc="20" dirty="0" err="1" smtClean="0">
                <a:solidFill>
                  <a:srgbClr val="2D7015"/>
                </a:solidFill>
                <a:latin typeface="Proxima Nova Semibold"/>
                <a:cs typeface="Proxima Nova Semibold"/>
              </a:rPr>
              <a:t>and</a:t>
            </a:r>
            <a:r>
              <a:rPr lang="de-DE" sz="3350" spc="20" dirty="0" smtClean="0">
                <a:solidFill>
                  <a:srgbClr val="2D7015"/>
                </a:solidFill>
                <a:latin typeface="Proxima Nova Semibold"/>
                <a:cs typeface="Proxima Nova Semibold"/>
              </a:rPr>
              <a:t> </a:t>
            </a:r>
            <a:r>
              <a:rPr sz="3350" spc="10" dirty="0" smtClean="0">
                <a:solidFill>
                  <a:srgbClr val="2D7015"/>
                </a:solidFill>
                <a:latin typeface="Proxima Nova Semibold"/>
                <a:cs typeface="Proxima Nova Semibold"/>
              </a:rPr>
              <a:t>experience</a:t>
            </a:r>
            <a:r>
              <a:rPr sz="3350" spc="10" dirty="0">
                <a:solidFill>
                  <a:srgbClr val="2D7015"/>
                </a:solidFill>
                <a:latin typeface="Proxima Nova Semibold"/>
                <a:cs typeface="Proxima Nova Semibold"/>
              </a:rPr>
              <a:t>-based</a:t>
            </a:r>
            <a:r>
              <a:rPr sz="3350" spc="-45" dirty="0">
                <a:solidFill>
                  <a:srgbClr val="2D7015"/>
                </a:solidFill>
                <a:latin typeface="Proxima Nova Semibold"/>
                <a:cs typeface="Proxima Nova Semibold"/>
              </a:rPr>
              <a:t> </a:t>
            </a:r>
            <a:r>
              <a:rPr sz="3350" spc="15" dirty="0" smtClean="0">
                <a:solidFill>
                  <a:srgbClr val="2D7015"/>
                </a:solidFill>
                <a:latin typeface="Proxima Nova Semibold"/>
                <a:cs typeface="Proxima Nova Semibold"/>
              </a:rPr>
              <a:t>advocacy</a:t>
            </a:r>
            <a:endParaRPr lang="de-DE" sz="3350" dirty="0">
              <a:latin typeface="Proxima Nova Semibold"/>
              <a:cs typeface="Proxima Nova Semibold"/>
            </a:endParaRPr>
          </a:p>
          <a:p>
            <a:pPr marL="457200" indent="-445134">
              <a:lnSpc>
                <a:spcPct val="108000"/>
              </a:lnSpc>
              <a:spcBef>
                <a:spcPts val="2400"/>
              </a:spcBef>
              <a:buClr>
                <a:srgbClr val="000000"/>
              </a:buClr>
              <a:buFont typeface="Wingdings"/>
              <a:buChar char=""/>
              <a:tabLst>
                <a:tab pos="457834" algn="l"/>
              </a:tabLst>
            </a:pPr>
            <a:r>
              <a:rPr sz="3350" spc="15" dirty="0" smtClean="0">
                <a:solidFill>
                  <a:srgbClr val="8D4F3E"/>
                </a:solidFill>
                <a:latin typeface="Proxima Nova Semibold"/>
                <a:cs typeface="Proxima Nova Semibold"/>
              </a:rPr>
              <a:t>Strategise </a:t>
            </a:r>
            <a:r>
              <a:rPr sz="3350" spc="20" dirty="0">
                <a:solidFill>
                  <a:srgbClr val="8D4F3E"/>
                </a:solidFill>
                <a:latin typeface="Proxima Nova Semibold"/>
                <a:cs typeface="Proxima Nova Semibold"/>
              </a:rPr>
              <a:t>on </a:t>
            </a:r>
            <a:r>
              <a:rPr lang="de-DE" sz="3350" spc="20" dirty="0" err="1" smtClean="0">
                <a:solidFill>
                  <a:srgbClr val="8D4F3E"/>
                </a:solidFill>
                <a:latin typeface="Proxima Nova Semibold"/>
                <a:cs typeface="Proxima Nova Semibold"/>
              </a:rPr>
              <a:t>appropriate</a:t>
            </a:r>
            <a:r>
              <a:rPr sz="3350" spc="15" dirty="0" smtClean="0">
                <a:solidFill>
                  <a:srgbClr val="8D4F3E"/>
                </a:solidFill>
                <a:latin typeface="Proxima Nova Semibold"/>
                <a:cs typeface="Proxima Nova Semibold"/>
              </a:rPr>
              <a:t> </a:t>
            </a:r>
            <a:r>
              <a:rPr sz="3350" spc="20" dirty="0">
                <a:solidFill>
                  <a:srgbClr val="8D4F3E"/>
                </a:solidFill>
                <a:latin typeface="Proxima Nova Semibold"/>
                <a:cs typeface="Proxima Nova Semibold"/>
              </a:rPr>
              <a:t>messages </a:t>
            </a:r>
            <a:r>
              <a:rPr sz="3350" spc="10" dirty="0">
                <a:solidFill>
                  <a:srgbClr val="8D4F3E"/>
                </a:solidFill>
                <a:latin typeface="Proxima Nova Semibold"/>
                <a:cs typeface="Proxima Nova Semibold"/>
              </a:rPr>
              <a:t>for these </a:t>
            </a:r>
            <a:r>
              <a:rPr sz="3350" spc="15" dirty="0">
                <a:solidFill>
                  <a:srgbClr val="8D4F3E"/>
                </a:solidFill>
                <a:latin typeface="Proxima Nova Semibold"/>
                <a:cs typeface="Proxima Nova Semibold"/>
              </a:rPr>
              <a:t>targets, including </a:t>
            </a:r>
            <a:r>
              <a:rPr sz="3350" spc="10" dirty="0">
                <a:solidFill>
                  <a:srgbClr val="8D4F3E"/>
                </a:solidFill>
                <a:latin typeface="Proxima Nova Semibold"/>
                <a:cs typeface="Proxima Nova Semibold"/>
              </a:rPr>
              <a:t>identification</a:t>
            </a:r>
            <a:r>
              <a:rPr sz="3350" spc="-325" dirty="0">
                <a:solidFill>
                  <a:srgbClr val="8D4F3E"/>
                </a:solidFill>
                <a:latin typeface="Proxima Nova Semibold"/>
                <a:cs typeface="Proxima Nova Semibold"/>
              </a:rPr>
              <a:t> </a:t>
            </a:r>
            <a:r>
              <a:rPr sz="3350" spc="15" dirty="0" smtClean="0">
                <a:solidFill>
                  <a:srgbClr val="8D4F3E"/>
                </a:solidFill>
                <a:latin typeface="Proxima Nova Semibold"/>
                <a:cs typeface="Proxima Nova Semibold"/>
              </a:rPr>
              <a:t>of </a:t>
            </a:r>
            <a:r>
              <a:rPr sz="3350" spc="15" dirty="0">
                <a:solidFill>
                  <a:srgbClr val="8D4F3E"/>
                </a:solidFill>
                <a:latin typeface="Proxima Nova Semibold"/>
                <a:cs typeface="Proxima Nova Semibold"/>
              </a:rPr>
              <a:t>spokespersons or “ambassadors” to bring </a:t>
            </a:r>
            <a:r>
              <a:rPr sz="3350" spc="20" dirty="0">
                <a:solidFill>
                  <a:srgbClr val="8D4F3E"/>
                </a:solidFill>
                <a:latin typeface="Proxima Nova Semibold"/>
                <a:cs typeface="Proxima Nova Semibold"/>
              </a:rPr>
              <a:t>them</a:t>
            </a:r>
            <a:r>
              <a:rPr sz="3350" spc="-190" dirty="0">
                <a:solidFill>
                  <a:srgbClr val="8D4F3E"/>
                </a:solidFill>
                <a:latin typeface="Proxima Nova Semibold"/>
                <a:cs typeface="Proxima Nova Semibold"/>
              </a:rPr>
              <a:t> </a:t>
            </a:r>
            <a:r>
              <a:rPr sz="3350" spc="15" dirty="0" smtClean="0">
                <a:solidFill>
                  <a:srgbClr val="8D4F3E"/>
                </a:solidFill>
                <a:latin typeface="Proxima Nova Semibold"/>
                <a:cs typeface="Proxima Nova Semibold"/>
              </a:rPr>
              <a:t>across</a:t>
            </a:r>
            <a:endParaRPr lang="de-DE" sz="3350" dirty="0">
              <a:latin typeface="Proxima Nova Semibold"/>
              <a:cs typeface="Proxima Nova Semibold"/>
            </a:endParaRPr>
          </a:p>
          <a:p>
            <a:pPr marL="457200" indent="-445134">
              <a:lnSpc>
                <a:spcPct val="108000"/>
              </a:lnSpc>
              <a:spcBef>
                <a:spcPts val="2400"/>
              </a:spcBef>
              <a:buClr>
                <a:srgbClr val="000000"/>
              </a:buClr>
              <a:buFont typeface="Wingdings"/>
              <a:buChar char=""/>
              <a:tabLst>
                <a:tab pos="457834" algn="l"/>
              </a:tabLst>
            </a:pPr>
            <a:r>
              <a:rPr sz="3350" spc="20" dirty="0" smtClean="0">
                <a:solidFill>
                  <a:srgbClr val="2D7015"/>
                </a:solidFill>
                <a:latin typeface="Proxima Nova Semibold"/>
                <a:cs typeface="Proxima Nova Semibold"/>
              </a:rPr>
              <a:t>Engage </a:t>
            </a:r>
            <a:r>
              <a:rPr sz="3350" spc="15" dirty="0">
                <a:solidFill>
                  <a:srgbClr val="2D7015"/>
                </a:solidFill>
                <a:latin typeface="Proxima Nova Semibold"/>
                <a:cs typeface="Proxima Nova Semibold"/>
              </a:rPr>
              <a:t>with </a:t>
            </a:r>
            <a:r>
              <a:rPr sz="3350" spc="10" dirty="0">
                <a:solidFill>
                  <a:srgbClr val="2D7015"/>
                </a:solidFill>
                <a:latin typeface="Proxima Nova Semibold"/>
                <a:cs typeface="Proxima Nova Semibold"/>
              </a:rPr>
              <a:t>pastoralists </a:t>
            </a:r>
            <a:r>
              <a:rPr sz="3350" spc="20" dirty="0">
                <a:solidFill>
                  <a:srgbClr val="2D7015"/>
                </a:solidFill>
                <a:latin typeface="Proxima Nova Semibold"/>
                <a:cs typeface="Proxima Nova Semibold"/>
              </a:rPr>
              <a:t>and </a:t>
            </a:r>
            <a:r>
              <a:rPr sz="3350" spc="15" dirty="0">
                <a:solidFill>
                  <a:srgbClr val="2D7015"/>
                </a:solidFill>
                <a:latin typeface="Proxima Nova Semibold"/>
                <a:cs typeface="Proxima Nova Semibold"/>
              </a:rPr>
              <a:t>others in IYRP network (including other </a:t>
            </a:r>
            <a:r>
              <a:rPr sz="3350" spc="20" dirty="0">
                <a:solidFill>
                  <a:srgbClr val="2D7015"/>
                </a:solidFill>
                <a:latin typeface="Proxima Nova Semibold"/>
                <a:cs typeface="Proxima Nova Semibold"/>
              </a:rPr>
              <a:t>WGs)</a:t>
            </a:r>
            <a:r>
              <a:rPr sz="3350" spc="-380" dirty="0">
                <a:solidFill>
                  <a:srgbClr val="2D7015"/>
                </a:solidFill>
                <a:latin typeface="Proxima Nova Semibold"/>
                <a:cs typeface="Proxima Nova Semibold"/>
              </a:rPr>
              <a:t> </a:t>
            </a:r>
            <a:r>
              <a:rPr lang="de-DE" sz="3350" spc="-380" dirty="0" smtClean="0">
                <a:solidFill>
                  <a:srgbClr val="2D7015"/>
                </a:solidFill>
                <a:latin typeface="Proxima Nova Semibold"/>
                <a:cs typeface="Proxima Nova Semibold"/>
              </a:rPr>
              <a:t/>
            </a:r>
            <a:br>
              <a:rPr lang="de-DE" sz="3350" spc="-380" dirty="0" smtClean="0">
                <a:solidFill>
                  <a:srgbClr val="2D7015"/>
                </a:solidFill>
                <a:latin typeface="Proxima Nova Semibold"/>
                <a:cs typeface="Proxima Nova Semibold"/>
              </a:rPr>
            </a:br>
            <a:r>
              <a:rPr sz="3350" spc="15" dirty="0" smtClean="0">
                <a:solidFill>
                  <a:srgbClr val="2D7015"/>
                </a:solidFill>
                <a:latin typeface="Proxima Nova Semibold"/>
                <a:cs typeface="Proxima Nova Semibold"/>
              </a:rPr>
              <a:t>in </a:t>
            </a:r>
            <a:r>
              <a:rPr sz="3350" spc="15" dirty="0">
                <a:solidFill>
                  <a:srgbClr val="2D7015"/>
                </a:solidFill>
                <a:latin typeface="Proxima Nova Semibold"/>
                <a:cs typeface="Proxima Nova Semibold"/>
              </a:rPr>
              <a:t>disseminating these messages, also </a:t>
            </a:r>
            <a:r>
              <a:rPr sz="3350" spc="10" dirty="0">
                <a:solidFill>
                  <a:srgbClr val="2D7015"/>
                </a:solidFill>
                <a:latin typeface="Proxima Nova Semibold"/>
                <a:cs typeface="Proxima Nova Semibold"/>
              </a:rPr>
              <a:t>for </a:t>
            </a:r>
            <a:r>
              <a:rPr sz="3350" spc="15" dirty="0">
                <a:solidFill>
                  <a:srgbClr val="2D7015"/>
                </a:solidFill>
                <a:latin typeface="Proxima Nova Semibold"/>
                <a:cs typeface="Proxima Nova Semibold"/>
              </a:rPr>
              <a:t>public</a:t>
            </a:r>
            <a:r>
              <a:rPr sz="3350" spc="-220" dirty="0">
                <a:solidFill>
                  <a:srgbClr val="2D7015"/>
                </a:solidFill>
                <a:latin typeface="Proxima Nova Semibold"/>
                <a:cs typeface="Proxima Nova Semibold"/>
              </a:rPr>
              <a:t> </a:t>
            </a:r>
            <a:r>
              <a:rPr sz="3350" spc="15" dirty="0">
                <a:solidFill>
                  <a:srgbClr val="2D7015"/>
                </a:solidFill>
                <a:latin typeface="Proxima Nova Semibold"/>
                <a:cs typeface="Proxima Nova Semibold"/>
              </a:rPr>
              <a:t>awareness</a:t>
            </a:r>
            <a:endParaRPr sz="3350" dirty="0">
              <a:latin typeface="Proxima Nova Semibold"/>
              <a:cs typeface="Proxima Nova Semibold"/>
            </a:endParaRPr>
          </a:p>
        </p:txBody>
      </p:sp>
      <p:sp>
        <p:nvSpPr>
          <p:cNvPr id="4" name="object 4"/>
          <p:cNvSpPr/>
          <p:nvPr/>
        </p:nvSpPr>
        <p:spPr>
          <a:xfrm>
            <a:off x="13785850" y="3368675"/>
            <a:ext cx="4900374" cy="317644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9CA148-25E2-0C1A-928A-F1383C7AFE49}"/>
              </a:ext>
            </a:extLst>
          </p:cNvPr>
          <p:cNvSpPr/>
          <p:nvPr/>
        </p:nvSpPr>
        <p:spPr>
          <a:xfrm>
            <a:off x="-130509" y="-12863"/>
            <a:ext cx="5897603" cy="1129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pic>
        <p:nvPicPr>
          <p:cNvPr id="6" name="Graphic 5">
            <a:extLst>
              <a:ext uri="{FF2B5EF4-FFF2-40B4-BE49-F238E27FC236}">
                <a16:creationId xmlns:a16="http://schemas.microsoft.com/office/drawing/2014/main" id="{2797F367-7691-D346-7EA3-E863820A14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64980" y="140395"/>
            <a:ext cx="3144227" cy="3144227"/>
          </a:xfrm>
          <a:prstGeom prst="rect">
            <a:avLst/>
          </a:prstGeom>
        </p:spPr>
      </p:pic>
      <p:sp>
        <p:nvSpPr>
          <p:cNvPr id="7" name="TextBox 6">
            <a:extLst>
              <a:ext uri="{FF2B5EF4-FFF2-40B4-BE49-F238E27FC236}">
                <a16:creationId xmlns:a16="http://schemas.microsoft.com/office/drawing/2014/main" id="{AAFB528A-E28A-D46F-F806-BFBCD3962541}"/>
              </a:ext>
            </a:extLst>
          </p:cNvPr>
          <p:cNvSpPr txBox="1"/>
          <p:nvPr/>
        </p:nvSpPr>
        <p:spPr>
          <a:xfrm>
            <a:off x="-449085" y="3511852"/>
            <a:ext cx="6376768" cy="2832699"/>
          </a:xfrm>
          <a:prstGeom prst="rect">
            <a:avLst/>
          </a:prstGeom>
          <a:noFill/>
        </p:spPr>
        <p:txBody>
          <a:bodyPr wrap="square" rtlCol="0">
            <a:spAutoFit/>
          </a:bodyPr>
          <a:lstStyle/>
          <a:p>
            <a:pPr algn="ctr"/>
            <a:r>
              <a:rPr lang="en-US" sz="5936" b="1" dirty="0">
                <a:latin typeface="FUTURA MEDIUM" panose="020B0602020204020303" pitchFamily="34" charset="-79"/>
                <a:cs typeface="FUTURA MEDIUM" panose="020B0602020204020303" pitchFamily="34" charset="-79"/>
              </a:rPr>
              <a:t>DRYLANDS SUMMER </a:t>
            </a:r>
          </a:p>
          <a:p>
            <a:pPr algn="ctr"/>
            <a:r>
              <a:rPr lang="en-US" sz="5936" b="1" dirty="0">
                <a:latin typeface="FUTURA MEDIUM" panose="020B0602020204020303" pitchFamily="34" charset="-79"/>
                <a:cs typeface="FUTURA MEDIUM" panose="020B0602020204020303" pitchFamily="34" charset="-79"/>
              </a:rPr>
              <a:t>SCHOOL</a:t>
            </a:r>
          </a:p>
        </p:txBody>
      </p:sp>
      <p:pic>
        <p:nvPicPr>
          <p:cNvPr id="11" name="Picture 10" descr="A group of logos on a white background&#10;&#10;Description automatically generated">
            <a:extLst>
              <a:ext uri="{FF2B5EF4-FFF2-40B4-BE49-F238E27FC236}">
                <a16:creationId xmlns:a16="http://schemas.microsoft.com/office/drawing/2014/main" id="{78319D51-F318-77E5-DC23-FEBC34881455}"/>
              </a:ext>
            </a:extLst>
          </p:cNvPr>
          <p:cNvPicPr>
            <a:picLocks noChangeAspect="1"/>
          </p:cNvPicPr>
          <p:nvPr/>
        </p:nvPicPr>
        <p:blipFill rotWithShape="1">
          <a:blip r:embed="rId5"/>
          <a:srcRect t="19608" r="51770" b="46316"/>
          <a:stretch/>
        </p:blipFill>
        <p:spPr>
          <a:xfrm>
            <a:off x="0" y="6715672"/>
            <a:ext cx="5884888" cy="1108761"/>
          </a:xfrm>
          <a:prstGeom prst="rect">
            <a:avLst/>
          </a:prstGeom>
        </p:spPr>
      </p:pic>
      <p:sp>
        <p:nvSpPr>
          <p:cNvPr id="16" name="Rectangle 15">
            <a:extLst>
              <a:ext uri="{FF2B5EF4-FFF2-40B4-BE49-F238E27FC236}">
                <a16:creationId xmlns:a16="http://schemas.microsoft.com/office/drawing/2014/main" id="{A889E39D-5F92-535A-D955-E2C56F2DF270}"/>
              </a:ext>
            </a:extLst>
          </p:cNvPr>
          <p:cNvSpPr/>
          <p:nvPr/>
        </p:nvSpPr>
        <p:spPr>
          <a:xfrm>
            <a:off x="5767094" y="12049"/>
            <a:ext cx="588986" cy="11308556"/>
          </a:xfrm>
          <a:prstGeom prst="rect">
            <a:avLst/>
          </a:prstGeom>
          <a:solidFill>
            <a:srgbClr val="DDC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17" name="Rectangle 16">
            <a:extLst>
              <a:ext uri="{FF2B5EF4-FFF2-40B4-BE49-F238E27FC236}">
                <a16:creationId xmlns:a16="http://schemas.microsoft.com/office/drawing/2014/main" id="{6FDAB39A-51F2-C374-8922-6988B8B10687}"/>
              </a:ext>
            </a:extLst>
          </p:cNvPr>
          <p:cNvSpPr/>
          <p:nvPr/>
        </p:nvSpPr>
        <p:spPr>
          <a:xfrm>
            <a:off x="6210986" y="12049"/>
            <a:ext cx="232480" cy="11308556"/>
          </a:xfrm>
          <a:prstGeom prst="rect">
            <a:avLst/>
          </a:prstGeom>
          <a:solidFill>
            <a:srgbClr val="E3D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pic>
        <p:nvPicPr>
          <p:cNvPr id="18" name="Picture 17" descr="A group of logos on a white background&#10;&#10;Description automatically generated">
            <a:extLst>
              <a:ext uri="{FF2B5EF4-FFF2-40B4-BE49-F238E27FC236}">
                <a16:creationId xmlns:a16="http://schemas.microsoft.com/office/drawing/2014/main" id="{208E038E-0619-0350-6C3A-293C0B95AAB2}"/>
              </a:ext>
            </a:extLst>
          </p:cNvPr>
          <p:cNvPicPr>
            <a:picLocks noChangeAspect="1"/>
          </p:cNvPicPr>
          <p:nvPr/>
        </p:nvPicPr>
        <p:blipFill rotWithShape="1">
          <a:blip r:embed="rId5"/>
          <a:srcRect l="50044" t="59006" r="17259" b="8002"/>
          <a:stretch/>
        </p:blipFill>
        <p:spPr>
          <a:xfrm>
            <a:off x="624249" y="10085718"/>
            <a:ext cx="4025688" cy="1083237"/>
          </a:xfrm>
          <a:prstGeom prst="rect">
            <a:avLst/>
          </a:prstGeom>
        </p:spPr>
      </p:pic>
      <p:pic>
        <p:nvPicPr>
          <p:cNvPr id="19" name="Picture 18" descr="A group of logos on a white background&#10;&#10;Description automatically generated">
            <a:extLst>
              <a:ext uri="{FF2B5EF4-FFF2-40B4-BE49-F238E27FC236}">
                <a16:creationId xmlns:a16="http://schemas.microsoft.com/office/drawing/2014/main" id="{1DAF895B-22FA-9663-4F48-FEE4476D2B17}"/>
              </a:ext>
            </a:extLst>
          </p:cNvPr>
          <p:cNvPicPr>
            <a:picLocks noChangeAspect="1"/>
          </p:cNvPicPr>
          <p:nvPr/>
        </p:nvPicPr>
        <p:blipFill rotWithShape="1">
          <a:blip r:embed="rId5"/>
          <a:srcRect l="17523" t="58707" r="51770" b="8002"/>
          <a:stretch/>
        </p:blipFill>
        <p:spPr>
          <a:xfrm>
            <a:off x="1010146" y="7824432"/>
            <a:ext cx="3746804" cy="1083237"/>
          </a:xfrm>
          <a:prstGeom prst="rect">
            <a:avLst/>
          </a:prstGeom>
        </p:spPr>
      </p:pic>
      <p:pic>
        <p:nvPicPr>
          <p:cNvPr id="20" name="Picture 19" descr="A group of logos on a white background&#10;&#10;Description automatically generated">
            <a:extLst>
              <a:ext uri="{FF2B5EF4-FFF2-40B4-BE49-F238E27FC236}">
                <a16:creationId xmlns:a16="http://schemas.microsoft.com/office/drawing/2014/main" id="{74BA1856-5C4F-5DAD-801D-26C0D3FC5858}"/>
              </a:ext>
            </a:extLst>
          </p:cNvPr>
          <p:cNvPicPr>
            <a:picLocks noChangeAspect="1"/>
          </p:cNvPicPr>
          <p:nvPr/>
        </p:nvPicPr>
        <p:blipFill rotWithShape="1">
          <a:blip r:embed="rId5"/>
          <a:srcRect l="50044" t="19608" r="4122" b="46626"/>
          <a:stretch/>
        </p:blipFill>
        <p:spPr>
          <a:xfrm>
            <a:off x="1" y="8944231"/>
            <a:ext cx="5643222" cy="1108671"/>
          </a:xfrm>
          <a:prstGeom prst="rect">
            <a:avLst/>
          </a:prstGeom>
        </p:spPr>
      </p:pic>
      <p:sp>
        <p:nvSpPr>
          <p:cNvPr id="22" name="Rectangle 30">
            <a:extLst>
              <a:ext uri="{FF2B5EF4-FFF2-40B4-BE49-F238E27FC236}">
                <a16:creationId xmlns:a16="http://schemas.microsoft.com/office/drawing/2014/main" id="{FBCDDFC4-3FB3-7625-8CD7-3FD90C6D0621}"/>
              </a:ext>
            </a:extLst>
          </p:cNvPr>
          <p:cNvSpPr/>
          <p:nvPr/>
        </p:nvSpPr>
        <p:spPr>
          <a:xfrm>
            <a:off x="5048539" y="4623056"/>
            <a:ext cx="733677" cy="2092615"/>
          </a:xfrm>
          <a:custGeom>
            <a:avLst/>
            <a:gdLst>
              <a:gd name="connsiteX0" fmla="*/ 0 w 470917"/>
              <a:gd name="connsiteY0" fmla="*/ 0 h 307776"/>
              <a:gd name="connsiteX1" fmla="*/ 470917 w 470917"/>
              <a:gd name="connsiteY1" fmla="*/ 0 h 307776"/>
              <a:gd name="connsiteX2" fmla="*/ 470917 w 470917"/>
              <a:gd name="connsiteY2" fmla="*/ 307776 h 307776"/>
              <a:gd name="connsiteX3" fmla="*/ 0 w 470917"/>
              <a:gd name="connsiteY3" fmla="*/ 307776 h 307776"/>
              <a:gd name="connsiteX4" fmla="*/ 0 w 470917"/>
              <a:gd name="connsiteY4" fmla="*/ 0 h 307776"/>
              <a:gd name="connsiteX0" fmla="*/ 0 w 488334"/>
              <a:gd name="connsiteY0" fmla="*/ 0 h 473239"/>
              <a:gd name="connsiteX1" fmla="*/ 470917 w 488334"/>
              <a:gd name="connsiteY1" fmla="*/ 0 h 473239"/>
              <a:gd name="connsiteX2" fmla="*/ 488334 w 488334"/>
              <a:gd name="connsiteY2" fmla="*/ 473239 h 473239"/>
              <a:gd name="connsiteX3" fmla="*/ 0 w 488334"/>
              <a:gd name="connsiteY3" fmla="*/ 307776 h 473239"/>
              <a:gd name="connsiteX4" fmla="*/ 0 w 488334"/>
              <a:gd name="connsiteY4" fmla="*/ 0 h 4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34" h="473239">
                <a:moveTo>
                  <a:pt x="0" y="0"/>
                </a:moveTo>
                <a:lnTo>
                  <a:pt x="470917" y="0"/>
                </a:lnTo>
                <a:lnTo>
                  <a:pt x="488334" y="473239"/>
                </a:lnTo>
                <a:lnTo>
                  <a:pt x="0" y="307776"/>
                </a:lnTo>
                <a:lnTo>
                  <a:pt x="0" y="0"/>
                </a:lnTo>
                <a:close/>
              </a:path>
            </a:pathLst>
          </a:custGeom>
          <a:solidFill>
            <a:srgbClr val="3B2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25" name="TextBox 24">
            <a:extLst>
              <a:ext uri="{FF2B5EF4-FFF2-40B4-BE49-F238E27FC236}">
                <a16:creationId xmlns:a16="http://schemas.microsoft.com/office/drawing/2014/main" id="{FB71EFB4-F31A-885A-4FA8-7737195FFFF1}"/>
              </a:ext>
            </a:extLst>
          </p:cNvPr>
          <p:cNvSpPr txBox="1"/>
          <p:nvPr/>
        </p:nvSpPr>
        <p:spPr>
          <a:xfrm>
            <a:off x="7044838" y="3511852"/>
            <a:ext cx="12735588" cy="1107354"/>
          </a:xfrm>
          <a:prstGeom prst="rect">
            <a:avLst/>
          </a:prstGeom>
          <a:noFill/>
        </p:spPr>
        <p:txBody>
          <a:bodyPr wrap="square" rtlCol="0">
            <a:spAutoFit/>
          </a:bodyPr>
          <a:lstStyle/>
          <a:p>
            <a:r>
              <a:rPr lang="en-US" sz="6596" dirty="0">
                <a:solidFill>
                  <a:schemeClr val="bg1"/>
                </a:solidFill>
                <a:latin typeface="Futura Medium" panose="020B0602020204020303" pitchFamily="34" charset="-79"/>
                <a:cs typeface="Futura Medium" panose="020B0602020204020303" pitchFamily="34" charset="-79"/>
              </a:rPr>
              <a:t>PRESENTATION TITLE HERE</a:t>
            </a:r>
          </a:p>
        </p:txBody>
      </p:sp>
      <p:pic>
        <p:nvPicPr>
          <p:cNvPr id="2" name="Picture 1"/>
          <p:cNvPicPr>
            <a:picLocks noChangeAspect="1"/>
          </p:cNvPicPr>
          <p:nvPr/>
        </p:nvPicPr>
        <p:blipFill>
          <a:blip r:embed="rId6"/>
          <a:stretch>
            <a:fillRect/>
          </a:stretch>
        </p:blipFill>
        <p:spPr>
          <a:xfrm>
            <a:off x="6896951" y="140395"/>
            <a:ext cx="8243200" cy="3500437"/>
          </a:xfrm>
          <a:prstGeom prst="rect">
            <a:avLst/>
          </a:prstGeom>
        </p:spPr>
      </p:pic>
      <p:pic>
        <p:nvPicPr>
          <p:cNvPr id="3" name="Picture 2"/>
          <p:cNvPicPr>
            <a:picLocks noChangeAspect="1"/>
          </p:cNvPicPr>
          <p:nvPr/>
        </p:nvPicPr>
        <p:blipFill>
          <a:blip r:embed="rId7"/>
          <a:stretch>
            <a:fillRect/>
          </a:stretch>
        </p:blipFill>
        <p:spPr>
          <a:xfrm>
            <a:off x="6207824" y="3928782"/>
            <a:ext cx="8390538" cy="6191861"/>
          </a:xfrm>
          <a:prstGeom prst="rect">
            <a:avLst/>
          </a:prstGeom>
        </p:spPr>
      </p:pic>
      <p:sp>
        <p:nvSpPr>
          <p:cNvPr id="4" name="TextBox 3"/>
          <p:cNvSpPr txBox="1"/>
          <p:nvPr/>
        </p:nvSpPr>
        <p:spPr>
          <a:xfrm>
            <a:off x="15625386" y="512413"/>
            <a:ext cx="4191000" cy="3108543"/>
          </a:xfrm>
          <a:prstGeom prst="rect">
            <a:avLst/>
          </a:prstGeom>
          <a:solidFill>
            <a:schemeClr val="bg1"/>
          </a:solidFill>
          <a:ln>
            <a:solidFill>
              <a:schemeClr val="tx1"/>
            </a:solidFill>
          </a:ln>
        </p:spPr>
        <p:txBody>
          <a:bodyPr wrap="square" rtlCol="0">
            <a:spAutoFit/>
          </a:bodyPr>
          <a:lstStyle/>
          <a:p>
            <a:pPr algn="ctr"/>
            <a:r>
              <a:rPr lang="en-US" sz="2800" b="1" dirty="0" smtClean="0"/>
              <a:t>Global RSC</a:t>
            </a:r>
          </a:p>
          <a:p>
            <a:pPr algn="ctr"/>
            <a:r>
              <a:rPr lang="en-US" sz="2800" b="1" dirty="0" smtClean="0"/>
              <a:t>IMC 2022</a:t>
            </a:r>
          </a:p>
          <a:p>
            <a:pPr algn="ctr"/>
            <a:r>
              <a:rPr lang="en-US" sz="2800" b="1" dirty="0" smtClean="0"/>
              <a:t>UNESCO</a:t>
            </a:r>
          </a:p>
          <a:p>
            <a:pPr algn="ctr"/>
            <a:r>
              <a:rPr lang="en-US" sz="2800" b="1" dirty="0" smtClean="0"/>
              <a:t>SRM annual IYRP session</a:t>
            </a:r>
          </a:p>
          <a:p>
            <a:pPr algn="ctr"/>
            <a:r>
              <a:rPr lang="en-US" sz="2800" b="1" dirty="0" smtClean="0"/>
              <a:t>IRC- IYRP Sessions and TKF</a:t>
            </a:r>
          </a:p>
          <a:p>
            <a:pPr algn="ctr"/>
            <a:r>
              <a:rPr lang="en-US" sz="2800" b="1" dirty="0" smtClean="0"/>
              <a:t>Humboldt </a:t>
            </a:r>
            <a:r>
              <a:rPr lang="en-US" sz="2800" b="1" dirty="0"/>
              <a:t>Forum</a:t>
            </a:r>
          </a:p>
          <a:p>
            <a:pPr algn="ctr"/>
            <a:endParaRPr lang="en-ZA" sz="2800" b="1" dirty="0"/>
          </a:p>
        </p:txBody>
      </p:sp>
      <p:pic>
        <p:nvPicPr>
          <p:cNvPr id="9" name="Picture 8"/>
          <p:cNvPicPr>
            <a:picLocks noChangeAspect="1"/>
          </p:cNvPicPr>
          <p:nvPr/>
        </p:nvPicPr>
        <p:blipFill>
          <a:blip r:embed="rId8"/>
          <a:stretch>
            <a:fillRect/>
          </a:stretch>
        </p:blipFill>
        <p:spPr>
          <a:xfrm>
            <a:off x="9657337" y="6140353"/>
            <a:ext cx="10442331" cy="1150636"/>
          </a:xfrm>
          <a:prstGeom prst="rect">
            <a:avLst/>
          </a:prstGeom>
          <a:ln>
            <a:solidFill>
              <a:schemeClr val="tx1"/>
            </a:solidFill>
          </a:ln>
        </p:spPr>
      </p:pic>
    </p:spTree>
    <p:extLst>
      <p:ext uri="{BB962C8B-B14F-4D97-AF65-F5344CB8AC3E}">
        <p14:creationId xmlns:p14="http://schemas.microsoft.com/office/powerpoint/2010/main" val="1905819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6650" y="627245"/>
            <a:ext cx="13411199" cy="9598879"/>
          </a:xfrm>
          <a:prstGeom prst="rect">
            <a:avLst/>
          </a:prstGeom>
        </p:spPr>
      </p:pic>
      <p:pic>
        <p:nvPicPr>
          <p:cNvPr id="3" name="Picture 2"/>
          <p:cNvPicPr>
            <a:picLocks noChangeAspect="1"/>
          </p:cNvPicPr>
          <p:nvPr/>
        </p:nvPicPr>
        <p:blipFill>
          <a:blip r:embed="rId4"/>
          <a:stretch>
            <a:fillRect/>
          </a:stretch>
        </p:blipFill>
        <p:spPr>
          <a:xfrm>
            <a:off x="14090650" y="4740275"/>
            <a:ext cx="5966461" cy="2057400"/>
          </a:xfrm>
          <a:prstGeom prst="rect">
            <a:avLst/>
          </a:prstGeom>
        </p:spPr>
      </p:pic>
    </p:spTree>
    <p:extLst>
      <p:ext uri="{BB962C8B-B14F-4D97-AF65-F5344CB8AC3E}">
        <p14:creationId xmlns:p14="http://schemas.microsoft.com/office/powerpoint/2010/main" val="1264581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3250" y="396875"/>
            <a:ext cx="17983200" cy="10023423"/>
          </a:xfrm>
          <a:prstGeom prst="rect">
            <a:avLst/>
          </a:prstGeom>
        </p:spPr>
      </p:pic>
    </p:spTree>
    <p:extLst>
      <p:ext uri="{BB962C8B-B14F-4D97-AF65-F5344CB8AC3E}">
        <p14:creationId xmlns:p14="http://schemas.microsoft.com/office/powerpoint/2010/main" val="4107205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650" y="1719084"/>
            <a:ext cx="18364200" cy="1649591"/>
          </a:xfrm>
          <a:ln>
            <a:solidFill>
              <a:schemeClr val="tx1"/>
            </a:solidFill>
          </a:ln>
        </p:spPr>
        <p:txBody>
          <a:bodyPr>
            <a:noAutofit/>
          </a:bodyPr>
          <a:lstStyle/>
          <a:p>
            <a:pPr marL="914400" lvl="1" indent="-457200">
              <a:lnSpc>
                <a:spcPct val="110000"/>
              </a:lnSpc>
              <a:spcBef>
                <a:spcPts val="989"/>
              </a:spcBef>
              <a:buFont typeface="Arial" panose="020B0604020202020204" pitchFamily="34" charset="0"/>
              <a:buChar char="•"/>
            </a:pPr>
            <a:r>
              <a:rPr lang="en-GB" sz="2800" dirty="0" smtClean="0"/>
              <a:t>“Rangeland afforestation is not a natural climate solution” </a:t>
            </a:r>
          </a:p>
          <a:p>
            <a:pPr lvl="1">
              <a:lnSpc>
                <a:spcPct val="110000"/>
              </a:lnSpc>
              <a:spcBef>
                <a:spcPts val="989"/>
              </a:spcBef>
            </a:pPr>
            <a:r>
              <a:rPr lang="en-GB" sz="2800" b="1" dirty="0" smtClean="0"/>
              <a:t>		Key message: </a:t>
            </a:r>
            <a:r>
              <a:rPr lang="en-GB" sz="2800" b="1" dirty="0"/>
              <a:t>R</a:t>
            </a:r>
            <a:r>
              <a:rPr lang="en-GB" sz="2800" b="1" dirty="0" smtClean="0"/>
              <a:t>angelands are valuable ecosystems and afforestation efforts, driven by a climate change 				mitigation agenda, present a serious risk.</a:t>
            </a:r>
          </a:p>
          <a:p>
            <a:pPr lvl="1">
              <a:lnSpc>
                <a:spcPct val="110000"/>
              </a:lnSpc>
              <a:spcBef>
                <a:spcPts val="989"/>
              </a:spcBef>
            </a:pPr>
            <a:endParaRPr lang="en-GB" sz="2800" b="1" dirty="0" smtClean="0"/>
          </a:p>
          <a:p>
            <a:pPr>
              <a:lnSpc>
                <a:spcPct val="110000"/>
              </a:lnSpc>
            </a:pPr>
            <a:endParaRPr lang="en-GB" sz="3200" b="1" dirty="0" smtClean="0"/>
          </a:p>
          <a:p>
            <a:pPr lvl="1">
              <a:lnSpc>
                <a:spcPct val="110000"/>
              </a:lnSpc>
              <a:spcBef>
                <a:spcPts val="989"/>
              </a:spcBef>
            </a:pPr>
            <a:endParaRPr lang="en-GB" dirty="0"/>
          </a:p>
          <a:p>
            <a:pPr lvl="1">
              <a:lnSpc>
                <a:spcPct val="110000"/>
              </a:lnSpc>
              <a:spcBef>
                <a:spcPts val="989"/>
              </a:spcBef>
            </a:pPr>
            <a:endParaRPr lang="en-GB" dirty="0" smtClean="0"/>
          </a:p>
        </p:txBody>
      </p:sp>
      <p:sp>
        <p:nvSpPr>
          <p:cNvPr id="2" name="Textfeld 1"/>
          <p:cNvSpPr txBox="1"/>
          <p:nvPr/>
        </p:nvSpPr>
        <p:spPr>
          <a:xfrm>
            <a:off x="1365250" y="320675"/>
            <a:ext cx="15006119" cy="1107354"/>
          </a:xfrm>
          <a:prstGeom prst="rect">
            <a:avLst/>
          </a:prstGeom>
          <a:noFill/>
        </p:spPr>
        <p:txBody>
          <a:bodyPr wrap="square" rtlCol="0">
            <a:spAutoFit/>
          </a:bodyPr>
          <a:lstStyle/>
          <a:p>
            <a:r>
              <a:rPr lang="en-GB" sz="6596" dirty="0" smtClean="0">
                <a:latin typeface="+mj-lt"/>
              </a:rPr>
              <a:t>Key messages from Working Groups</a:t>
            </a:r>
            <a:endParaRPr lang="en-GB" sz="6596" dirty="0">
              <a:latin typeface="+mj-lt"/>
            </a:endParaRPr>
          </a:p>
        </p:txBody>
      </p:sp>
      <p:pic>
        <p:nvPicPr>
          <p:cNvPr id="4" name="Picture 3"/>
          <p:cNvPicPr>
            <a:picLocks noChangeAspect="1"/>
          </p:cNvPicPr>
          <p:nvPr/>
        </p:nvPicPr>
        <p:blipFill>
          <a:blip r:embed="rId2"/>
          <a:stretch>
            <a:fillRect/>
          </a:stretch>
        </p:blipFill>
        <p:spPr>
          <a:xfrm>
            <a:off x="679450" y="3659730"/>
            <a:ext cx="16916400" cy="7407275"/>
          </a:xfrm>
          <a:prstGeom prst="rect">
            <a:avLst/>
          </a:prstGeom>
        </p:spPr>
      </p:pic>
    </p:spTree>
    <p:extLst>
      <p:ext uri="{BB962C8B-B14F-4D97-AF65-F5344CB8AC3E}">
        <p14:creationId xmlns:p14="http://schemas.microsoft.com/office/powerpoint/2010/main" val="2808552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970" y="1997075"/>
            <a:ext cx="19317196" cy="7620000"/>
          </a:xfrm>
          <a:prstGeom prst="rect">
            <a:avLst/>
          </a:prstGeom>
        </p:spPr>
      </p:pic>
    </p:spTree>
    <p:extLst>
      <p:ext uri="{BB962C8B-B14F-4D97-AF65-F5344CB8AC3E}">
        <p14:creationId xmlns:p14="http://schemas.microsoft.com/office/powerpoint/2010/main" val="2242891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602474"/>
            <a:ext cx="10356848" cy="2185798"/>
          </a:xfrm>
        </p:spPr>
        <p:txBody>
          <a:bodyPr>
            <a:noAutofit/>
          </a:bodyPr>
          <a:lstStyle/>
          <a:p>
            <a:pPr algn="ctr"/>
            <a:r>
              <a:rPr lang="en-IN" sz="4617" b="1" dirty="0"/>
              <a:t>Grazing Land, Grazing land </a:t>
            </a:r>
            <a:r>
              <a:rPr lang="en-IN" sz="4617" dirty="0" smtClean="0"/>
              <a:t>–</a:t>
            </a:r>
            <a:br>
              <a:rPr lang="en-IN" sz="4617" dirty="0" smtClean="0"/>
            </a:br>
            <a:r>
              <a:rPr lang="en-IN" sz="4617" dirty="0"/>
              <a:t> </a:t>
            </a:r>
            <a:r>
              <a:rPr lang="en-IN" sz="4617" dirty="0" smtClean="0"/>
              <a:t>             Children </a:t>
            </a:r>
            <a:r>
              <a:rPr lang="en-IN" sz="4617" dirty="0"/>
              <a:t>Song</a:t>
            </a:r>
            <a:r>
              <a:rPr lang="en-IN" sz="4617" b="1" dirty="0"/>
              <a:t> </a:t>
            </a:r>
            <a:r>
              <a:rPr lang="en-IN" sz="4617" b="1" i="1" dirty="0"/>
              <a:t>  </a:t>
            </a:r>
            <a:r>
              <a:rPr lang="en-IN" sz="4617" i="1" dirty="0" smtClean="0">
                <a:hlinkClick r:id="rId2"/>
              </a:rPr>
              <a:t>Johnny </a:t>
            </a:r>
            <a:r>
              <a:rPr lang="en-IN" sz="4617" i="1" dirty="0">
                <a:hlinkClick r:id="rId2"/>
              </a:rPr>
              <a:t>Johnny Yes Papa )</a:t>
            </a:r>
            <a:r>
              <a:rPr lang="en-IN" sz="4617" dirty="0"/>
              <a:t/>
            </a:r>
            <a:br>
              <a:rPr lang="en-IN" sz="4617" dirty="0"/>
            </a:br>
            <a:r>
              <a:rPr lang="en-IN" sz="4617" dirty="0"/>
              <a:t> </a:t>
            </a:r>
          </a:p>
        </p:txBody>
      </p:sp>
      <p:sp>
        <p:nvSpPr>
          <p:cNvPr id="3" name="Content Placeholder 2"/>
          <p:cNvSpPr>
            <a:spLocks noGrp="1"/>
          </p:cNvSpPr>
          <p:nvPr>
            <p:ph idx="1"/>
          </p:nvPr>
        </p:nvSpPr>
        <p:spPr>
          <a:xfrm>
            <a:off x="679450" y="2530475"/>
            <a:ext cx="9677401" cy="8288978"/>
          </a:xfrm>
        </p:spPr>
        <p:txBody>
          <a:bodyPr>
            <a:noAutofit/>
          </a:bodyPr>
          <a:lstStyle/>
          <a:p>
            <a:pPr algn="ctr"/>
            <a:r>
              <a:rPr lang="en-IN" sz="3600" dirty="0">
                <a:latin typeface="Arial" panose="020B0604020202020204" pitchFamily="34" charset="0"/>
                <a:cs typeface="Arial" panose="020B0604020202020204" pitchFamily="34" charset="0"/>
              </a:rPr>
              <a:t>Grazing land, Grazing land </a:t>
            </a:r>
          </a:p>
          <a:p>
            <a:pPr algn="ctr"/>
            <a:r>
              <a:rPr lang="en-IN" sz="3600" dirty="0">
                <a:latin typeface="Arial" panose="020B0604020202020204" pitchFamily="34" charset="0"/>
                <a:cs typeface="Arial" panose="020B0604020202020204" pitchFamily="34" charset="0"/>
              </a:rPr>
              <a:t>Grazing animals, in the land </a:t>
            </a:r>
          </a:p>
          <a:p>
            <a:pPr algn="ctr"/>
            <a:r>
              <a:rPr lang="en-IN" sz="3600" dirty="0">
                <a:latin typeface="Arial" panose="020B0604020202020204" pitchFamily="34" charset="0"/>
                <a:cs typeface="Arial" panose="020B0604020202020204" pitchFamily="34" charset="0"/>
              </a:rPr>
              <a:t>Forcing nomads off the land </a:t>
            </a:r>
          </a:p>
          <a:p>
            <a:pPr algn="ctr"/>
            <a:r>
              <a:rPr lang="en-IN" sz="3600" dirty="0">
                <a:latin typeface="Arial" panose="020B0604020202020204" pitchFamily="34" charset="0"/>
                <a:cs typeface="Arial" panose="020B0604020202020204" pitchFamily="34" charset="0"/>
              </a:rPr>
              <a:t>Facing crisis Yes Yes Yes. </a:t>
            </a:r>
            <a:endParaRPr lang="en-IN" sz="3600" dirty="0" smtClean="0">
              <a:latin typeface="Arial" panose="020B0604020202020204" pitchFamily="34" charset="0"/>
              <a:cs typeface="Arial" panose="020B0604020202020204" pitchFamily="34" charset="0"/>
            </a:endParaRPr>
          </a:p>
          <a:p>
            <a:pPr algn="ctr"/>
            <a:endParaRPr lang="en-IN" sz="3200" dirty="0">
              <a:latin typeface="Arial" panose="020B0604020202020204" pitchFamily="34" charset="0"/>
              <a:cs typeface="Arial" panose="020B0604020202020204" pitchFamily="34" charset="0"/>
            </a:endParaRPr>
          </a:p>
          <a:p>
            <a:pPr algn="ctr">
              <a:lnSpc>
                <a:spcPct val="150000"/>
              </a:lnSpc>
            </a:pPr>
            <a:r>
              <a:rPr lang="en-IN" sz="3600" dirty="0">
                <a:latin typeface="Arial" panose="020B0604020202020204" pitchFamily="34" charset="0"/>
                <a:cs typeface="Arial" panose="020B0604020202020204" pitchFamily="34" charset="0"/>
              </a:rPr>
              <a:t>Keeping grass, in the land </a:t>
            </a:r>
          </a:p>
          <a:p>
            <a:pPr algn="ctr"/>
            <a:r>
              <a:rPr lang="en-IN" sz="3600" dirty="0">
                <a:latin typeface="Arial" panose="020B0604020202020204" pitchFamily="34" charset="0"/>
                <a:cs typeface="Arial" panose="020B0604020202020204" pitchFamily="34" charset="0"/>
              </a:rPr>
              <a:t>Carbon storing, bottom land </a:t>
            </a:r>
          </a:p>
          <a:p>
            <a:pPr algn="ctr"/>
            <a:r>
              <a:rPr lang="en-IN" sz="3600" dirty="0">
                <a:latin typeface="Arial" panose="020B0604020202020204" pitchFamily="34" charset="0"/>
                <a:cs typeface="Arial" panose="020B0604020202020204" pitchFamily="34" charset="0"/>
              </a:rPr>
              <a:t>Coping drought, common land </a:t>
            </a:r>
          </a:p>
          <a:p>
            <a:pPr algn="ctr"/>
            <a:r>
              <a:rPr lang="en-IN" sz="3600" dirty="0">
                <a:latin typeface="Arial" panose="020B0604020202020204" pitchFamily="34" charset="0"/>
                <a:cs typeface="Arial" panose="020B0604020202020204" pitchFamily="34" charset="0"/>
              </a:rPr>
              <a:t>Caring herd, Care Care Care.  </a:t>
            </a:r>
          </a:p>
          <a:p>
            <a:pPr algn="ctr"/>
            <a:endParaRPr lang="en-IN" sz="3600" dirty="0">
              <a:latin typeface="Arial" panose="020B0604020202020204" pitchFamily="34" charset="0"/>
              <a:cs typeface="Arial" panose="020B0604020202020204" pitchFamily="34" charset="0"/>
            </a:endParaRPr>
          </a:p>
          <a:p>
            <a:pPr algn="ctr"/>
            <a:r>
              <a:rPr lang="en-IN" sz="3600" dirty="0">
                <a:latin typeface="Arial" panose="020B0604020202020204" pitchFamily="34" charset="0"/>
                <a:cs typeface="Arial" panose="020B0604020202020204" pitchFamily="34" charset="0"/>
              </a:rPr>
              <a:t>Calling nation,  everywhere </a:t>
            </a:r>
          </a:p>
          <a:p>
            <a:pPr algn="ctr"/>
            <a:r>
              <a:rPr lang="en-IN" sz="3600" dirty="0">
                <a:latin typeface="Arial" panose="020B0604020202020204" pitchFamily="34" charset="0"/>
                <a:cs typeface="Arial" panose="020B0604020202020204" pitchFamily="34" charset="0"/>
              </a:rPr>
              <a:t>Curtail carbon,  over air </a:t>
            </a:r>
          </a:p>
          <a:p>
            <a:pPr algn="ctr"/>
            <a:r>
              <a:rPr lang="en-IN" sz="3600" dirty="0">
                <a:latin typeface="Arial" panose="020B0604020202020204" pitchFamily="34" charset="0"/>
                <a:cs typeface="Arial" panose="020B0604020202020204" pitchFamily="34" charset="0"/>
              </a:rPr>
              <a:t>Climate Action here and there  </a:t>
            </a:r>
          </a:p>
          <a:p>
            <a:pPr algn="ctr"/>
            <a:r>
              <a:rPr lang="en-IN" sz="3600" dirty="0">
                <a:latin typeface="Arial" panose="020B0604020202020204" pitchFamily="34" charset="0"/>
                <a:cs typeface="Arial" panose="020B0604020202020204" pitchFamily="34" charset="0"/>
              </a:rPr>
              <a:t>Grazing range,  </a:t>
            </a:r>
            <a:r>
              <a:rPr lang="en-IN" sz="3600" dirty="0" smtClean="0">
                <a:latin typeface="Arial" panose="020B0604020202020204" pitchFamily="34" charset="0"/>
                <a:cs typeface="Arial" panose="020B0604020202020204" pitchFamily="34" charset="0"/>
              </a:rPr>
              <a:t>Come </a:t>
            </a:r>
            <a:r>
              <a:rPr lang="en-IN" sz="3600" dirty="0" err="1" smtClean="0">
                <a:latin typeface="Arial" panose="020B0604020202020204" pitchFamily="34" charset="0"/>
                <a:cs typeface="Arial" panose="020B0604020202020204" pitchFamily="34" charset="0"/>
              </a:rPr>
              <a:t>Come</a:t>
            </a:r>
            <a:r>
              <a:rPr lang="en-IN" sz="3600" dirty="0" smtClean="0">
                <a:latin typeface="Arial" panose="020B0604020202020204" pitchFamily="34" charset="0"/>
                <a:cs typeface="Arial" panose="020B0604020202020204" pitchFamily="34" charset="0"/>
              </a:rPr>
              <a:t> </a:t>
            </a:r>
            <a:r>
              <a:rPr lang="en-IN" sz="3600" dirty="0" err="1" smtClean="0">
                <a:latin typeface="Arial" panose="020B0604020202020204" pitchFamily="34" charset="0"/>
                <a:cs typeface="Arial" panose="020B0604020202020204" pitchFamily="34" charset="0"/>
              </a:rPr>
              <a:t>Come</a:t>
            </a:r>
            <a:r>
              <a:rPr lang="en-IN" sz="3600" dirty="0" smtClean="0">
                <a:latin typeface="Arial" panose="020B0604020202020204" pitchFamily="34" charset="0"/>
                <a:cs typeface="Arial" panose="020B0604020202020204" pitchFamily="34" charset="0"/>
              </a:rPr>
              <a:t>.  </a:t>
            </a:r>
            <a:endParaRPr lang="en-IN" sz="3600" dirty="0">
              <a:latin typeface="Arial" panose="020B0604020202020204" pitchFamily="34" charset="0"/>
              <a:cs typeface="Arial" panose="020B0604020202020204" pitchFamily="34" charset="0"/>
            </a:endParaRPr>
          </a:p>
          <a:p>
            <a:pPr algn="ctr"/>
            <a:endParaRPr lang="en-IN" sz="2968" dirty="0">
              <a:latin typeface="Arial" panose="020B0604020202020204" pitchFamily="34" charset="0"/>
              <a:cs typeface="Arial" panose="020B0604020202020204" pitchFamily="34" charset="0"/>
            </a:endParaRPr>
          </a:p>
        </p:txBody>
      </p:sp>
      <p:pic>
        <p:nvPicPr>
          <p:cNvPr id="5" name="Google Shape;97;p5"/>
          <p:cNvPicPr preferRelativeResize="0"/>
          <p:nvPr/>
        </p:nvPicPr>
        <p:blipFill rotWithShape="1">
          <a:blip r:embed="rId3">
            <a:alphaModFix/>
          </a:blip>
          <a:srcRect l="10552" r="38948"/>
          <a:stretch/>
        </p:blipFill>
        <p:spPr>
          <a:xfrm>
            <a:off x="10661650" y="-45136"/>
            <a:ext cx="8598404" cy="11354486"/>
          </a:xfrm>
          <a:prstGeom prst="rect">
            <a:avLst/>
          </a:prstGeom>
          <a:noFill/>
          <a:ln>
            <a:noFill/>
          </a:ln>
        </p:spPr>
      </p:pic>
    </p:spTree>
    <p:extLst>
      <p:ext uri="{BB962C8B-B14F-4D97-AF65-F5344CB8AC3E}">
        <p14:creationId xmlns:p14="http://schemas.microsoft.com/office/powerpoint/2010/main" val="558774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0"/>
          <p:cNvPicPr preferRelativeResize="0"/>
          <p:nvPr/>
        </p:nvPicPr>
        <p:blipFill rotWithShape="1">
          <a:blip r:embed="rId3">
            <a:alphaModFix/>
          </a:blip>
          <a:srcRect r="42253"/>
          <a:stretch/>
        </p:blipFill>
        <p:spPr>
          <a:xfrm>
            <a:off x="10929983" y="397"/>
            <a:ext cx="9182861" cy="11354486"/>
          </a:xfrm>
          <a:prstGeom prst="rect">
            <a:avLst/>
          </a:prstGeom>
          <a:noFill/>
          <a:ln>
            <a:noFill/>
          </a:ln>
        </p:spPr>
      </p:pic>
      <p:sp>
        <p:nvSpPr>
          <p:cNvPr id="211" name="Google Shape;211;p20"/>
          <p:cNvSpPr txBox="1">
            <a:spLocks noGrp="1"/>
          </p:cNvSpPr>
          <p:nvPr>
            <p:ph type="body" idx="1"/>
          </p:nvPr>
        </p:nvSpPr>
        <p:spPr>
          <a:xfrm>
            <a:off x="908050" y="1463675"/>
            <a:ext cx="9182861" cy="7664688"/>
          </a:xfrm>
          <a:prstGeom prst="rect">
            <a:avLst/>
          </a:prstGeom>
          <a:noFill/>
          <a:ln>
            <a:noFill/>
          </a:ln>
        </p:spPr>
        <p:txBody>
          <a:bodyPr spcFirstLastPara="1" wrap="square" lIns="41884" tIns="41884" rIns="41884" bIns="41884" anchor="ctr" anchorCtr="0">
            <a:normAutofit fontScale="92500" lnSpcReduction="10000"/>
          </a:bodyPr>
          <a:lstStyle/>
          <a:p>
            <a:pPr marL="0" indent="0" algn="ctr" rtl="0">
              <a:lnSpc>
                <a:spcPct val="234722"/>
              </a:lnSpc>
              <a:spcBef>
                <a:spcPts val="0"/>
              </a:spcBef>
              <a:buClr>
                <a:srgbClr val="878E8D"/>
              </a:buClr>
              <a:buSzPts val="7200"/>
              <a:buNone/>
            </a:pPr>
            <a:r>
              <a:rPr lang="en-GB" sz="5300" dirty="0" smtClean="0">
                <a:solidFill>
                  <a:srgbClr val="878E8D"/>
                </a:solidFill>
                <a:latin typeface="Proxima Nova"/>
                <a:ea typeface="+mj-ea"/>
                <a:sym typeface="Proxima Nova"/>
              </a:rPr>
              <a:t>Regional </a:t>
            </a:r>
            <a:r>
              <a:rPr lang="en-GB" sz="5300" dirty="0">
                <a:solidFill>
                  <a:srgbClr val="878E8D"/>
                </a:solidFill>
                <a:latin typeface="Proxima Nova"/>
                <a:ea typeface="+mj-ea"/>
                <a:sym typeface="Proxima Nova"/>
              </a:rPr>
              <a:t>action plans</a:t>
            </a:r>
            <a:endParaRPr sz="5300" dirty="0">
              <a:solidFill>
                <a:srgbClr val="878E8D"/>
              </a:solidFill>
              <a:latin typeface="Proxima Nova"/>
              <a:ea typeface="+mj-ea"/>
              <a:sym typeface="Proxima Nova"/>
            </a:endParaRPr>
          </a:p>
          <a:p>
            <a:pPr marL="460731" indent="-460731" rtl="0">
              <a:buClr>
                <a:srgbClr val="7E6562"/>
              </a:buClr>
              <a:buSzPts val="5000"/>
              <a:buFont typeface="Proxima Nova"/>
              <a:buChar char="•"/>
            </a:pPr>
            <a:r>
              <a:rPr lang="en-GB" sz="4400" dirty="0">
                <a:solidFill>
                  <a:srgbClr val="7E6562"/>
                </a:solidFill>
                <a:latin typeface="Proxima Nova"/>
                <a:ea typeface="Proxima Nova"/>
                <a:cs typeface="Proxima Nova"/>
                <a:sym typeface="Proxima Nova"/>
              </a:rPr>
              <a:t>To spearhead regional/multi-country activities for highlighting IYRP and achieving its objectives </a:t>
            </a:r>
          </a:p>
          <a:p>
            <a:pPr marL="460731" indent="-460731" rtl="0">
              <a:buClr>
                <a:srgbClr val="7E6562"/>
              </a:buClr>
              <a:buSzPts val="5000"/>
              <a:buFont typeface="Proxima Nova"/>
              <a:buChar char="•"/>
            </a:pPr>
            <a:r>
              <a:rPr lang="en-GB" sz="4400" dirty="0">
                <a:solidFill>
                  <a:srgbClr val="7E6562"/>
                </a:solidFill>
                <a:latin typeface="Proxima Nova"/>
                <a:ea typeface="Proxima Nova"/>
                <a:cs typeface="Proxima Nova"/>
                <a:sym typeface="Proxima Nova"/>
              </a:rPr>
              <a:t>To reach out and inform pastoralists</a:t>
            </a:r>
          </a:p>
          <a:p>
            <a:pPr marL="460731" indent="-460731" rtl="0">
              <a:buClr>
                <a:srgbClr val="7E6562"/>
              </a:buClr>
              <a:buSzPts val="5000"/>
              <a:buFont typeface="Proxima Nova"/>
              <a:buChar char="•"/>
            </a:pPr>
            <a:r>
              <a:rPr lang="en-GB" sz="4400" dirty="0">
                <a:solidFill>
                  <a:srgbClr val="7E6562"/>
                </a:solidFill>
                <a:latin typeface="Proxima Nova"/>
                <a:ea typeface="Proxima Nova"/>
                <a:cs typeface="Proxima Nova"/>
                <a:sym typeface="Proxima Nova"/>
              </a:rPr>
              <a:t>To help coordinate national activities across the region</a:t>
            </a:r>
          </a:p>
          <a:p>
            <a:pPr marL="460731" indent="-460731" rtl="0">
              <a:buClr>
                <a:srgbClr val="7E6562"/>
              </a:buClr>
              <a:buSzPts val="5000"/>
              <a:buFont typeface="Proxima Nova"/>
              <a:buChar char="•"/>
            </a:pPr>
            <a:r>
              <a:rPr lang="en-GB" sz="4400" dirty="0">
                <a:solidFill>
                  <a:srgbClr val="7E6562"/>
                </a:solidFill>
                <a:latin typeface="Proxima Nova"/>
                <a:ea typeface="Proxima Nova"/>
                <a:cs typeface="Proxima Nova"/>
                <a:sym typeface="Proxima Nova"/>
              </a:rPr>
              <a:t>To contribute to global activities</a:t>
            </a:r>
            <a:endParaRPr sz="4400" dirty="0">
              <a:solidFill>
                <a:srgbClr val="7E6562"/>
              </a:solidFill>
              <a:latin typeface="Proxima Nova"/>
              <a:ea typeface="Proxima Nova"/>
              <a:cs typeface="Proxima Nova"/>
              <a:sym typeface="Proxima Nova"/>
            </a:endParaRPr>
          </a:p>
        </p:txBody>
      </p:sp>
      <p:sp>
        <p:nvSpPr>
          <p:cNvPr id="213" name="Google Shape;213;p20"/>
          <p:cNvSpPr txBox="1"/>
          <p:nvPr/>
        </p:nvSpPr>
        <p:spPr>
          <a:xfrm>
            <a:off x="11088701" y="10970202"/>
            <a:ext cx="2041081" cy="677372"/>
          </a:xfrm>
          <a:prstGeom prst="rect">
            <a:avLst/>
          </a:prstGeom>
          <a:noFill/>
          <a:ln>
            <a:noFill/>
          </a:ln>
        </p:spPr>
        <p:txBody>
          <a:bodyPr spcFirstLastPara="1" wrap="square" lIns="75378" tIns="75378" rIns="75378" bIns="75378" anchor="t" anchorCtr="0">
            <a:spAutoFit/>
          </a:bodyPr>
          <a:lstStyle/>
          <a:p>
            <a:pPr>
              <a:lnSpc>
                <a:spcPct val="115000"/>
              </a:lnSpc>
              <a:buClr>
                <a:srgbClr val="FFFFFF"/>
              </a:buClr>
              <a:buSzPts val="1200"/>
            </a:pPr>
            <a:r>
              <a:rPr lang="en-GB" sz="989" b="1" i="1" dirty="0">
                <a:solidFill>
                  <a:srgbClr val="FFFFFF"/>
                </a:solidFill>
                <a:latin typeface="Source Sans Pro ExtraLight"/>
                <a:ea typeface="Source Sans Pro ExtraLight"/>
                <a:cs typeface="Source Sans Pro ExtraLight"/>
                <a:sym typeface="Source Sans Pro ExtraLight"/>
              </a:rPr>
              <a:t>© Marc </a:t>
            </a:r>
            <a:r>
              <a:rPr lang="en-GB" sz="989" b="1" i="1" dirty="0" err="1">
                <a:solidFill>
                  <a:srgbClr val="FFFFFF"/>
                </a:solidFill>
                <a:latin typeface="Source Sans Pro ExtraLight"/>
                <a:ea typeface="Source Sans Pro ExtraLight"/>
                <a:cs typeface="Source Sans Pro ExtraLight"/>
                <a:sym typeface="Source Sans Pro ExtraLight"/>
              </a:rPr>
              <a:t>Foggin</a:t>
            </a:r>
            <a:endParaRPr sz="989" b="1" i="1" dirty="0">
              <a:solidFill>
                <a:srgbClr val="FFFFFF"/>
              </a:solidFill>
              <a:latin typeface="Source Sans Pro ExtraLight"/>
              <a:ea typeface="Source Sans Pro ExtraLight"/>
              <a:cs typeface="Source Sans Pro ExtraLight"/>
              <a:sym typeface="Source Sans Pro ExtraLight"/>
            </a:endParaRPr>
          </a:p>
          <a:p>
            <a:pPr>
              <a:lnSpc>
                <a:spcPct val="115000"/>
              </a:lnSpc>
              <a:buClr>
                <a:srgbClr val="000000"/>
              </a:buClr>
              <a:buSzPts val="1200"/>
            </a:pPr>
            <a:endParaRPr sz="989" b="1" i="1" dirty="0">
              <a:solidFill>
                <a:srgbClr val="FFFFFF"/>
              </a:solidFill>
              <a:latin typeface="Source Sans Pro ExtraLight"/>
              <a:ea typeface="Source Sans Pro ExtraLight"/>
              <a:cs typeface="Source Sans Pro ExtraLight"/>
              <a:sym typeface="Source Sans Pro ExtraLight"/>
            </a:endParaRPr>
          </a:p>
          <a:p>
            <a:pPr>
              <a:lnSpc>
                <a:spcPct val="115000"/>
              </a:lnSpc>
              <a:buClr>
                <a:srgbClr val="000000"/>
              </a:buClr>
              <a:buSzPts val="1200"/>
            </a:pPr>
            <a:endParaRPr sz="989" b="1" i="1" dirty="0">
              <a:solidFill>
                <a:srgbClr val="FFFFFF"/>
              </a:solidFill>
              <a:latin typeface="Source Sans Pro ExtraLight"/>
              <a:ea typeface="Source Sans Pro ExtraLight"/>
              <a:cs typeface="Source Sans Pro ExtraLight"/>
              <a:sym typeface="Source Sans Pro ExtraLight"/>
            </a:endParaRPr>
          </a:p>
        </p:txBody>
      </p:sp>
    </p:spTree>
    <p:extLst>
      <p:ext uri="{BB962C8B-B14F-4D97-AF65-F5344CB8AC3E}">
        <p14:creationId xmlns:p14="http://schemas.microsoft.com/office/powerpoint/2010/main" val="799345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2" descr="Image"/>
          <p:cNvPicPr preferRelativeResize="0">
            <a:picLocks noGrp="1"/>
          </p:cNvPicPr>
          <p:nvPr>
            <p:ph type="pic" idx="2"/>
          </p:nvPr>
        </p:nvPicPr>
        <p:blipFill rotWithShape="1">
          <a:blip r:embed="rId3">
            <a:alphaModFix/>
          </a:blip>
          <a:srcRect l="19671" r="19672"/>
          <a:stretch/>
        </p:blipFill>
        <p:spPr>
          <a:xfrm>
            <a:off x="10929983" y="-968"/>
            <a:ext cx="9182861" cy="11354487"/>
          </a:xfrm>
          <a:prstGeom prst="rect">
            <a:avLst/>
          </a:prstGeom>
          <a:noFill/>
          <a:ln>
            <a:noFill/>
          </a:ln>
        </p:spPr>
      </p:pic>
      <p:sp>
        <p:nvSpPr>
          <p:cNvPr id="71" name="Google Shape;71;p2"/>
          <p:cNvSpPr txBox="1">
            <a:spLocks noGrp="1"/>
          </p:cNvSpPr>
          <p:nvPr>
            <p:ph type="title"/>
          </p:nvPr>
        </p:nvSpPr>
        <p:spPr>
          <a:xfrm>
            <a:off x="721388" y="0"/>
            <a:ext cx="10389411" cy="1884759"/>
          </a:xfrm>
          <a:prstGeom prst="rect">
            <a:avLst/>
          </a:prstGeom>
          <a:noFill/>
          <a:ln>
            <a:noFill/>
          </a:ln>
        </p:spPr>
        <p:txBody>
          <a:bodyPr spcFirstLastPara="1" wrap="square" lIns="41884" tIns="41884" rIns="41884" bIns="41884" anchor="ctr" anchorCtr="0">
            <a:normAutofit fontScale="90000"/>
          </a:bodyPr>
          <a:lstStyle/>
          <a:p>
            <a:pPr algn="l">
              <a:lnSpc>
                <a:spcPct val="234722"/>
              </a:lnSpc>
              <a:buClr>
                <a:srgbClr val="878E8D"/>
              </a:buClr>
              <a:buSzPts val="7200"/>
            </a:pPr>
            <a:r>
              <a:rPr lang="en-GB" sz="5936" dirty="0" smtClean="0">
                <a:solidFill>
                  <a:srgbClr val="878E8D"/>
                </a:solidFill>
                <a:latin typeface="Proxima Nova"/>
              </a:rPr>
              <a:t>Regional/National Action </a:t>
            </a:r>
            <a:r>
              <a:rPr lang="en-GB" sz="5936" dirty="0">
                <a:solidFill>
                  <a:srgbClr val="878E8D"/>
                </a:solidFill>
                <a:latin typeface="Proxima Nova"/>
              </a:rPr>
              <a:t>Plans</a:t>
            </a:r>
            <a:endParaRPr dirty="0"/>
          </a:p>
        </p:txBody>
      </p:sp>
      <p:sp>
        <p:nvSpPr>
          <p:cNvPr id="72" name="Google Shape;72;p2"/>
          <p:cNvSpPr txBox="1">
            <a:spLocks noGrp="1"/>
          </p:cNvSpPr>
          <p:nvPr>
            <p:ph type="body" idx="1"/>
          </p:nvPr>
        </p:nvSpPr>
        <p:spPr>
          <a:xfrm>
            <a:off x="0" y="2301875"/>
            <a:ext cx="10661650" cy="7664688"/>
          </a:xfrm>
          <a:prstGeom prst="rect">
            <a:avLst/>
          </a:prstGeom>
          <a:noFill/>
          <a:ln>
            <a:noFill/>
          </a:ln>
        </p:spPr>
        <p:txBody>
          <a:bodyPr spcFirstLastPara="1" wrap="square" lIns="41884" tIns="41884" rIns="41884" bIns="41884" anchor="ctr" anchorCtr="0">
            <a:normAutofit/>
          </a:bodyPr>
          <a:lstStyle/>
          <a:p>
            <a:pPr marL="931932" lvl="1" indent="-471202">
              <a:buClr>
                <a:srgbClr val="7E6562"/>
              </a:buClr>
              <a:buSzPts val="3750"/>
            </a:pPr>
            <a:r>
              <a:rPr lang="en-GB" sz="3298" dirty="0">
                <a:solidFill>
                  <a:srgbClr val="7E6562"/>
                </a:solidFill>
                <a:latin typeface="Proxima Nova"/>
                <a:sym typeface="Proxima Nova"/>
              </a:rPr>
              <a:t>Preparatory phase (2021–2025): activities to be done in 2026 require prior planning and preparation, research, etc.; moreover, many awareness-raising, learning and policy-influencing activities related to rangelands and pastoralists would need to take place already before 2026</a:t>
            </a:r>
          </a:p>
          <a:p>
            <a:pPr marL="931932" lvl="1" indent="-471202">
              <a:buClr>
                <a:srgbClr val="7E6562"/>
              </a:buClr>
              <a:buSzPts val="3750"/>
            </a:pPr>
            <a:r>
              <a:rPr lang="en-GB" sz="3298" dirty="0">
                <a:solidFill>
                  <a:srgbClr val="7E6562"/>
                </a:solidFill>
                <a:latin typeface="Proxima Nova"/>
                <a:sym typeface="Proxima Nova"/>
              </a:rPr>
              <a:t>The International Year (IY) (2026)</a:t>
            </a:r>
          </a:p>
          <a:p>
            <a:pPr marL="931932" lvl="1" indent="-471202">
              <a:buClr>
                <a:srgbClr val="7E6562"/>
              </a:buClr>
              <a:buSzPts val="3750"/>
            </a:pPr>
            <a:r>
              <a:rPr lang="en-GB" sz="3298" dirty="0">
                <a:solidFill>
                  <a:srgbClr val="7E6562"/>
                </a:solidFill>
                <a:latin typeface="Proxima Nova"/>
                <a:sym typeface="Proxima Nova"/>
              </a:rPr>
              <a:t>Post IY follow-up (2026 and beyond): some activities (particularly research and evaluation) may be done after 2026.</a:t>
            </a:r>
          </a:p>
          <a:p>
            <a:pPr marL="188481" indent="0" rtl="0">
              <a:lnSpc>
                <a:spcPct val="128947"/>
              </a:lnSpc>
              <a:spcBef>
                <a:spcPts val="1979"/>
              </a:spcBef>
              <a:buClr>
                <a:srgbClr val="AAA98F"/>
              </a:buClr>
              <a:buSzPts val="3800"/>
              <a:buNone/>
            </a:pPr>
            <a:endParaRPr dirty="0"/>
          </a:p>
        </p:txBody>
      </p:sp>
      <p:pic>
        <p:nvPicPr>
          <p:cNvPr id="73" name="Google Shape;73;p2" descr="Image"/>
          <p:cNvPicPr preferRelativeResize="0"/>
          <p:nvPr/>
        </p:nvPicPr>
        <p:blipFill rotWithShape="1">
          <a:blip r:embed="rId4">
            <a:alphaModFix amt="74727"/>
          </a:blip>
          <a:srcRect/>
          <a:stretch/>
        </p:blipFill>
        <p:spPr>
          <a:xfrm>
            <a:off x="19106411" y="-903388"/>
            <a:ext cx="994588" cy="13116126"/>
          </a:xfrm>
          <a:prstGeom prst="rect">
            <a:avLst/>
          </a:prstGeom>
          <a:noFill/>
          <a:ln>
            <a:noFill/>
          </a:ln>
        </p:spPr>
      </p:pic>
      <p:sp>
        <p:nvSpPr>
          <p:cNvPr id="74" name="Google Shape;74;p2"/>
          <p:cNvSpPr txBox="1"/>
          <p:nvPr/>
        </p:nvSpPr>
        <p:spPr>
          <a:xfrm>
            <a:off x="11068861" y="10873947"/>
            <a:ext cx="2435737" cy="479497"/>
          </a:xfrm>
          <a:prstGeom prst="rect">
            <a:avLst/>
          </a:prstGeom>
          <a:noFill/>
          <a:ln>
            <a:noFill/>
          </a:ln>
        </p:spPr>
        <p:txBody>
          <a:bodyPr spcFirstLastPara="1" wrap="square" lIns="75378" tIns="75378" rIns="75378" bIns="75378" anchor="t" anchorCtr="0">
            <a:spAutoFit/>
          </a:bodyPr>
          <a:lstStyle/>
          <a:p>
            <a:pPr>
              <a:lnSpc>
                <a:spcPct val="115000"/>
              </a:lnSpc>
              <a:buClr>
                <a:srgbClr val="FFFFFF"/>
              </a:buClr>
              <a:buSzPts val="1100"/>
            </a:pPr>
            <a:r>
              <a:rPr lang="en-GB" sz="989" b="1" i="1">
                <a:solidFill>
                  <a:srgbClr val="FFFFFF"/>
                </a:solidFill>
                <a:latin typeface="Source Sans Pro ExtraLight"/>
                <a:ea typeface="Source Sans Pro ExtraLight"/>
                <a:cs typeface="Source Sans Pro ExtraLight"/>
                <a:sym typeface="Source Sans Pro ExtraLight"/>
              </a:rPr>
              <a:t>© Wendy Sheehan</a:t>
            </a:r>
            <a:endParaRPr sz="989" b="1" i="1">
              <a:solidFill>
                <a:srgbClr val="FFFFFF"/>
              </a:solidFill>
              <a:latin typeface="Source Sans Pro ExtraLight"/>
              <a:ea typeface="Source Sans Pro ExtraLight"/>
              <a:cs typeface="Source Sans Pro ExtraLight"/>
              <a:sym typeface="Source Sans Pro ExtraLight"/>
            </a:endParaRPr>
          </a:p>
          <a:p>
            <a:pPr>
              <a:buClr>
                <a:srgbClr val="000000"/>
              </a:buClr>
              <a:buSzPts val="1200"/>
            </a:pPr>
            <a:endParaRPr sz="989" b="1">
              <a:solidFill>
                <a:schemeClr val="lt1"/>
              </a:solidFill>
              <a:latin typeface="Source Sans Pro ExtraLight"/>
              <a:ea typeface="Source Sans Pro ExtraLight"/>
              <a:cs typeface="Source Sans Pro ExtraLight"/>
              <a:sym typeface="Source Sans Pro ExtraLight"/>
            </a:endParaRPr>
          </a:p>
        </p:txBody>
      </p:sp>
    </p:spTree>
    <p:extLst>
      <p:ext uri="{BB962C8B-B14F-4D97-AF65-F5344CB8AC3E}">
        <p14:creationId xmlns:p14="http://schemas.microsoft.com/office/powerpoint/2010/main" val="556624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0875" y="404268"/>
            <a:ext cx="14286575" cy="1041119"/>
          </a:xfrm>
          <a:prstGeom prst="rect">
            <a:avLst/>
          </a:prstGeom>
        </p:spPr>
        <p:txBody>
          <a:bodyPr vert="horz" wrap="square" lIns="0" tIns="12065" rIns="0" bIns="0" rtlCol="0">
            <a:spAutoFit/>
          </a:bodyPr>
          <a:lstStyle/>
          <a:p>
            <a:pPr marL="12700" marR="5080">
              <a:lnSpc>
                <a:spcPct val="114000"/>
              </a:lnSpc>
              <a:spcBef>
                <a:spcPts val="95"/>
              </a:spcBef>
            </a:pPr>
            <a:r>
              <a:rPr lang="en-US" sz="6400" b="1" dirty="0" smtClean="0">
                <a:latin typeface="Proxima Nova"/>
                <a:cs typeface="Proxima Nova"/>
              </a:rPr>
              <a:t>Action Plan for South Africa</a:t>
            </a:r>
            <a:endParaRPr sz="6400" b="1" dirty="0">
              <a:latin typeface="Proxima Nova"/>
              <a:cs typeface="Proxima Nova"/>
            </a:endParaRPr>
          </a:p>
        </p:txBody>
      </p:sp>
      <p:sp>
        <p:nvSpPr>
          <p:cNvPr id="3" name="object 3"/>
          <p:cNvSpPr txBox="1"/>
          <p:nvPr/>
        </p:nvSpPr>
        <p:spPr>
          <a:xfrm>
            <a:off x="527050" y="2378075"/>
            <a:ext cx="17867975" cy="8018862"/>
          </a:xfrm>
          <a:prstGeom prst="rect">
            <a:avLst/>
          </a:prstGeom>
        </p:spPr>
        <p:txBody>
          <a:bodyPr vert="horz" wrap="square" lIns="0" tIns="16510" rIns="0" bIns="0" rtlCol="0">
            <a:spAutoFit/>
          </a:bodyPr>
          <a:lstStyle/>
          <a:p>
            <a:pPr algn="ctr"/>
            <a:r>
              <a:rPr lang="en-ZA" sz="4000" dirty="0" smtClean="0">
                <a:latin typeface="Calibri" panose="020F0502020204030204" pitchFamily="34" charset="0"/>
                <a:ea typeface="Calibri" panose="020F0502020204030204" pitchFamily="34" charset="0"/>
                <a:cs typeface="Times New Roman" panose="02020603050405020304" pitchFamily="18" charset="0"/>
              </a:rPr>
              <a:t>We need </a:t>
            </a:r>
            <a:r>
              <a:rPr lang="en-ZA" sz="4000" dirty="0">
                <a:latin typeface="Calibri" panose="020F0502020204030204" pitchFamily="34" charset="0"/>
                <a:ea typeface="Calibri" panose="020F0502020204030204" pitchFamily="34" charset="0"/>
                <a:cs typeface="Times New Roman" panose="02020603050405020304" pitchFamily="18" charset="0"/>
              </a:rPr>
              <a:t>to establish a national action plan to support the IYRP which could be led by GSSA and discussions with DALRRD have started to fund IYRP activities. </a:t>
            </a:r>
            <a:endParaRPr lang="en-ZA" sz="4000" dirty="0" smtClean="0">
              <a:latin typeface="Calibri" panose="020F0502020204030204" pitchFamily="34" charset="0"/>
              <a:ea typeface="Calibri" panose="020F0502020204030204" pitchFamily="34" charset="0"/>
              <a:cs typeface="Times New Roman" panose="02020603050405020304" pitchFamily="18" charset="0"/>
            </a:endParaRPr>
          </a:p>
          <a:p>
            <a:endParaRPr lang="en-ZA" sz="4000" dirty="0">
              <a:latin typeface="Calibri" panose="020F0502020204030204" pitchFamily="34" charset="0"/>
              <a:ea typeface="Calibri" panose="020F0502020204030204" pitchFamily="34" charset="0"/>
              <a:cs typeface="Times New Roman" panose="02020603050405020304" pitchFamily="18" charset="0"/>
            </a:endParaRPr>
          </a:p>
          <a:p>
            <a:r>
              <a:rPr lang="en-ZA" sz="4000" b="1" dirty="0" smtClean="0">
                <a:latin typeface="Calibri" panose="020F0502020204030204" pitchFamily="34" charset="0"/>
                <a:ea typeface="Calibri" panose="020F0502020204030204" pitchFamily="34" charset="0"/>
                <a:cs typeface="Times New Roman" panose="02020603050405020304" pitchFamily="18" charset="0"/>
              </a:rPr>
              <a:t>Activities </a:t>
            </a:r>
            <a:r>
              <a:rPr lang="en-ZA" sz="4000" b="1" dirty="0">
                <a:latin typeface="Calibri" panose="020F0502020204030204" pitchFamily="34" charset="0"/>
                <a:ea typeface="Calibri" panose="020F0502020204030204" pitchFamily="34" charset="0"/>
                <a:cs typeface="Times New Roman" panose="02020603050405020304" pitchFamily="18" charset="0"/>
              </a:rPr>
              <a:t>could </a:t>
            </a:r>
            <a:r>
              <a:rPr lang="en-ZA" sz="4000" b="1" dirty="0" smtClean="0">
                <a:latin typeface="Calibri" panose="020F0502020204030204" pitchFamily="34" charset="0"/>
                <a:ea typeface="Calibri" panose="020F0502020204030204" pitchFamily="34" charset="0"/>
                <a:cs typeface="Times New Roman" panose="02020603050405020304" pitchFamily="18" charset="0"/>
              </a:rPr>
              <a:t>include:</a:t>
            </a:r>
          </a:p>
          <a:p>
            <a:pPr marL="571500" indent="-571500">
              <a:buFont typeface="Arial" panose="020B0604020202020204" pitchFamily="34" charset="0"/>
              <a:buChar char="•"/>
            </a:pPr>
            <a:r>
              <a:rPr lang="en-ZA" sz="4000" dirty="0">
                <a:latin typeface="Calibri" panose="020F0502020204030204" pitchFamily="34" charset="0"/>
                <a:ea typeface="Calibri" panose="020F0502020204030204" pitchFamily="34" charset="0"/>
                <a:cs typeface="Times New Roman" panose="02020603050405020304" pitchFamily="18" charset="0"/>
              </a:rPr>
              <a:t>S</a:t>
            </a:r>
            <a:r>
              <a:rPr lang="en-ZA" sz="4000" dirty="0" smtClean="0">
                <a:latin typeface="Calibri" panose="020F0502020204030204" pitchFamily="34" charset="0"/>
                <a:ea typeface="Calibri" panose="020F0502020204030204" pitchFamily="34" charset="0"/>
                <a:cs typeface="Times New Roman" panose="02020603050405020304" pitchFamily="18" charset="0"/>
              </a:rPr>
              <a:t>pecial </a:t>
            </a:r>
            <a:r>
              <a:rPr lang="en-ZA" sz="4000" dirty="0">
                <a:latin typeface="Calibri" panose="020F0502020204030204" pitchFamily="34" charset="0"/>
                <a:ea typeface="Calibri" panose="020F0502020204030204" pitchFamily="34" charset="0"/>
                <a:cs typeface="Times New Roman" panose="02020603050405020304" pitchFamily="18" charset="0"/>
              </a:rPr>
              <a:t>sessions at </a:t>
            </a:r>
            <a:r>
              <a:rPr lang="en-ZA" sz="4000" dirty="0" smtClean="0">
                <a:latin typeface="Calibri" panose="020F0502020204030204" pitchFamily="34" charset="0"/>
                <a:ea typeface="Calibri" panose="020F0502020204030204" pitchFamily="34" charset="0"/>
                <a:cs typeface="Times New Roman" panose="02020603050405020304" pitchFamily="18" charset="0"/>
              </a:rPr>
              <a:t>conference</a:t>
            </a:r>
          </a:p>
          <a:p>
            <a:pPr marL="571500" indent="-571500">
              <a:buFont typeface="Arial" panose="020B0604020202020204" pitchFamily="34" charset="0"/>
              <a:buChar char="•"/>
            </a:pPr>
            <a:r>
              <a:rPr lang="en-US" sz="4000" dirty="0" smtClean="0">
                <a:latin typeface="Calibri" panose="020F0502020204030204" pitchFamily="34" charset="0"/>
                <a:ea typeface="Calibri" panose="020F0502020204030204" pitchFamily="34" charset="0"/>
                <a:cs typeface="Times New Roman" panose="02020603050405020304" pitchFamily="18" charset="0"/>
              </a:rPr>
              <a:t>Hosting a regional conference on IYRP </a:t>
            </a:r>
            <a:endParaRPr lang="en-ZA"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ZA" sz="4000" dirty="0" smtClean="0">
                <a:latin typeface="Calibri" panose="020F0502020204030204" pitchFamily="34" charset="0"/>
                <a:ea typeface="Calibri" panose="020F0502020204030204" pitchFamily="34" charset="0"/>
                <a:cs typeface="Times New Roman" panose="02020603050405020304" pitchFamily="18" charset="0"/>
              </a:rPr>
              <a:t>Public Seminars</a:t>
            </a:r>
          </a:p>
          <a:p>
            <a:pPr marL="571500" indent="-571500">
              <a:buFont typeface="Arial" panose="020B0604020202020204" pitchFamily="34" charset="0"/>
              <a:buChar char="•"/>
            </a:pPr>
            <a:r>
              <a:rPr lang="en-US" sz="4000" dirty="0" smtClean="0">
                <a:latin typeface="Calibri" panose="020F0502020204030204" pitchFamily="34" charset="0"/>
                <a:ea typeface="Calibri" panose="020F0502020204030204" pitchFamily="34" charset="0"/>
                <a:cs typeface="Times New Roman" panose="02020603050405020304" pitchFamily="18" charset="0"/>
              </a:rPr>
              <a:t>Short Films </a:t>
            </a:r>
            <a:endParaRPr lang="en-ZA"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4000" dirty="0" smtClean="0">
                <a:latin typeface="Calibri" panose="020F0502020204030204" pitchFamily="34" charset="0"/>
                <a:ea typeface="Calibri" panose="020F0502020204030204" pitchFamily="34" charset="0"/>
                <a:cs typeface="Times New Roman" panose="02020603050405020304" pitchFamily="18" charset="0"/>
              </a:rPr>
              <a:t>Grass day in South Africa </a:t>
            </a:r>
            <a:endParaRPr lang="en-ZA"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ZA" sz="4000" dirty="0">
                <a:latin typeface="Calibri" panose="020F0502020204030204" pitchFamily="34" charset="0"/>
                <a:ea typeface="Calibri" panose="020F0502020204030204" pitchFamily="34" charset="0"/>
                <a:cs typeface="Times New Roman" panose="02020603050405020304" pitchFamily="18" charset="0"/>
              </a:rPr>
              <a:t>F</a:t>
            </a:r>
            <a:r>
              <a:rPr lang="en-ZA" sz="4000" dirty="0" smtClean="0">
                <a:latin typeface="Calibri" panose="020F0502020204030204" pitchFamily="34" charset="0"/>
                <a:ea typeface="Calibri" panose="020F0502020204030204" pitchFamily="34" charset="0"/>
                <a:cs typeface="Times New Roman" panose="02020603050405020304" pitchFamily="18" charset="0"/>
              </a:rPr>
              <a:t>armer days highlighting IYRP messages </a:t>
            </a:r>
          </a:p>
          <a:p>
            <a:pPr marL="571500" indent="-571500">
              <a:buFont typeface="Arial" panose="020B0604020202020204" pitchFamily="34" charset="0"/>
              <a:buChar char="•"/>
            </a:pPr>
            <a:r>
              <a:rPr lang="en-ZA" sz="4000" dirty="0">
                <a:latin typeface="Calibri" panose="020F0502020204030204" pitchFamily="34" charset="0"/>
                <a:ea typeface="Calibri" panose="020F0502020204030204" pitchFamily="34" charset="0"/>
                <a:cs typeface="Times New Roman" panose="02020603050405020304" pitchFamily="18" charset="0"/>
              </a:rPr>
              <a:t>S</a:t>
            </a:r>
            <a:r>
              <a:rPr lang="en-ZA" sz="4000" dirty="0" smtClean="0">
                <a:latin typeface="Calibri" panose="020F0502020204030204" pitchFamily="34" charset="0"/>
                <a:ea typeface="Calibri" panose="020F0502020204030204" pitchFamily="34" charset="0"/>
                <a:cs typeface="Times New Roman" panose="02020603050405020304" pitchFamily="18" charset="0"/>
              </a:rPr>
              <a:t>ocial </a:t>
            </a:r>
            <a:r>
              <a:rPr lang="en-ZA" sz="4000" dirty="0">
                <a:latin typeface="Calibri" panose="020F0502020204030204" pitchFamily="34" charset="0"/>
                <a:ea typeface="Calibri" panose="020F0502020204030204" pitchFamily="34" charset="0"/>
                <a:cs typeface="Times New Roman" panose="02020603050405020304" pitchFamily="18" charset="0"/>
              </a:rPr>
              <a:t>media </a:t>
            </a:r>
            <a:r>
              <a:rPr lang="en-ZA" sz="4000" dirty="0" smtClean="0">
                <a:latin typeface="Calibri" panose="020F0502020204030204" pitchFamily="34" charset="0"/>
                <a:ea typeface="Calibri" panose="020F0502020204030204" pitchFamily="34" charset="0"/>
                <a:cs typeface="Times New Roman" panose="02020603050405020304" pitchFamily="18" charset="0"/>
              </a:rPr>
              <a:t>campaigns</a:t>
            </a:r>
          </a:p>
          <a:p>
            <a:pPr marL="571500" indent="-571500">
              <a:buFont typeface="Arial" panose="020B0604020202020204" pitchFamily="34" charset="0"/>
              <a:buChar char="•"/>
            </a:pPr>
            <a:r>
              <a:rPr lang="en-ZA" sz="4000" dirty="0">
                <a:latin typeface="Calibri" panose="020F0502020204030204" pitchFamily="34" charset="0"/>
                <a:ea typeface="Calibri" panose="020F0502020204030204" pitchFamily="34" charset="0"/>
                <a:cs typeface="Times New Roman" panose="02020603050405020304" pitchFamily="18" charset="0"/>
              </a:rPr>
              <a:t>C</a:t>
            </a:r>
            <a:r>
              <a:rPr lang="en-ZA" sz="4000" dirty="0" smtClean="0">
                <a:latin typeface="Calibri" panose="020F0502020204030204" pitchFamily="34" charset="0"/>
                <a:ea typeface="Calibri" panose="020F0502020204030204" pitchFamily="34" charset="0"/>
                <a:cs typeface="Times New Roman" panose="02020603050405020304" pitchFamily="18" charset="0"/>
              </a:rPr>
              <a:t>ommissioned </a:t>
            </a:r>
            <a:r>
              <a:rPr lang="en-ZA" sz="4000" dirty="0">
                <a:latin typeface="Calibri" panose="020F0502020204030204" pitchFamily="34" charset="0"/>
                <a:ea typeface="Calibri" panose="020F0502020204030204" pitchFamily="34" charset="0"/>
                <a:cs typeface="Times New Roman" panose="02020603050405020304" pitchFamily="18" charset="0"/>
              </a:rPr>
              <a:t>research to fill knowledge gaps and formulating policy briefs. </a:t>
            </a:r>
            <a:endParaRPr lang="en-ZA"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4000" dirty="0" smtClean="0">
                <a:latin typeface="Calibri" panose="020F0502020204030204" pitchFamily="34" charset="0"/>
                <a:cs typeface="Times New Roman" panose="02020603050405020304" pitchFamily="18" charset="0"/>
              </a:rPr>
              <a:t>Special issue in AJRFS</a:t>
            </a:r>
            <a:endParaRPr lang="en-ZA" sz="4000" dirty="0"/>
          </a:p>
        </p:txBody>
      </p:sp>
    </p:spTree>
    <p:extLst>
      <p:ext uri="{BB962C8B-B14F-4D97-AF65-F5344CB8AC3E}">
        <p14:creationId xmlns:p14="http://schemas.microsoft.com/office/powerpoint/2010/main" val="3010686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F428774-6068-0EE1-28D5-F942AC15A2F5}"/>
              </a:ext>
            </a:extLst>
          </p:cNvPr>
          <p:cNvPicPr>
            <a:picLocks noChangeAspect="1"/>
          </p:cNvPicPr>
          <p:nvPr/>
        </p:nvPicPr>
        <p:blipFill rotWithShape="1">
          <a:blip r:embed="rId3"/>
          <a:srcRect l="1" t="-1" r="-2" b="-304"/>
          <a:stretch/>
        </p:blipFill>
        <p:spPr>
          <a:xfrm>
            <a:off x="0" y="-288926"/>
            <a:ext cx="20187128" cy="11598276"/>
          </a:xfrm>
          <a:prstGeom prst="rect">
            <a:avLst/>
          </a:prstGeom>
        </p:spPr>
      </p:pic>
    </p:spTree>
    <p:extLst>
      <p:ext uri="{BB962C8B-B14F-4D97-AF65-F5344CB8AC3E}">
        <p14:creationId xmlns:p14="http://schemas.microsoft.com/office/powerpoint/2010/main" val="3723673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4"/>
          <p:cNvPicPr preferRelativeResize="0"/>
          <p:nvPr/>
        </p:nvPicPr>
        <p:blipFill rotWithShape="1">
          <a:blip r:embed="rId3">
            <a:alphaModFix/>
          </a:blip>
          <a:srcRect b="11218"/>
          <a:stretch/>
        </p:blipFill>
        <p:spPr>
          <a:xfrm>
            <a:off x="0" y="398"/>
            <a:ext cx="19106410" cy="11308556"/>
          </a:xfrm>
          <a:prstGeom prst="rect">
            <a:avLst/>
          </a:prstGeom>
          <a:noFill/>
          <a:ln>
            <a:noFill/>
          </a:ln>
        </p:spPr>
      </p:pic>
      <p:pic>
        <p:nvPicPr>
          <p:cNvPr id="88" name="Google Shape;88;p4" descr="Image"/>
          <p:cNvPicPr preferRelativeResize="0"/>
          <p:nvPr/>
        </p:nvPicPr>
        <p:blipFill rotWithShape="1">
          <a:blip r:embed="rId4">
            <a:alphaModFix amt="74727"/>
          </a:blip>
          <a:srcRect/>
          <a:stretch/>
        </p:blipFill>
        <p:spPr>
          <a:xfrm>
            <a:off x="19106411" y="-903388"/>
            <a:ext cx="994589" cy="13116126"/>
          </a:xfrm>
          <a:prstGeom prst="rect">
            <a:avLst/>
          </a:prstGeom>
          <a:noFill/>
          <a:ln>
            <a:noFill/>
          </a:ln>
        </p:spPr>
      </p:pic>
      <p:sp>
        <p:nvSpPr>
          <p:cNvPr id="89" name="Google Shape;89;p4"/>
          <p:cNvSpPr txBox="1"/>
          <p:nvPr/>
        </p:nvSpPr>
        <p:spPr>
          <a:xfrm>
            <a:off x="251301" y="10829381"/>
            <a:ext cx="2435737" cy="479497"/>
          </a:xfrm>
          <a:prstGeom prst="rect">
            <a:avLst/>
          </a:prstGeom>
          <a:noFill/>
          <a:ln>
            <a:noFill/>
          </a:ln>
        </p:spPr>
        <p:txBody>
          <a:bodyPr spcFirstLastPara="1" wrap="square" lIns="75378" tIns="75378" rIns="75378" bIns="75378" anchor="t" anchorCtr="0">
            <a:spAutoFit/>
          </a:bodyPr>
          <a:lstStyle/>
          <a:p>
            <a:pPr>
              <a:lnSpc>
                <a:spcPct val="115000"/>
              </a:lnSpc>
              <a:buClr>
                <a:srgbClr val="FFFFFF"/>
              </a:buClr>
              <a:buSzPts val="1100"/>
            </a:pPr>
            <a:r>
              <a:rPr lang="en-GB" sz="989" b="1" i="1">
                <a:solidFill>
                  <a:srgbClr val="FFFFFF"/>
                </a:solidFill>
                <a:latin typeface="Source Sans Pro ExtraLight"/>
                <a:ea typeface="Source Sans Pro ExtraLight"/>
                <a:cs typeface="Source Sans Pro ExtraLight"/>
                <a:sym typeface="Source Sans Pro ExtraLight"/>
              </a:rPr>
              <a:t>© Kalyan Varma</a:t>
            </a:r>
            <a:endParaRPr sz="989" b="1" i="1">
              <a:solidFill>
                <a:srgbClr val="FFFFFF"/>
              </a:solidFill>
              <a:latin typeface="Source Sans Pro ExtraLight"/>
              <a:ea typeface="Source Sans Pro ExtraLight"/>
              <a:cs typeface="Source Sans Pro ExtraLight"/>
              <a:sym typeface="Source Sans Pro ExtraLight"/>
            </a:endParaRPr>
          </a:p>
          <a:p>
            <a:pPr>
              <a:buClr>
                <a:srgbClr val="000000"/>
              </a:buClr>
              <a:buSzPts val="1200"/>
            </a:pPr>
            <a:endParaRPr sz="989" b="1">
              <a:solidFill>
                <a:schemeClr val="lt1"/>
              </a:solidFill>
              <a:latin typeface="Source Sans Pro ExtraLight"/>
              <a:ea typeface="Source Sans Pro ExtraLight"/>
              <a:cs typeface="Source Sans Pro ExtraLight"/>
              <a:sym typeface="Source Sans Pro ExtraLight"/>
            </a:endParaRPr>
          </a:p>
        </p:txBody>
      </p:sp>
      <p:sp>
        <p:nvSpPr>
          <p:cNvPr id="2" name="Title 1"/>
          <p:cNvSpPr>
            <a:spLocks noGrp="1"/>
          </p:cNvSpPr>
          <p:nvPr>
            <p:ph type="title"/>
          </p:nvPr>
        </p:nvSpPr>
        <p:spPr/>
        <p:txBody>
          <a:bodyPr/>
          <a:lstStyle/>
          <a:p>
            <a:r>
              <a:rPr lang="en-US" b="1" dirty="0" smtClean="0">
                <a:solidFill>
                  <a:srgbClr val="FFFF00"/>
                </a:solidFill>
              </a:rPr>
              <a:t>Thank</a:t>
            </a:r>
            <a:r>
              <a:rPr lang="en-US" b="1" dirty="0" smtClean="0">
                <a:solidFill>
                  <a:schemeClr val="bg1"/>
                </a:solidFill>
              </a:rPr>
              <a:t> </a:t>
            </a:r>
            <a:r>
              <a:rPr lang="en-US" b="1" dirty="0" smtClean="0">
                <a:solidFill>
                  <a:srgbClr val="FFFF00"/>
                </a:solidFill>
              </a:rPr>
              <a:t>You</a:t>
            </a:r>
            <a:r>
              <a:rPr lang="en-US" b="1" dirty="0" smtClean="0">
                <a:solidFill>
                  <a:schemeClr val="bg1"/>
                </a:solidFill>
              </a:rPr>
              <a:t> </a:t>
            </a:r>
            <a:endParaRPr lang="en-ZA" b="1" dirty="0">
              <a:solidFill>
                <a:schemeClr val="bg1"/>
              </a:solidFill>
            </a:endParaRPr>
          </a:p>
        </p:txBody>
      </p:sp>
    </p:spTree>
    <p:extLst>
      <p:ext uri="{BB962C8B-B14F-4D97-AF65-F5344CB8AC3E}">
        <p14:creationId xmlns:p14="http://schemas.microsoft.com/office/powerpoint/2010/main" val="2823001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05;p6">
            <a:extLst>
              <a:ext uri="{FF2B5EF4-FFF2-40B4-BE49-F238E27FC236}">
                <a16:creationId xmlns:a16="http://schemas.microsoft.com/office/drawing/2014/main" id="{CEE5E044-A2CB-7CD8-C82E-EDEDAACAE477}"/>
              </a:ext>
            </a:extLst>
          </p:cNvPr>
          <p:cNvPicPr preferRelativeResize="0"/>
          <p:nvPr/>
        </p:nvPicPr>
        <p:blipFill rotWithShape="1">
          <a:blip r:embed="rId3">
            <a:alphaModFix/>
          </a:blip>
          <a:srcRect r="46487"/>
          <a:stretch/>
        </p:blipFill>
        <p:spPr>
          <a:xfrm>
            <a:off x="10737850" y="0"/>
            <a:ext cx="9366250" cy="11301094"/>
          </a:xfrm>
          <a:prstGeom prst="rect">
            <a:avLst/>
          </a:prstGeom>
          <a:noFill/>
          <a:ln>
            <a:noFill/>
          </a:ln>
        </p:spPr>
      </p:pic>
      <p:sp>
        <p:nvSpPr>
          <p:cNvPr id="7" name="TextBox 6"/>
          <p:cNvSpPr txBox="1"/>
          <p:nvPr/>
        </p:nvSpPr>
        <p:spPr>
          <a:xfrm>
            <a:off x="377823" y="104174"/>
            <a:ext cx="10210800" cy="3046988"/>
          </a:xfrm>
          <a:prstGeom prst="rect">
            <a:avLst/>
          </a:prstGeom>
          <a:solidFill>
            <a:schemeClr val="bg2">
              <a:lumMod val="90000"/>
            </a:schemeClr>
          </a:solidFill>
        </p:spPr>
        <p:txBody>
          <a:bodyPr wrap="square" rtlCol="0">
            <a:spAutoFit/>
          </a:bodyPr>
          <a:lstStyle/>
          <a:p>
            <a:pPr marL="12700" algn="ctr">
              <a:spcBef>
                <a:spcPts val="100"/>
              </a:spcBef>
            </a:pPr>
            <a:r>
              <a:rPr lang="en-US" sz="4800" b="1" spc="-5" dirty="0">
                <a:solidFill>
                  <a:srgbClr val="8D4F3E"/>
                </a:solidFill>
                <a:latin typeface="Proxima Nova"/>
                <a:ea typeface="+mj-ea"/>
                <a:cs typeface="Proxima Nova"/>
              </a:rPr>
              <a:t>On </a:t>
            </a:r>
            <a:r>
              <a:rPr lang="en-US" sz="4800" b="1" spc="-5" dirty="0" smtClean="0">
                <a:solidFill>
                  <a:srgbClr val="8D4F3E"/>
                </a:solidFill>
                <a:latin typeface="Proxima Nova"/>
                <a:ea typeface="+mj-ea"/>
                <a:cs typeface="Proxima Nova"/>
              </a:rPr>
              <a:t>22 </a:t>
            </a:r>
            <a:r>
              <a:rPr lang="en-US" sz="4800" b="1" spc="-5" dirty="0">
                <a:solidFill>
                  <a:srgbClr val="8D4F3E"/>
                </a:solidFill>
                <a:latin typeface="Proxima Nova"/>
                <a:ea typeface="+mj-ea"/>
                <a:cs typeface="Proxima Nova"/>
              </a:rPr>
              <a:t>March 2022, The UNGA declared 2026, the International year of Rangelands and </a:t>
            </a:r>
            <a:r>
              <a:rPr lang="en-US" sz="4800" b="1" spc="-5" dirty="0" smtClean="0">
                <a:solidFill>
                  <a:srgbClr val="8D4F3E"/>
                </a:solidFill>
                <a:latin typeface="Proxima Nova"/>
                <a:ea typeface="+mj-ea"/>
                <a:cs typeface="Proxima Nova"/>
              </a:rPr>
              <a:t>Pastoralists </a:t>
            </a:r>
            <a:endParaRPr lang="en-ZA" sz="4800" b="1" spc="-5" dirty="0">
              <a:solidFill>
                <a:srgbClr val="8D4F3E"/>
              </a:solidFill>
              <a:latin typeface="Proxima Nova"/>
              <a:ea typeface="+mj-ea"/>
              <a:cs typeface="Proxima Nova"/>
            </a:endParaRPr>
          </a:p>
        </p:txBody>
      </p:sp>
      <p:sp>
        <p:nvSpPr>
          <p:cNvPr id="6" name="object 6"/>
          <p:cNvSpPr txBox="1"/>
          <p:nvPr/>
        </p:nvSpPr>
        <p:spPr>
          <a:xfrm>
            <a:off x="228597" y="3109106"/>
            <a:ext cx="10509253" cy="8155438"/>
          </a:xfrm>
          <a:prstGeom prst="rect">
            <a:avLst/>
          </a:prstGeom>
        </p:spPr>
        <p:txBody>
          <a:bodyPr vert="horz" wrap="square" lIns="0" tIns="12065" rIns="0" bIns="0" rtlCol="0">
            <a:spAutoFit/>
          </a:bodyPr>
          <a:lstStyle/>
          <a:p>
            <a:pPr marL="483234" marR="342900" indent="-471170">
              <a:lnSpc>
                <a:spcPct val="150000"/>
              </a:lnSpc>
              <a:spcBef>
                <a:spcPts val="95"/>
              </a:spcBef>
              <a:buClr>
                <a:srgbClr val="7D6461"/>
              </a:buClr>
              <a:buChar char="•"/>
              <a:tabLst>
                <a:tab pos="483234" algn="l"/>
                <a:tab pos="483870" algn="l"/>
              </a:tabLst>
            </a:pPr>
            <a:r>
              <a:rPr lang="en-US" sz="3500" spc="15" dirty="0" smtClean="0">
                <a:solidFill>
                  <a:srgbClr val="8D4F3E"/>
                </a:solidFill>
                <a:latin typeface="Proxima Nova Semibold"/>
                <a:cs typeface="Proxima Nova Semibold"/>
              </a:rPr>
              <a:t>Process started in 2008, at IRC/IGC in Inner Mongolia </a:t>
            </a:r>
            <a:endParaRPr sz="3500" dirty="0">
              <a:latin typeface="Proxima Nova Semibold"/>
              <a:cs typeface="Proxima Nova Semibold"/>
            </a:endParaRPr>
          </a:p>
          <a:p>
            <a:pPr marL="483234" marR="342900" indent="-471170">
              <a:lnSpc>
                <a:spcPct val="150000"/>
              </a:lnSpc>
              <a:spcBef>
                <a:spcPts val="95"/>
              </a:spcBef>
              <a:buClr>
                <a:srgbClr val="7D6461"/>
              </a:buClr>
              <a:buChar char="•"/>
              <a:tabLst>
                <a:tab pos="483234" algn="l"/>
                <a:tab pos="483870" algn="l"/>
              </a:tabLst>
            </a:pPr>
            <a:r>
              <a:rPr lang="en-US" sz="3500" spc="15" dirty="0">
                <a:solidFill>
                  <a:srgbClr val="8D4F3E"/>
                </a:solidFill>
                <a:latin typeface="Proxima Nova Semibold"/>
                <a:cs typeface="Proxima Nova Semibold"/>
              </a:rPr>
              <a:t>Proposal passed through several UN bodies before discussed at UNGA </a:t>
            </a:r>
          </a:p>
          <a:p>
            <a:pPr marL="483234" marR="342900" indent="-471170">
              <a:lnSpc>
                <a:spcPct val="150000"/>
              </a:lnSpc>
              <a:spcBef>
                <a:spcPts val="95"/>
              </a:spcBef>
              <a:buClr>
                <a:srgbClr val="7D6461"/>
              </a:buClr>
              <a:buFontTx/>
              <a:buChar char="•"/>
              <a:tabLst>
                <a:tab pos="483234" algn="l"/>
                <a:tab pos="483870" algn="l"/>
              </a:tabLst>
            </a:pPr>
            <a:r>
              <a:rPr lang="en-US" sz="3500" spc="15" dirty="0">
                <a:solidFill>
                  <a:srgbClr val="8D4F3E"/>
                </a:solidFill>
                <a:latin typeface="Proxima Nova Semibold"/>
                <a:cs typeface="Proxima Nova Semibold"/>
              </a:rPr>
              <a:t>Resolution approved unanimously </a:t>
            </a:r>
          </a:p>
          <a:p>
            <a:pPr marL="483234" marR="342900" indent="-471170">
              <a:lnSpc>
                <a:spcPct val="150000"/>
              </a:lnSpc>
              <a:spcBef>
                <a:spcPts val="95"/>
              </a:spcBef>
              <a:buClr>
                <a:srgbClr val="7D6461"/>
              </a:buClr>
              <a:buChar char="•"/>
              <a:tabLst>
                <a:tab pos="483234" algn="l"/>
                <a:tab pos="483870" algn="l"/>
              </a:tabLst>
            </a:pPr>
            <a:r>
              <a:rPr lang="en-US" sz="3500" spc="15" dirty="0" smtClean="0">
                <a:solidFill>
                  <a:srgbClr val="8D4F3E"/>
                </a:solidFill>
                <a:latin typeface="Proxima Nova Semibold"/>
                <a:cs typeface="Proxima Nova Semibold"/>
              </a:rPr>
              <a:t>Currently </a:t>
            </a:r>
            <a:r>
              <a:rPr lang="en-US" sz="3500" spc="15" dirty="0">
                <a:solidFill>
                  <a:srgbClr val="8D4F3E"/>
                </a:solidFill>
                <a:latin typeface="Proxima Nova Semibold"/>
                <a:cs typeface="Proxima Nova Semibold"/>
              </a:rPr>
              <a:t>104 governments support the resolution by govt. of Mongolia </a:t>
            </a:r>
          </a:p>
          <a:p>
            <a:pPr marL="483234" marR="342900" indent="-471170">
              <a:lnSpc>
                <a:spcPct val="150000"/>
              </a:lnSpc>
              <a:spcBef>
                <a:spcPts val="95"/>
              </a:spcBef>
              <a:buClr>
                <a:srgbClr val="7D6461"/>
              </a:buClr>
              <a:buChar char="•"/>
              <a:tabLst>
                <a:tab pos="483234" algn="l"/>
                <a:tab pos="483870" algn="l"/>
              </a:tabLst>
            </a:pPr>
            <a:r>
              <a:rPr lang="en-US" sz="3500" spc="15" dirty="0" smtClean="0">
                <a:solidFill>
                  <a:srgbClr val="8D4F3E"/>
                </a:solidFill>
                <a:latin typeface="Proxima Nova Semibold"/>
                <a:cs typeface="Proxima Nova Semibold"/>
              </a:rPr>
              <a:t>Movement </a:t>
            </a:r>
            <a:r>
              <a:rPr lang="en-US" sz="3500" spc="15" dirty="0">
                <a:solidFill>
                  <a:srgbClr val="8D4F3E"/>
                </a:solidFill>
                <a:latin typeface="Proxima Nova Semibold"/>
                <a:cs typeface="Proxima Nova Semibold"/>
              </a:rPr>
              <a:t>supported by </a:t>
            </a:r>
            <a:r>
              <a:rPr lang="en-US" sz="3500" spc="15" dirty="0" smtClean="0">
                <a:solidFill>
                  <a:srgbClr val="8D4F3E"/>
                </a:solidFill>
                <a:latin typeface="Proxima Nova Semibold"/>
                <a:cs typeface="Proxima Nova Semibold"/>
              </a:rPr>
              <a:t>415 </a:t>
            </a:r>
            <a:r>
              <a:rPr lang="en-US" sz="3500" spc="15" dirty="0">
                <a:solidFill>
                  <a:srgbClr val="8D4F3E"/>
                </a:solidFill>
                <a:latin typeface="Proxima Nova Semibold"/>
                <a:cs typeface="Proxima Nova Semibold"/>
              </a:rPr>
              <a:t>pastoralist and supporting organizations</a:t>
            </a:r>
          </a:p>
          <a:p>
            <a:pPr marL="483234" marR="342900" indent="-471170">
              <a:lnSpc>
                <a:spcPct val="150000"/>
              </a:lnSpc>
              <a:spcBef>
                <a:spcPts val="95"/>
              </a:spcBef>
              <a:buClr>
                <a:srgbClr val="7D6461"/>
              </a:buClr>
              <a:buChar char="•"/>
              <a:tabLst>
                <a:tab pos="483234" algn="l"/>
                <a:tab pos="483870" algn="l"/>
              </a:tabLst>
            </a:pPr>
            <a:r>
              <a:rPr lang="en-US" sz="3500" spc="15" dirty="0">
                <a:solidFill>
                  <a:srgbClr val="8D4F3E"/>
                </a:solidFill>
                <a:latin typeface="Proxima Nova Semibold"/>
                <a:cs typeface="Proxima Nova Semibold"/>
              </a:rPr>
              <a:t>FAO to facilitate the implementation of the IYRP</a:t>
            </a:r>
            <a:endParaRPr sz="3500" spc="15" dirty="0">
              <a:solidFill>
                <a:srgbClr val="8D4F3E"/>
              </a:solidFill>
              <a:latin typeface="Proxima Nova Semibold"/>
              <a:cs typeface="Proxima Nova Semibold"/>
            </a:endParaRPr>
          </a:p>
        </p:txBody>
      </p:sp>
    </p:spTree>
    <p:extLst>
      <p:ext uri="{BB962C8B-B14F-4D97-AF65-F5344CB8AC3E}">
        <p14:creationId xmlns:p14="http://schemas.microsoft.com/office/powerpoint/2010/main" val="12017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9106433" y="0"/>
            <a:ext cx="995152" cy="11308552"/>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660650" y="244475"/>
            <a:ext cx="7073097" cy="1031875"/>
          </a:xfrm>
          <a:prstGeom prst="rect">
            <a:avLst/>
          </a:prstGeom>
        </p:spPr>
        <p:txBody>
          <a:bodyPr vert="horz" wrap="square" lIns="0" tIns="12700" rIns="0" bIns="0" rtlCol="0">
            <a:spAutoFit/>
          </a:bodyPr>
          <a:lstStyle/>
          <a:p>
            <a:pPr marL="12700">
              <a:lnSpc>
                <a:spcPct val="100000"/>
              </a:lnSpc>
              <a:spcBef>
                <a:spcPts val="100"/>
              </a:spcBef>
            </a:pPr>
            <a:r>
              <a:rPr sz="6500" b="1" spc="-5" dirty="0">
                <a:latin typeface="Proxima Nova"/>
                <a:cs typeface="Proxima Nova"/>
              </a:rPr>
              <a:t>Why an</a:t>
            </a:r>
            <a:r>
              <a:rPr sz="6500" b="1" spc="-85" dirty="0">
                <a:latin typeface="Proxima Nova"/>
                <a:cs typeface="Proxima Nova"/>
              </a:rPr>
              <a:t> </a:t>
            </a:r>
            <a:r>
              <a:rPr sz="6500" b="1" spc="-5" dirty="0">
                <a:latin typeface="Proxima Nova"/>
                <a:cs typeface="Proxima Nova"/>
              </a:rPr>
              <a:t>IYRP?</a:t>
            </a:r>
          </a:p>
        </p:txBody>
      </p:sp>
      <p:sp>
        <p:nvSpPr>
          <p:cNvPr id="6" name="object 6"/>
          <p:cNvSpPr txBox="1"/>
          <p:nvPr/>
        </p:nvSpPr>
        <p:spPr>
          <a:xfrm>
            <a:off x="18043" y="2225675"/>
            <a:ext cx="12655550" cy="8142614"/>
          </a:xfrm>
          <a:prstGeom prst="rect">
            <a:avLst/>
          </a:prstGeom>
        </p:spPr>
        <p:txBody>
          <a:bodyPr vert="horz" wrap="square" lIns="0" tIns="12065" rIns="0" bIns="0" rtlCol="0">
            <a:spAutoFit/>
          </a:bodyPr>
          <a:lstStyle/>
          <a:p>
            <a:pPr marL="483234" marR="342900" indent="-471170">
              <a:lnSpc>
                <a:spcPct val="150000"/>
              </a:lnSpc>
              <a:spcBef>
                <a:spcPts val="95"/>
              </a:spcBef>
              <a:buClr>
                <a:srgbClr val="7D6461"/>
              </a:buClr>
              <a:buChar char="•"/>
              <a:tabLst>
                <a:tab pos="483234" algn="l"/>
                <a:tab pos="483870" algn="l"/>
              </a:tabLst>
            </a:pPr>
            <a:r>
              <a:rPr sz="3500" spc="15" dirty="0">
                <a:solidFill>
                  <a:srgbClr val="8D4F3E"/>
                </a:solidFill>
                <a:latin typeface="Proxima Nova Semibold"/>
                <a:cs typeface="Proxima Nova Semibold"/>
              </a:rPr>
              <a:t>To </a:t>
            </a:r>
            <a:r>
              <a:rPr sz="3500" spc="5" dirty="0">
                <a:solidFill>
                  <a:srgbClr val="8D4F3E"/>
                </a:solidFill>
                <a:latin typeface="Proxima Nova Semibold"/>
                <a:cs typeface="Proxima Nova Semibold"/>
              </a:rPr>
              <a:t>increase </a:t>
            </a:r>
            <a:r>
              <a:rPr sz="3500" spc="10" dirty="0">
                <a:solidFill>
                  <a:srgbClr val="8D4F3E"/>
                </a:solidFill>
                <a:latin typeface="Proxima Nova Semibold"/>
                <a:cs typeface="Proxima Nova Semibold"/>
              </a:rPr>
              <a:t>worldwide understanding </a:t>
            </a:r>
            <a:r>
              <a:rPr sz="3500" spc="5" dirty="0" smtClean="0">
                <a:solidFill>
                  <a:srgbClr val="8D4F3E"/>
                </a:solidFill>
                <a:latin typeface="Proxima Nova Semibold"/>
                <a:cs typeface="Proxima Nova Semibold"/>
              </a:rPr>
              <a:t>of </a:t>
            </a:r>
            <a:r>
              <a:rPr sz="3500" spc="15" dirty="0">
                <a:solidFill>
                  <a:srgbClr val="8D4F3E"/>
                </a:solidFill>
                <a:latin typeface="Proxima Nova Semibold"/>
                <a:cs typeface="Proxima Nova Semibold"/>
              </a:rPr>
              <a:t>importance </a:t>
            </a:r>
            <a:r>
              <a:rPr sz="3500" spc="10" dirty="0">
                <a:solidFill>
                  <a:srgbClr val="8D4F3E"/>
                </a:solidFill>
                <a:latin typeface="Proxima Nova Semibold"/>
                <a:cs typeface="Proxima Nova Semibold"/>
              </a:rPr>
              <a:t>of rangelands </a:t>
            </a:r>
            <a:r>
              <a:rPr sz="3500" spc="20" dirty="0">
                <a:solidFill>
                  <a:srgbClr val="8D4F3E"/>
                </a:solidFill>
                <a:latin typeface="Proxima Nova Semibold"/>
                <a:cs typeface="Proxima Nova Semibold"/>
              </a:rPr>
              <a:t>&amp; </a:t>
            </a:r>
            <a:r>
              <a:rPr sz="3500" spc="10" dirty="0">
                <a:solidFill>
                  <a:srgbClr val="8D4F3E"/>
                </a:solidFill>
                <a:latin typeface="Proxima Nova Semibold"/>
                <a:cs typeface="Proxima Nova Semibold"/>
              </a:rPr>
              <a:t>pastoralists </a:t>
            </a:r>
            <a:r>
              <a:rPr sz="3500" spc="5" dirty="0" smtClean="0">
                <a:solidFill>
                  <a:srgbClr val="8D4F3E"/>
                </a:solidFill>
                <a:latin typeface="Proxima Nova Semibold"/>
                <a:cs typeface="Proxima Nova Semibold"/>
              </a:rPr>
              <a:t>for </a:t>
            </a:r>
            <a:r>
              <a:rPr sz="3500" spc="10" dirty="0">
                <a:solidFill>
                  <a:srgbClr val="8D4F3E"/>
                </a:solidFill>
                <a:latin typeface="Proxima Nova Semibold"/>
                <a:cs typeface="Proxima Nova Semibold"/>
              </a:rPr>
              <a:t>food </a:t>
            </a:r>
            <a:r>
              <a:rPr sz="3500" spc="15" dirty="0">
                <a:solidFill>
                  <a:srgbClr val="8D4F3E"/>
                </a:solidFill>
                <a:latin typeface="Proxima Nova Semibold"/>
                <a:cs typeface="Proxima Nova Semibold"/>
              </a:rPr>
              <a:t>security, economy, environment &amp; cultural heritage</a:t>
            </a:r>
          </a:p>
          <a:p>
            <a:pPr marL="483234" marR="342900" indent="-471170">
              <a:lnSpc>
                <a:spcPct val="150000"/>
              </a:lnSpc>
              <a:spcBef>
                <a:spcPts val="95"/>
              </a:spcBef>
              <a:buClr>
                <a:srgbClr val="7D6461"/>
              </a:buClr>
              <a:buFontTx/>
              <a:buChar char="•"/>
              <a:tabLst>
                <a:tab pos="483234" algn="l"/>
                <a:tab pos="483870" algn="l"/>
              </a:tabLst>
            </a:pPr>
            <a:r>
              <a:rPr lang="en-US" sz="3500" spc="15" dirty="0">
                <a:solidFill>
                  <a:srgbClr val="8D4F3E"/>
                </a:solidFill>
                <a:latin typeface="Proxima Nova Semibold"/>
                <a:cs typeface="Proxima Nova Semibold"/>
              </a:rPr>
              <a:t>Break myths and misunderstandings </a:t>
            </a:r>
          </a:p>
          <a:p>
            <a:pPr marL="483234" marR="342900" indent="-471170">
              <a:lnSpc>
                <a:spcPct val="150000"/>
              </a:lnSpc>
              <a:spcBef>
                <a:spcPts val="95"/>
              </a:spcBef>
              <a:buClr>
                <a:srgbClr val="7D6461"/>
              </a:buClr>
              <a:buChar char="•"/>
              <a:tabLst>
                <a:tab pos="483234" algn="l"/>
                <a:tab pos="483870" algn="l"/>
              </a:tabLst>
            </a:pPr>
            <a:r>
              <a:rPr sz="3500" spc="15" dirty="0" smtClean="0">
                <a:solidFill>
                  <a:srgbClr val="8D4F3E"/>
                </a:solidFill>
                <a:latin typeface="Proxima Nova Semibold"/>
                <a:cs typeface="Proxima Nova Semibold"/>
              </a:rPr>
              <a:t>To </a:t>
            </a:r>
            <a:r>
              <a:rPr sz="3500" spc="15" dirty="0">
                <a:solidFill>
                  <a:srgbClr val="8D4F3E"/>
                </a:solidFill>
                <a:latin typeface="Proxima Nova Semibold"/>
                <a:cs typeface="Proxima Nova Semibold"/>
              </a:rPr>
              <a:t>help fill knowledge gaps about rangelands &amp; pastoralists through participatory research &amp; communication</a:t>
            </a:r>
          </a:p>
          <a:p>
            <a:pPr marL="483234" marR="342900" indent="-471170">
              <a:lnSpc>
                <a:spcPct val="150000"/>
              </a:lnSpc>
              <a:spcBef>
                <a:spcPts val="95"/>
              </a:spcBef>
              <a:buClr>
                <a:srgbClr val="7D6461"/>
              </a:buClr>
              <a:buChar char="•"/>
              <a:tabLst>
                <a:tab pos="483234" algn="l"/>
                <a:tab pos="483870" algn="l"/>
              </a:tabLst>
            </a:pPr>
            <a:r>
              <a:rPr sz="3500" spc="15" dirty="0">
                <a:solidFill>
                  <a:srgbClr val="8D4F3E"/>
                </a:solidFill>
                <a:latin typeface="Proxima Nova Semibold"/>
                <a:cs typeface="Proxima Nova Semibold"/>
              </a:rPr>
              <a:t>To promote informed, science-based policy &amp; legislation for current &amp; future generations</a:t>
            </a:r>
          </a:p>
          <a:p>
            <a:pPr marL="483234" marR="342900" indent="-471170">
              <a:lnSpc>
                <a:spcPct val="150000"/>
              </a:lnSpc>
              <a:spcBef>
                <a:spcPts val="95"/>
              </a:spcBef>
              <a:buClr>
                <a:srgbClr val="7D6461"/>
              </a:buClr>
              <a:buChar char="•"/>
              <a:tabLst>
                <a:tab pos="483234" algn="l"/>
                <a:tab pos="483870" algn="l"/>
              </a:tabLst>
            </a:pPr>
            <a:r>
              <a:rPr lang="en-US" sz="3500" spc="15" dirty="0" smtClean="0">
                <a:solidFill>
                  <a:srgbClr val="8D4F3E"/>
                </a:solidFill>
                <a:latin typeface="Proxima Nova Semibold"/>
                <a:cs typeface="Proxima Nova Semibold"/>
              </a:rPr>
              <a:t>To </a:t>
            </a:r>
            <a:r>
              <a:rPr lang="en-US" sz="3500" spc="15" dirty="0">
                <a:solidFill>
                  <a:srgbClr val="8D4F3E"/>
                </a:solidFill>
                <a:latin typeface="Proxima Nova Semibold"/>
                <a:cs typeface="Proxima Nova Semibold"/>
              </a:rPr>
              <a:t>increase sustainable and ethical investment in rangelands and pastoral </a:t>
            </a:r>
            <a:r>
              <a:rPr lang="en-US" sz="3500" spc="15" dirty="0" smtClean="0">
                <a:solidFill>
                  <a:srgbClr val="8D4F3E"/>
                </a:solidFill>
                <a:latin typeface="Proxima Nova Semibold"/>
                <a:cs typeface="Proxima Nova Semibold"/>
              </a:rPr>
              <a:t>livelihoods</a:t>
            </a:r>
          </a:p>
        </p:txBody>
      </p:sp>
      <p:sp>
        <p:nvSpPr>
          <p:cNvPr id="7" name="object 7"/>
          <p:cNvSpPr txBox="1"/>
          <p:nvPr/>
        </p:nvSpPr>
        <p:spPr>
          <a:xfrm>
            <a:off x="11132510" y="10943028"/>
            <a:ext cx="1124585" cy="176530"/>
          </a:xfrm>
          <a:prstGeom prst="rect">
            <a:avLst/>
          </a:prstGeom>
        </p:spPr>
        <p:txBody>
          <a:bodyPr vert="horz" wrap="square" lIns="0" tIns="17780" rIns="0" bIns="0" rtlCol="0">
            <a:spAutoFit/>
          </a:bodyPr>
          <a:lstStyle/>
          <a:p>
            <a:pPr marL="12700">
              <a:lnSpc>
                <a:spcPct val="100000"/>
              </a:lnSpc>
              <a:spcBef>
                <a:spcPts val="140"/>
              </a:spcBef>
            </a:pPr>
            <a:r>
              <a:rPr sz="950" b="1" i="1" spc="25" dirty="0">
                <a:solidFill>
                  <a:srgbClr val="FFFFFF"/>
                </a:solidFill>
                <a:latin typeface="Arial"/>
                <a:cs typeface="Arial"/>
              </a:rPr>
              <a:t>© </a:t>
            </a:r>
            <a:r>
              <a:rPr sz="950" b="1" i="1" spc="20" dirty="0">
                <a:solidFill>
                  <a:srgbClr val="FFFFFF"/>
                </a:solidFill>
                <a:latin typeface="Arial"/>
                <a:cs typeface="Arial"/>
              </a:rPr>
              <a:t>Wendy</a:t>
            </a:r>
            <a:r>
              <a:rPr sz="950" b="1" i="1" spc="-50" dirty="0">
                <a:solidFill>
                  <a:srgbClr val="FFFFFF"/>
                </a:solidFill>
                <a:latin typeface="Arial"/>
                <a:cs typeface="Arial"/>
              </a:rPr>
              <a:t> </a:t>
            </a:r>
            <a:r>
              <a:rPr sz="950" b="1" i="1" spc="20" dirty="0">
                <a:solidFill>
                  <a:srgbClr val="FFFFFF"/>
                </a:solidFill>
                <a:latin typeface="Arial"/>
                <a:cs typeface="Arial"/>
              </a:rPr>
              <a:t>Sheehan</a:t>
            </a:r>
            <a:endParaRPr sz="950">
              <a:latin typeface="Arial"/>
              <a:cs typeface="Arial"/>
            </a:endParaRPr>
          </a:p>
        </p:txBody>
      </p:sp>
      <p:sp>
        <p:nvSpPr>
          <p:cNvPr id="9" name="object 3"/>
          <p:cNvSpPr/>
          <p:nvPr/>
        </p:nvSpPr>
        <p:spPr>
          <a:xfrm>
            <a:off x="12454527" y="1760539"/>
            <a:ext cx="6441775" cy="778747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266440" y="192335"/>
            <a:ext cx="13571220" cy="1884892"/>
          </a:xfrm>
        </p:spPr>
        <p:txBody>
          <a:bodyPr>
            <a:normAutofit/>
          </a:bodyPr>
          <a:lstStyle/>
          <a:p>
            <a:r>
              <a:rPr lang="en-US" sz="6596" dirty="0">
                <a:solidFill>
                  <a:srgbClr val="C00000"/>
                </a:solidFill>
              </a:rPr>
              <a:t>What are Rangelands? </a:t>
            </a:r>
          </a:p>
        </p:txBody>
      </p:sp>
      <p:sp>
        <p:nvSpPr>
          <p:cNvPr id="7172" name="Rectangle 4"/>
          <p:cNvSpPr>
            <a:spLocks noGrp="1" noChangeArrowheads="1"/>
          </p:cNvSpPr>
          <p:nvPr>
            <p:ph type="body" idx="1"/>
          </p:nvPr>
        </p:nvSpPr>
        <p:spPr>
          <a:xfrm>
            <a:off x="195370" y="3063875"/>
            <a:ext cx="9856680" cy="7341336"/>
          </a:xfrm>
        </p:spPr>
        <p:txBody>
          <a:bodyPr>
            <a:normAutofit/>
          </a:bodyPr>
          <a:lstStyle/>
          <a:p>
            <a:r>
              <a:rPr lang="en-US" sz="4288" dirty="0"/>
              <a:t>“Rangelands are areas of </a:t>
            </a:r>
            <a:r>
              <a:rPr lang="en-US" sz="4288" dirty="0">
                <a:solidFill>
                  <a:srgbClr val="0070C0"/>
                </a:solidFill>
              </a:rPr>
              <a:t>grasses, grass-like plants, forbs, shrubs and sometimes trees that are grazed or have the potential to be grazed by livestock and wildlife. </a:t>
            </a:r>
            <a:r>
              <a:rPr lang="en-US" sz="4288" dirty="0"/>
              <a:t>They are diverse in their vegetation highly influenced by rainfall, temperature and other climate phenomena, and habitat for a wide range of wildlife, many species of which are found nowhere else</a:t>
            </a:r>
            <a:r>
              <a:rPr lang="en-US" sz="4288" dirty="0" smtClean="0"/>
              <a:t>.”</a:t>
            </a:r>
            <a:endParaRPr lang="en-ZA" sz="4617" dirty="0">
              <a:solidFill>
                <a:srgbClr val="C00000"/>
              </a:solidFill>
            </a:endParaRPr>
          </a:p>
        </p:txBody>
      </p:sp>
      <p:pic>
        <p:nvPicPr>
          <p:cNvPr id="6" name="Picture 5"/>
          <p:cNvPicPr>
            <a:picLocks noChangeAspect="1"/>
          </p:cNvPicPr>
          <p:nvPr/>
        </p:nvPicPr>
        <p:blipFill>
          <a:blip r:embed="rId3"/>
          <a:stretch>
            <a:fillRect/>
          </a:stretch>
        </p:blipFill>
        <p:spPr>
          <a:xfrm>
            <a:off x="10280650" y="1973592"/>
            <a:ext cx="8610599" cy="8785166"/>
          </a:xfrm>
          <a:prstGeom prst="rect">
            <a:avLst/>
          </a:prstGeom>
        </p:spPr>
      </p:pic>
    </p:spTree>
    <p:extLst>
      <p:ext uri="{BB962C8B-B14F-4D97-AF65-F5344CB8AC3E}">
        <p14:creationId xmlns:p14="http://schemas.microsoft.com/office/powerpoint/2010/main" val="3879497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266440" y="192335"/>
            <a:ext cx="13571220" cy="1884892"/>
          </a:xfrm>
        </p:spPr>
        <p:txBody>
          <a:bodyPr>
            <a:normAutofit/>
          </a:bodyPr>
          <a:lstStyle/>
          <a:p>
            <a:r>
              <a:rPr lang="en-US" sz="6596" dirty="0">
                <a:solidFill>
                  <a:srgbClr val="C00000"/>
                </a:solidFill>
              </a:rPr>
              <a:t>Who is a pastoralist? </a:t>
            </a:r>
          </a:p>
        </p:txBody>
      </p:sp>
      <p:pic>
        <p:nvPicPr>
          <p:cNvPr id="2" name="Picture 1"/>
          <p:cNvPicPr>
            <a:picLocks noChangeAspect="1"/>
          </p:cNvPicPr>
          <p:nvPr/>
        </p:nvPicPr>
        <p:blipFill>
          <a:blip r:embed="rId3"/>
          <a:stretch>
            <a:fillRect/>
          </a:stretch>
        </p:blipFill>
        <p:spPr>
          <a:xfrm>
            <a:off x="9899650" y="1463675"/>
            <a:ext cx="9024598" cy="9363671"/>
          </a:xfrm>
          <a:prstGeom prst="rect">
            <a:avLst/>
          </a:prstGeom>
        </p:spPr>
      </p:pic>
      <p:sp>
        <p:nvSpPr>
          <p:cNvPr id="3" name="Rectangle 2"/>
          <p:cNvSpPr/>
          <p:nvPr/>
        </p:nvSpPr>
        <p:spPr>
          <a:xfrm>
            <a:off x="603250" y="3390910"/>
            <a:ext cx="8987954" cy="5509200"/>
          </a:xfrm>
          <a:prstGeom prst="rect">
            <a:avLst/>
          </a:prstGeom>
        </p:spPr>
        <p:txBody>
          <a:bodyPr wrap="square">
            <a:spAutoFit/>
          </a:bodyPr>
          <a:lstStyle/>
          <a:p>
            <a:r>
              <a:rPr lang="en-US" sz="4400" i="1" dirty="0"/>
              <a:t>Pastoralists </a:t>
            </a:r>
            <a:r>
              <a:rPr lang="en-US" sz="4400" i="1" dirty="0">
                <a:solidFill>
                  <a:srgbClr val="0070C0"/>
                </a:solidFill>
              </a:rPr>
              <a:t>are people who raise livestock or (semi-)wild animals on rangelands </a:t>
            </a:r>
            <a:r>
              <a:rPr lang="en-US" sz="4400" i="1" dirty="0" smtClean="0"/>
              <a:t>in </a:t>
            </a:r>
            <a:r>
              <a:rPr lang="en-US" sz="4400" i="1" dirty="0"/>
              <a:t>production systems </a:t>
            </a:r>
            <a:r>
              <a:rPr lang="en-US" sz="4400" i="1" dirty="0">
                <a:solidFill>
                  <a:schemeClr val="accent2">
                    <a:lumMod val="75000"/>
                  </a:schemeClr>
                </a:solidFill>
              </a:rPr>
              <a:t>that depend on some degree of herd mobility. </a:t>
            </a:r>
            <a:r>
              <a:rPr lang="en-US" sz="4400" i="1" dirty="0"/>
              <a:t>They manage diverse species of grazing and browsing animals such as sheep, goats, camels, cattle, and donkeys.</a:t>
            </a:r>
            <a:endParaRPr lang="en-ZA" sz="4400" i="1" dirty="0"/>
          </a:p>
        </p:txBody>
      </p:sp>
    </p:spTree>
    <p:extLst>
      <p:ext uri="{BB962C8B-B14F-4D97-AF65-F5344CB8AC3E}">
        <p14:creationId xmlns:p14="http://schemas.microsoft.com/office/powerpoint/2010/main" val="379464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266440" y="192335"/>
            <a:ext cx="13571220" cy="1884892"/>
          </a:xfrm>
        </p:spPr>
        <p:txBody>
          <a:bodyPr>
            <a:normAutofit/>
          </a:bodyPr>
          <a:lstStyle/>
          <a:p>
            <a:r>
              <a:rPr lang="en-US" sz="6596" dirty="0">
                <a:solidFill>
                  <a:srgbClr val="C00000"/>
                </a:solidFill>
              </a:rPr>
              <a:t>Rangeland distribution in Africa  </a:t>
            </a:r>
          </a:p>
        </p:txBody>
      </p:sp>
      <p:pic>
        <p:nvPicPr>
          <p:cNvPr id="3" name="Picture 2"/>
          <p:cNvPicPr>
            <a:picLocks noChangeAspect="1"/>
          </p:cNvPicPr>
          <p:nvPr/>
        </p:nvPicPr>
        <p:blipFill>
          <a:blip r:embed="rId3"/>
          <a:stretch>
            <a:fillRect/>
          </a:stretch>
        </p:blipFill>
        <p:spPr>
          <a:xfrm>
            <a:off x="1136650" y="1616075"/>
            <a:ext cx="9241297" cy="9188262"/>
          </a:xfrm>
          <a:prstGeom prst="rect">
            <a:avLst/>
          </a:prstGeom>
        </p:spPr>
      </p:pic>
      <p:pic>
        <p:nvPicPr>
          <p:cNvPr id="4" name="Picture 3"/>
          <p:cNvPicPr>
            <a:picLocks noChangeAspect="1"/>
          </p:cNvPicPr>
          <p:nvPr/>
        </p:nvPicPr>
        <p:blipFill>
          <a:blip r:embed="rId4"/>
          <a:stretch>
            <a:fillRect/>
          </a:stretch>
        </p:blipFill>
        <p:spPr>
          <a:xfrm>
            <a:off x="10452224" y="2731882"/>
            <a:ext cx="8439026" cy="4903994"/>
          </a:xfrm>
          <a:prstGeom prst="rect">
            <a:avLst/>
          </a:prstGeom>
        </p:spPr>
      </p:pic>
      <p:sp>
        <p:nvSpPr>
          <p:cNvPr id="5" name="TextBox 4"/>
          <p:cNvSpPr txBox="1"/>
          <p:nvPr/>
        </p:nvSpPr>
        <p:spPr>
          <a:xfrm>
            <a:off x="13671551" y="10290201"/>
            <a:ext cx="5219699" cy="549061"/>
          </a:xfrm>
          <a:prstGeom prst="rect">
            <a:avLst/>
          </a:prstGeom>
          <a:noFill/>
        </p:spPr>
        <p:txBody>
          <a:bodyPr wrap="square" rtlCol="0">
            <a:spAutoFit/>
          </a:bodyPr>
          <a:lstStyle/>
          <a:p>
            <a:r>
              <a:rPr lang="en-ZA" sz="2968" dirty="0">
                <a:solidFill>
                  <a:srgbClr val="C00000"/>
                </a:solidFill>
              </a:rPr>
              <a:t>www.rangelandsdata.org/atlas </a:t>
            </a:r>
          </a:p>
        </p:txBody>
      </p:sp>
      <p:sp>
        <p:nvSpPr>
          <p:cNvPr id="2" name="Rectangle 1"/>
          <p:cNvSpPr/>
          <p:nvPr/>
        </p:nvSpPr>
        <p:spPr>
          <a:xfrm>
            <a:off x="10483974" y="6950075"/>
            <a:ext cx="4010087"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01554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39352" y="-35167"/>
            <a:ext cx="13065898" cy="11344517"/>
          </a:xfrm>
          <a:prstGeom prst="rect">
            <a:avLst/>
          </a:prstGeom>
        </p:spPr>
      </p:pic>
    </p:spTree>
    <p:extLst>
      <p:ext uri="{BB962C8B-B14F-4D97-AF65-F5344CB8AC3E}">
        <p14:creationId xmlns:p14="http://schemas.microsoft.com/office/powerpoint/2010/main" val="2772456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1652</TotalTime>
  <Words>1404</Words>
  <Application>Microsoft Office PowerPoint</Application>
  <PresentationFormat>Custom</PresentationFormat>
  <Paragraphs>184</Paragraphs>
  <Slides>30</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Calibri</vt:lpstr>
      <vt:lpstr>FUTURA MEDIUM</vt:lpstr>
      <vt:lpstr>FUTURA MEDIUM</vt:lpstr>
      <vt:lpstr>Helvetica Neue</vt:lpstr>
      <vt:lpstr>Helvetica Neue Light</vt:lpstr>
      <vt:lpstr>Proxima Nova</vt:lpstr>
      <vt:lpstr>Proxima Nova Medium</vt:lpstr>
      <vt:lpstr>Proxima Nova Semibold</vt:lpstr>
      <vt:lpstr>Source Sans Pro ExtraLight</vt:lpstr>
      <vt:lpstr>Symbol</vt:lpstr>
      <vt:lpstr>Tahoma</vt:lpstr>
      <vt:lpstr>Times New Roman</vt:lpstr>
      <vt:lpstr>Wingdings</vt:lpstr>
      <vt:lpstr>Office Theme</vt:lpstr>
      <vt:lpstr>International Year of  Rangelands &amp; Pastoralists</vt:lpstr>
      <vt:lpstr>Presentation Outline </vt:lpstr>
      <vt:lpstr>PowerPoint Presentation</vt:lpstr>
      <vt:lpstr>PowerPoint Presentation</vt:lpstr>
      <vt:lpstr>Why an IYRP?</vt:lpstr>
      <vt:lpstr>What are Rangelands? </vt:lpstr>
      <vt:lpstr>Who is a pastoralist? </vt:lpstr>
      <vt:lpstr>Rangeland distribution in Africa  </vt:lpstr>
      <vt:lpstr>PowerPoint Presentation</vt:lpstr>
      <vt:lpstr>PowerPoint Presentation</vt:lpstr>
      <vt:lpstr>Challenges facing rangelands </vt:lpstr>
      <vt:lpstr>Conversion of rangelands </vt:lpstr>
      <vt:lpstr>Afforestation in rangelands </vt:lpstr>
      <vt:lpstr>IYRP 2026 structure </vt:lpstr>
      <vt:lpstr>Thematic themes</vt:lpstr>
      <vt:lpstr>Regional IYRP Support Groups (RISGs)</vt:lpstr>
      <vt:lpstr>PowerPoint Presentation</vt:lpstr>
      <vt:lpstr>PowerPoint Presentation</vt:lpstr>
      <vt:lpstr>What does the IYRP initiative seek to achieve through the Working Groups?</vt:lpstr>
      <vt:lpstr>Tasks of Working Groups :</vt:lpstr>
      <vt:lpstr>PowerPoint Presentation</vt:lpstr>
      <vt:lpstr>PowerPoint Presentation</vt:lpstr>
      <vt:lpstr>PowerPoint Presentation</vt:lpstr>
      <vt:lpstr>PowerPoint Presentation</vt:lpstr>
      <vt:lpstr>PowerPoint Presentation</vt:lpstr>
      <vt:lpstr>Grazing Land, Grazing land –               Children Song   Johnny Johnny Yes Papa )  </vt:lpstr>
      <vt:lpstr>PowerPoint Presentation</vt:lpstr>
      <vt:lpstr>Regional/National Action Plans</vt:lpstr>
      <vt:lpstr>Action Plan for South Africa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International Year of  Rangelands &amp; Pastoralists (IYRP) 2026</dc:title>
  <dc:creator>Igshaan Samuels</dc:creator>
  <cp:lastModifiedBy>Anon</cp:lastModifiedBy>
  <cp:revision>94</cp:revision>
  <dcterms:created xsi:type="dcterms:W3CDTF">2023-03-21T09:05:33Z</dcterms:created>
  <dcterms:modified xsi:type="dcterms:W3CDTF">2023-07-27T04:17:21Z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2023-03-21T00:00:00Z</vt:filetime>
  </property>
  <property fmtid="{D5CDD505-2E9C-101B-9397-08002B2CF9AE}" pid="3" name="Creator">
    <vt:lpwstr>Microsoft® PowerPoint® for Microsoft 365</vt:lpwstr>
  </property>
  <property fmtid="{D5CDD505-2E9C-101B-9397-08002B2CF9AE}" pid="4" name="LastSaved">
    <vt:filetime>2023-03-21T00:00:00Z</vt:filetime>
  </property>
</Properties>
</file>