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79" r:id="rId4"/>
    <p:sldId id="266" r:id="rId5"/>
    <p:sldId id="259" r:id="rId6"/>
    <p:sldId id="260" r:id="rId7"/>
    <p:sldId id="263" r:id="rId8"/>
    <p:sldId id="265" r:id="rId9"/>
    <p:sldId id="281" r:id="rId10"/>
    <p:sldId id="257" r:id="rId11"/>
    <p:sldId id="282" r:id="rId12"/>
    <p:sldId id="277" r:id="rId13"/>
  </p:sldIdLst>
  <p:sldSz cx="24384000" cy="13716000"/>
  <p:notesSz cx="6858000" cy="9144000"/>
  <p:embeddedFontLst>
    <p:embeddedFont>
      <p:font typeface="Helvetica Neue" panose="02000503000000020004" pitchFamily="2" charset="0"/>
      <p:regular r:id="rId15"/>
      <p:bold r:id="rId16"/>
      <p:italic r:id="rId17"/>
      <p:boldItalic r:id="rId18"/>
    </p:embeddedFont>
    <p:embeddedFont>
      <p:font typeface="Helvetica Neue Light" panose="02000403000000020004" pitchFamily="2" charset="0"/>
      <p:regular r:id="rId19"/>
      <p:bold r:id="rId20"/>
      <p:italic r:id="rId21"/>
      <p:boldItalic r:id="rId22"/>
    </p:embeddedFont>
    <p:embeddedFont>
      <p:font typeface="Proxima Nova" panose="02000506030000020004" pitchFamily="2" charset="0"/>
      <p:regular r:id="rId23"/>
      <p:bold r:id="rId24"/>
      <p:italic r:id="rId25"/>
      <p:boldItalic r:id="rId26"/>
    </p:embeddedFont>
    <p:embeddedFont>
      <p:font typeface="Proxima Nova Semibold" panose="02000506030000020004" pitchFamily="2" charset="0"/>
      <p:regular r:id="rId27"/>
      <p:bold r:id="rId28"/>
      <p:italic r:id="rId29"/>
      <p:boldItalic r:id="rId30"/>
    </p:embeddedFont>
    <p:embeddedFont>
      <p:font typeface="Source Sans Pro ExtraLight" panose="020B0303030403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Ven59TmxiLpExhPvLQudTVdw6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8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9"/>
    <p:restoredTop sz="94811"/>
  </p:normalViewPr>
  <p:slideViewPr>
    <p:cSldViewPr snapToGrid="0" snapToObjects="1">
      <p:cViewPr varScale="1">
        <p:scale>
          <a:sx n="39" d="100"/>
          <a:sy n="39" d="100"/>
        </p:scale>
        <p:origin x="19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03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55478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3" name="Google Shape;193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12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>
            <a:spLocks noGrp="1"/>
          </p:cNvSpPr>
          <p:nvPr>
            <p:ph type="pic" idx="2"/>
          </p:nvPr>
        </p:nvSpPr>
        <p:spPr>
          <a:xfrm>
            <a:off x="-50800" y="-1270000"/>
            <a:ext cx="24485601" cy="16323734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>
            <a:spLocks noGrp="1"/>
          </p:cNvSpPr>
          <p:nvPr>
            <p:ph type="pic" idx="2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5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1pPr>
            <a:lvl2pPr marL="914400" lvl="1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2pPr>
            <a:lvl3pPr marL="1371600" lvl="2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3pPr>
            <a:lvl4pPr marL="1828800" lvl="3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4pPr>
            <a:lvl5pPr marL="2286000" lvl="4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>
            <a:spLocks noGrp="1"/>
          </p:cNvSpPr>
          <p:nvPr>
            <p:ph type="pic" idx="2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26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body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>
            <a:spLocks noGrp="1"/>
          </p:cNvSpPr>
          <p:nvPr>
            <p:ph type="pic" idx="2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0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799" cy="10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>
            <a:spLocks noGrp="1"/>
          </p:cNvSpPr>
          <p:nvPr>
            <p:ph type="pic" idx="2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32"/>
          <p:cNvSpPr>
            <a:spLocks noGrp="1"/>
          </p:cNvSpPr>
          <p:nvPr>
            <p:ph type="pic" idx="3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32"/>
          <p:cNvSpPr>
            <a:spLocks noGrp="1"/>
          </p:cNvSpPr>
          <p:nvPr>
            <p:ph type="pic" idx="4"/>
          </p:nvPr>
        </p:nvSpPr>
        <p:spPr>
          <a:xfrm>
            <a:off x="-990600" y="1130300"/>
            <a:ext cx="17202149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environment.org/resources/report/case-benign-neglect-knowledge-gaps-about-sustainability-pastoralism-and-rangelands" TargetMode="External"/><Relationship Id="rId5" Type="http://schemas.openxmlformats.org/officeDocument/2006/relationships/hyperlink" Target="https://iyrp.info/sites/iyrp.org/files/DRAFT%20Action%20Plan%20for%20IYRP%20ver9april2021%20edited2.pdf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yrp.info/sites/iyrp.org/files/IYRP%2012%20Global%20Themes%20graphic%20and%20text_0.pdf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2" y="4116"/>
            <a:ext cx="24383996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 descr="Image"/>
          <p:cNvPicPr preferRelativeResize="0"/>
          <p:nvPr/>
        </p:nvPicPr>
        <p:blipFill rotWithShape="1">
          <a:blip r:embed="rId4">
            <a:alphaModFix amt="75459"/>
          </a:blip>
          <a:srcRect l="7425" t="7425" r="7426" b="7426"/>
          <a:stretch/>
        </p:blipFill>
        <p:spPr>
          <a:xfrm>
            <a:off x="-33310" y="0"/>
            <a:ext cx="24418846" cy="1401773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/>
        </p:nvSpPr>
        <p:spPr>
          <a:xfrm>
            <a:off x="5234968" y="5642481"/>
            <a:ext cx="13914064" cy="3762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roxima Nova"/>
              <a:buNone/>
            </a:pPr>
            <a:r>
              <a:rPr lang="en-GB" sz="54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Engin Yılmaz</a:t>
            </a:r>
            <a:endParaRPr sz="5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roxima Nova"/>
              <a:buNone/>
            </a:pPr>
            <a:r>
              <a:rPr lang="en-GB" sz="48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Co-chair of European RISG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roxima Nova"/>
              <a:buNone/>
            </a:pPr>
            <a:r>
              <a:rPr lang="en-GB" sz="4800" b="0" i="0" u="none" strike="noStrike" cap="none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Director of Yolda Initiative &amp; Coordinator of AMNC </a:t>
            </a:r>
            <a:endParaRPr sz="48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roxima Nova"/>
              <a:buNone/>
            </a:pPr>
            <a:endParaRPr sz="5400" b="0" i="0" u="none" strike="noStrike" cap="none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981835" y="463715"/>
            <a:ext cx="14388555" cy="416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Proxima Nova"/>
              <a:buNone/>
            </a:pPr>
            <a:r>
              <a:rPr lang="en-GB" sz="8800" b="0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International Year of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Proxima Nova Semibold"/>
              <a:buNone/>
            </a:pPr>
            <a:r>
              <a:rPr lang="en-GB" sz="88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Rangelands</a:t>
            </a:r>
            <a:r>
              <a:rPr lang="en-GB" sz="8800" b="0" i="0" u="none" strike="noStrike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-GB" sz="8800" b="0" i="0" u="none" strike="noStrike" cap="none" dirty="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Pastoralists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Proxima Nova Semibold"/>
              <a:buNone/>
            </a:pPr>
            <a:r>
              <a:rPr lang="en-GB" sz="8800" dirty="0">
                <a:solidFill>
                  <a:srgbClr val="FFFFFF"/>
                </a:solidFill>
                <a:latin typeface="Proxima Nova Semibold"/>
                <a:sym typeface="Proxima Nova Semibold"/>
              </a:rPr>
              <a:t>2026</a:t>
            </a:r>
            <a:endParaRPr dirty="0"/>
          </a:p>
        </p:txBody>
      </p:sp>
      <p:pic>
        <p:nvPicPr>
          <p:cNvPr id="64" name="Google Shape;64;p1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8074" y="10523175"/>
            <a:ext cx="4072628" cy="186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74470" y="10523175"/>
            <a:ext cx="5265763" cy="173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B145A-FC9A-62F5-153A-7EC21CB32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022" y="10174396"/>
            <a:ext cx="3914509" cy="25321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671" r="19672"/>
          <a:stretch/>
        </p:blipFill>
        <p:spPr>
          <a:xfrm>
            <a:off x="13256834" y="-1656"/>
            <a:ext cx="11137772" cy="1377170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1689099" y="355600"/>
            <a:ext cx="1016000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algn="l">
              <a:lnSpc>
                <a:spcPct val="234722"/>
              </a:lnSpc>
              <a:buClr>
                <a:srgbClr val="878E8D"/>
              </a:buClr>
              <a:buSzPts val="7200"/>
            </a:pPr>
            <a:r>
              <a:rPr lang="en-GB" sz="7200" dirty="0">
                <a:solidFill>
                  <a:srgbClr val="878E8D"/>
                </a:solidFill>
                <a:latin typeface="Proxima Nova"/>
              </a:rPr>
              <a:t>Regional Action Plans</a:t>
            </a:r>
            <a:endParaRPr dirty="0"/>
          </a:p>
        </p:txBody>
      </p:sp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0" y="3149600"/>
            <a:ext cx="119126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1130300" lvl="1" indent="-571500">
              <a:buClr>
                <a:srgbClr val="7E6562"/>
              </a:buClr>
              <a:buSzPts val="3750"/>
            </a:pP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Preparatory phase (2021–2025): activities to be done in 2026 require prior planning and preparation, research, etc.; moreover, many awareness-raising, learning and policy-influencing activities related to rangelands and pastoralists would need to take place already before 2026</a:t>
            </a:r>
          </a:p>
          <a:p>
            <a:pPr marL="1130300" lvl="1" indent="-571500">
              <a:buClr>
                <a:srgbClr val="7E6562"/>
              </a:buClr>
              <a:buSzPts val="3750"/>
            </a:pP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The International Year (IY) (2026)</a:t>
            </a:r>
          </a:p>
          <a:p>
            <a:pPr marL="1130300" lvl="1" indent="-571500">
              <a:buClr>
                <a:srgbClr val="7E6562"/>
              </a:buClr>
              <a:buSzPts val="3750"/>
            </a:pP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Post IY follow-up (2026 and beyond): some activities (particularly research and evaluation) may be done after 2026.</a:t>
            </a:r>
          </a:p>
          <a:p>
            <a:pPr marL="228600" lvl="0" indent="0" algn="l" rtl="0">
              <a:lnSpc>
                <a:spcPct val="128947"/>
              </a:lnSpc>
              <a:spcBef>
                <a:spcPts val="2400"/>
              </a:spcBef>
              <a:spcAft>
                <a:spcPts val="0"/>
              </a:spcAft>
              <a:buClr>
                <a:srgbClr val="AAA98F"/>
              </a:buClr>
              <a:buSzPts val="3800"/>
              <a:buFont typeface="Proxima Nova"/>
              <a:buNone/>
            </a:pPr>
            <a:endParaRPr dirty="0"/>
          </a:p>
        </p:txBody>
      </p:sp>
      <p:pic>
        <p:nvPicPr>
          <p:cNvPr id="73" name="Google Shape;73;p2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13425277" y="13188386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Wendy Sheehan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r="42253"/>
          <a:stretch/>
        </p:blipFill>
        <p:spPr>
          <a:xfrm>
            <a:off x="13256834" y="0"/>
            <a:ext cx="11137772" cy="1377170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0"/>
          <p:cNvSpPr txBox="1">
            <a:spLocks noGrp="1"/>
          </p:cNvSpPr>
          <p:nvPr>
            <p:ph type="body" idx="1"/>
          </p:nvPr>
        </p:nvSpPr>
        <p:spPr>
          <a:xfrm>
            <a:off x="1371176" y="843722"/>
            <a:ext cx="11137772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Clr>
                <a:srgbClr val="7E6562"/>
              </a:buClr>
              <a:buSzPts val="4000"/>
              <a:buFont typeface="Proxima Nova"/>
              <a:buNone/>
            </a:pPr>
            <a:endParaRPr sz="4000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None/>
            </a:pPr>
            <a:r>
              <a:rPr lang="en-GB" sz="4000" b="1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Purpose of regional action plans</a:t>
            </a:r>
            <a:endParaRPr sz="4000" b="1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58800" lvl="0" indent="-5588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To spearhead regional/multi-country activities for highlighting IYRP and achieving its objectives </a:t>
            </a:r>
          </a:p>
          <a:p>
            <a:pPr marL="558800" lvl="0" indent="-5588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To reach out and inform pastoralists</a:t>
            </a:r>
          </a:p>
          <a:p>
            <a:pPr marL="558800" lvl="0" indent="-5588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To help coordinate national activities across the region</a:t>
            </a:r>
          </a:p>
          <a:p>
            <a:pPr marL="558800" lvl="0" indent="-558800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To contribute to global activities</a:t>
            </a:r>
            <a:endParaRPr sz="4000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2" name="Google Shape;212;p20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0"/>
          <p:cNvSpPr txBox="1"/>
          <p:nvPr/>
        </p:nvSpPr>
        <p:spPr>
          <a:xfrm>
            <a:off x="13449341" y="13305133"/>
            <a:ext cx="24756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Marc Foggin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96408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l="34696" r="20204"/>
          <a:stretch/>
        </p:blipFill>
        <p:spPr>
          <a:xfrm>
            <a:off x="13256833" y="-27782"/>
            <a:ext cx="11040945" cy="1374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2422" y="8001000"/>
            <a:ext cx="3511279" cy="153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2573" y="7923116"/>
            <a:ext cx="4665490" cy="154006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13425277" y="13188386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Engin Yılmaz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6B4AA-E90D-B203-0685-A801766D5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644" y="7626350"/>
            <a:ext cx="2953906" cy="1911351"/>
          </a:xfrm>
          <a:prstGeom prst="rect">
            <a:avLst/>
          </a:prstGeom>
        </p:spPr>
      </p:pic>
      <p:sp>
        <p:nvSpPr>
          <p:cNvPr id="4" name="Google Shape;211;p20">
            <a:extLst>
              <a:ext uri="{FF2B5EF4-FFF2-40B4-BE49-F238E27FC236}">
                <a16:creationId xmlns:a16="http://schemas.microsoft.com/office/drawing/2014/main" id="{695E03F8-18B6-B32A-1836-C30320867549}"/>
              </a:ext>
            </a:extLst>
          </p:cNvPr>
          <p:cNvSpPr txBox="1">
            <a:spLocks/>
          </p:cNvSpPr>
          <p:nvPr/>
        </p:nvSpPr>
        <p:spPr>
          <a:xfrm>
            <a:off x="1330539" y="3806865"/>
            <a:ext cx="11137772" cy="223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122500"/>
              </a:lnSpc>
              <a:spcBef>
                <a:spcPts val="0"/>
              </a:spcBef>
              <a:buClr>
                <a:srgbClr val="7E6562"/>
              </a:buClr>
              <a:buSzPts val="4000"/>
              <a:buFont typeface="Proxima Nova"/>
              <a:buNone/>
            </a:pPr>
            <a:endParaRPr lang="en-US" sz="4000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buClr>
                <a:srgbClr val="7E6562"/>
              </a:buClr>
              <a:buSzPts val="5000"/>
              <a:buFont typeface="Proxima Nova"/>
              <a:buNone/>
            </a:pPr>
            <a:r>
              <a:rPr lang="en-US" sz="4000" b="1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Engin </a:t>
            </a:r>
            <a:r>
              <a:rPr lang="en-US" sz="4000" b="1" dirty="0" err="1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Yılmaz</a:t>
            </a:r>
            <a:endParaRPr lang="en-US" sz="4000" b="1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buClr>
                <a:srgbClr val="7E6562"/>
              </a:buClr>
              <a:buSzPts val="5000"/>
              <a:buFont typeface="Proxima Nova"/>
              <a:buNone/>
            </a:pPr>
            <a:r>
              <a:rPr lang="en-US" sz="4000" b="1" dirty="0" err="1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engin@yolda.org.tr</a:t>
            </a:r>
            <a:r>
              <a:rPr lang="en-US" sz="4000" b="1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id="7" name="Google Shape;211;p20">
            <a:extLst>
              <a:ext uri="{FF2B5EF4-FFF2-40B4-BE49-F238E27FC236}">
                <a16:creationId xmlns:a16="http://schemas.microsoft.com/office/drawing/2014/main" id="{71ED7B27-9B06-B073-B5E1-97B85AE4EC50}"/>
              </a:ext>
            </a:extLst>
          </p:cNvPr>
          <p:cNvSpPr txBox="1">
            <a:spLocks/>
          </p:cNvSpPr>
          <p:nvPr/>
        </p:nvSpPr>
        <p:spPr>
          <a:xfrm>
            <a:off x="3764642" y="1943818"/>
            <a:ext cx="11137772" cy="186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lnSpc>
                <a:spcPct val="122500"/>
              </a:lnSpc>
              <a:spcBef>
                <a:spcPts val="0"/>
              </a:spcBef>
              <a:buClr>
                <a:srgbClr val="7E6562"/>
              </a:buClr>
              <a:buSzPts val="4000"/>
              <a:buFont typeface="Proxima Nova"/>
              <a:buNone/>
            </a:pPr>
            <a:r>
              <a:rPr lang="en-US" sz="72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</a:t>
            </a:r>
            <a:endParaRPr lang="en-US" sz="7200" b="1" dirty="0">
              <a:solidFill>
                <a:srgbClr val="7E656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A7AB6-F545-E306-75DA-5FDA8ED8C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739" y="2641600"/>
            <a:ext cx="8695871" cy="10414000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GB" sz="44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worldwide understanding of importance of rangelands &amp; pastoralists for food security, biodiversity and climate crises, economic resilience and culture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US" sz="4300" dirty="0">
                <a:solidFill>
                  <a:srgbClr val="7E6562"/>
                </a:solidFill>
                <a:latin typeface="Proxima Nova"/>
              </a:rPr>
              <a:t>Break myths and misunderstandings </a:t>
            </a: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US" sz="4300" dirty="0">
                <a:solidFill>
                  <a:srgbClr val="7E6562"/>
                </a:solidFill>
                <a:latin typeface="Proxima Nova"/>
              </a:rPr>
              <a:t>Fill knowledge gaps with more participatory research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US" sz="4300" dirty="0">
                <a:solidFill>
                  <a:srgbClr val="7E6562"/>
                </a:solidFill>
                <a:latin typeface="Proxima Nova"/>
              </a:rPr>
              <a:t>Promote informed, science-based policies and legislation throughout the world recognizing and respecting the rights of the communities</a:t>
            </a: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US" sz="4300" dirty="0">
                <a:solidFill>
                  <a:srgbClr val="7E6562"/>
                </a:solidFill>
                <a:latin typeface="Proxima Nova"/>
              </a:rPr>
              <a:t>Increase sustainable and ethical investment in rangelands and for pastoralists</a:t>
            </a: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pPr marL="571500" indent="-571500">
              <a:lnSpc>
                <a:spcPct val="110000"/>
              </a:lnSpc>
              <a:spcBef>
                <a:spcPts val="600"/>
              </a:spcBef>
            </a:pPr>
            <a:r>
              <a:rPr lang="en-GB" sz="4400" dirty="0">
                <a:solidFill>
                  <a:srgbClr val="7E6562"/>
                </a:solidFill>
                <a:latin typeface="Proxima Nova"/>
                <a:ea typeface="Proxima Nova"/>
                <a:cs typeface="Proxima Nova"/>
                <a:sym typeface="Proxima Nova"/>
              </a:rPr>
              <a:t>mobilise people worldwide to address today’s challenges and to grasp new opportunities in rangelands &amp; pastoralism</a:t>
            </a:r>
            <a:endParaRPr lang="en-US" sz="4300" dirty="0">
              <a:solidFill>
                <a:srgbClr val="7E6562"/>
              </a:solidFill>
              <a:latin typeface="Proxima Nova"/>
            </a:endParaRPr>
          </a:p>
          <a:p>
            <a:endParaRPr lang="en-TR" dirty="0"/>
          </a:p>
        </p:txBody>
      </p:sp>
      <p:sp>
        <p:nvSpPr>
          <p:cNvPr id="5" name="Google Shape;71;p2">
            <a:extLst>
              <a:ext uri="{FF2B5EF4-FFF2-40B4-BE49-F238E27FC236}">
                <a16:creationId xmlns:a16="http://schemas.microsoft.com/office/drawing/2014/main" id="{2B767C88-FCB6-CF7E-840F-912F0F1EF30B}"/>
              </a:ext>
            </a:extLst>
          </p:cNvPr>
          <p:cNvSpPr txBox="1">
            <a:spLocks/>
          </p:cNvSpPr>
          <p:nvPr/>
        </p:nvSpPr>
        <p:spPr>
          <a:xfrm>
            <a:off x="1689099" y="355600"/>
            <a:ext cx="10160002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>
              <a:lnSpc>
                <a:spcPct val="234722"/>
              </a:lnSpc>
              <a:buClr>
                <a:srgbClr val="878E8D"/>
              </a:buClr>
              <a:buSzPts val="7200"/>
              <a:buFont typeface="Proxima Nova"/>
              <a:buNone/>
            </a:pPr>
            <a:r>
              <a:rPr lang="en-GB" sz="7200">
                <a:solidFill>
                  <a:srgbClr val="878E8D"/>
                </a:solidFill>
                <a:latin typeface="Proxima Nova"/>
                <a:ea typeface="Proxima Nova"/>
                <a:cs typeface="Proxima Nova"/>
                <a:sym typeface="Proxima Nova"/>
              </a:rPr>
              <a:t>WHY AN IYRP?</a:t>
            </a:r>
            <a:endParaRPr lang="en-GB" dirty="0"/>
          </a:p>
        </p:txBody>
      </p:sp>
      <p:pic>
        <p:nvPicPr>
          <p:cNvPr id="6" name="Google Shape;105;p6">
            <a:extLst>
              <a:ext uri="{FF2B5EF4-FFF2-40B4-BE49-F238E27FC236}">
                <a16:creationId xmlns:a16="http://schemas.microsoft.com/office/drawing/2014/main" id="{CEE5E044-A2CB-7CD8-C82E-EDEDAACAE4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6487"/>
          <a:stretch/>
        </p:blipFill>
        <p:spPr>
          <a:xfrm>
            <a:off x="13371134" y="-27782"/>
            <a:ext cx="11040944" cy="1374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6" descr="Image">
            <a:extLst>
              <a:ext uri="{FF2B5EF4-FFF2-40B4-BE49-F238E27FC236}">
                <a16:creationId xmlns:a16="http://schemas.microsoft.com/office/drawing/2014/main" id="{F4A52A52-367F-8B92-EAC9-B6634CB18048}"/>
              </a:ext>
            </a:extLst>
          </p:cNvPr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9747C13-0C30-9DD5-E095-2559E69F562C}"/>
              </a:ext>
            </a:extLst>
          </p:cNvPr>
          <p:cNvSpPr txBox="1">
            <a:spLocks/>
          </p:cNvSpPr>
          <p:nvPr/>
        </p:nvSpPr>
        <p:spPr>
          <a:xfrm>
            <a:off x="9988627" y="4499831"/>
            <a:ext cx="3300046" cy="155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None/>
            </a:pPr>
            <a:r>
              <a:rPr lang="en-TR" sz="3200" b="1" dirty="0">
                <a:solidFill>
                  <a:srgbClr val="A2813F"/>
                </a:solidFill>
                <a:latin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IYRP draft global action plan</a:t>
            </a:r>
            <a:endParaRPr lang="en-TR" sz="3200" b="1" dirty="0">
              <a:solidFill>
                <a:srgbClr val="A2813F"/>
              </a:solidFill>
              <a:latin typeface="Proxima Nova"/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61834A94-F8F9-FB76-BCB3-B7ED854FF89B}"/>
              </a:ext>
            </a:extLst>
          </p:cNvPr>
          <p:cNvSpPr/>
          <p:nvPr/>
        </p:nvSpPr>
        <p:spPr>
          <a:xfrm>
            <a:off x="8729153" y="5276747"/>
            <a:ext cx="1109199" cy="666853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31B789C-C95E-5446-D0D0-11C55F155023}"/>
              </a:ext>
            </a:extLst>
          </p:cNvPr>
          <p:cNvSpPr txBox="1">
            <a:spLocks/>
          </p:cNvSpPr>
          <p:nvPr/>
        </p:nvSpPr>
        <p:spPr>
          <a:xfrm>
            <a:off x="10151089" y="6474589"/>
            <a:ext cx="3300046" cy="155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None/>
            </a:pPr>
            <a:r>
              <a:rPr lang="en-TR" sz="3200" b="1" dirty="0">
                <a:solidFill>
                  <a:srgbClr val="A2813F"/>
                </a:solidFill>
                <a:latin typeface="Proxima Nov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UNEP GAP Analysis Report</a:t>
            </a:r>
            <a:endParaRPr lang="en-TR" sz="3200" b="1" dirty="0">
              <a:solidFill>
                <a:srgbClr val="A2813F"/>
              </a:solidFill>
              <a:latin typeface="Proxima Nova"/>
            </a:endParaRP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94691AF1-2009-8F47-1166-5E6462B72A0F}"/>
              </a:ext>
            </a:extLst>
          </p:cNvPr>
          <p:cNvSpPr/>
          <p:nvPr/>
        </p:nvSpPr>
        <p:spPr>
          <a:xfrm>
            <a:off x="8790937" y="7237797"/>
            <a:ext cx="1109199" cy="666853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4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573918-002F-C149-BF05-C5477736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5FC0B-943D-8E5B-66F3-68910E41DD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F428774-6068-0EE1-28D5-F942AC15A2F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1" t="-1" r="-2" b="-304"/>
          <a:stretch/>
        </p:blipFill>
        <p:spPr>
          <a:xfrm>
            <a:off x="-1" y="0"/>
            <a:ext cx="24484701" cy="13772644"/>
          </a:xfrm>
        </p:spPr>
      </p:pic>
    </p:spTree>
    <p:extLst>
      <p:ext uri="{BB962C8B-B14F-4D97-AF65-F5344CB8AC3E}">
        <p14:creationId xmlns:p14="http://schemas.microsoft.com/office/powerpoint/2010/main" val="63634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"/>
          <p:cNvSpPr txBox="1">
            <a:spLocks noGrp="1"/>
          </p:cNvSpPr>
          <p:nvPr>
            <p:ph type="title"/>
          </p:nvPr>
        </p:nvSpPr>
        <p:spPr>
          <a:xfrm>
            <a:off x="704850" y="395357"/>
            <a:ext cx="12192000" cy="377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878E8D"/>
              </a:buClr>
              <a:buSzPts val="7200"/>
              <a:buFont typeface="Proxima Nova"/>
              <a:buNone/>
            </a:pPr>
            <a:r>
              <a:rPr lang="en-GB" sz="7200" dirty="0">
                <a:solidFill>
                  <a:srgbClr val="878E8D"/>
                </a:solidFill>
                <a:latin typeface="Proxima Nova"/>
                <a:ea typeface="Proxima Nova"/>
                <a:cs typeface="Proxima Nova"/>
                <a:sym typeface="Proxima Nova"/>
              </a:rPr>
              <a:t>12 Global Themes of IYRP</a:t>
            </a:r>
            <a:endParaRPr sz="7200" cap="none" dirty="0">
              <a:solidFill>
                <a:srgbClr val="878E8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11"/>
          <p:cNvSpPr txBox="1">
            <a:spLocks noGrp="1"/>
          </p:cNvSpPr>
          <p:nvPr>
            <p:ph type="body" idx="1"/>
          </p:nvPr>
        </p:nvSpPr>
        <p:spPr>
          <a:xfrm>
            <a:off x="640516" y="2933912"/>
            <a:ext cx="11551484" cy="5916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indent="0">
              <a:buNone/>
            </a:pPr>
            <a:endParaRPr lang="en-US" sz="4000" dirty="0">
              <a:solidFill>
                <a:srgbClr val="7E6562"/>
              </a:solidFill>
              <a:latin typeface="Proxima Nova"/>
            </a:endParaRPr>
          </a:p>
          <a:p>
            <a:pPr marL="558800" lvl="0" indent="-5588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IYRP is </a:t>
            </a:r>
            <a:r>
              <a:rPr lang="en-GB" sz="4000" dirty="0" err="1">
                <a:solidFill>
                  <a:srgbClr val="7E6562"/>
                </a:solidFill>
                <a:latin typeface="Proxima Nova"/>
                <a:sym typeface="Proxima Nova"/>
              </a:rPr>
              <a:t>centered</a:t>
            </a: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 around 12 themes, one for each month of 2026</a:t>
            </a:r>
          </a:p>
          <a:p>
            <a:pPr marL="558800" lvl="0" indent="-558800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7E6562"/>
              </a:buClr>
              <a:buSzPts val="5000"/>
              <a:buFont typeface="Proxima Nova"/>
              <a:buChar char="•"/>
            </a:pPr>
            <a:r>
              <a:rPr lang="en-GB" sz="4000" dirty="0">
                <a:solidFill>
                  <a:srgbClr val="7E6562"/>
                </a:solidFill>
                <a:latin typeface="Proxima Nova"/>
                <a:sym typeface="Proxima Nova"/>
              </a:rPr>
              <a:t>The themes take an integrated approach reflecting the SDGs and the 2030 Agenda for Sustainable Development</a:t>
            </a:r>
          </a:p>
        </p:txBody>
      </p:sp>
      <p:pic>
        <p:nvPicPr>
          <p:cNvPr id="148" name="Google Shape;148;p11" descr="Image"/>
          <p:cNvPicPr preferRelativeResize="0"/>
          <p:nvPr/>
        </p:nvPicPr>
        <p:blipFill rotWithShape="1">
          <a:blip r:embed="rId3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1"/>
          <p:cNvSpPr txBox="1"/>
          <p:nvPr/>
        </p:nvSpPr>
        <p:spPr>
          <a:xfrm>
            <a:off x="13515473" y="13106551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Antolin Avuzela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  <p:pic>
        <p:nvPicPr>
          <p:cNvPr id="2" name="Picture 1" descr="12ThemesGraphic[09-12-22].png">
            <a:extLst>
              <a:ext uri="{FF2B5EF4-FFF2-40B4-BE49-F238E27FC236}">
                <a16:creationId xmlns:a16="http://schemas.microsoft.com/office/drawing/2014/main" id="{CB0DFF81-8FBD-DA3D-240B-09C0816CF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5049" y="1205892"/>
            <a:ext cx="11266210" cy="1130421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F05AD5D-6C9D-F8CA-7CC4-AECEFB885C86}"/>
              </a:ext>
            </a:extLst>
          </p:cNvPr>
          <p:cNvSpPr txBox="1">
            <a:spLocks/>
          </p:cNvSpPr>
          <p:nvPr/>
        </p:nvSpPr>
        <p:spPr>
          <a:xfrm>
            <a:off x="3436470" y="8850086"/>
            <a:ext cx="3300046" cy="155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0225" algn="l" rtl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147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>
              <a:buNone/>
            </a:pPr>
            <a:r>
              <a:rPr lang="en-TR" sz="3200" b="1" dirty="0">
                <a:solidFill>
                  <a:srgbClr val="A2813F"/>
                </a:solidFill>
                <a:latin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IYRP 2026 global monthly themes</a:t>
            </a:r>
            <a:endParaRPr lang="en-TR" sz="3200" b="1" dirty="0">
              <a:solidFill>
                <a:srgbClr val="A2813F"/>
              </a:solidFill>
              <a:latin typeface="Proxima Nova"/>
            </a:endParaRP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770BF321-FAA1-4D3E-0DF0-B3C3DF48F222}"/>
              </a:ext>
            </a:extLst>
          </p:cNvPr>
          <p:cNvSpPr/>
          <p:nvPr/>
        </p:nvSpPr>
        <p:spPr>
          <a:xfrm>
            <a:off x="1683685" y="9627002"/>
            <a:ext cx="1109199" cy="666853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11218"/>
          <a:stretch/>
        </p:blipFill>
        <p:spPr>
          <a:xfrm>
            <a:off x="-1" y="1"/>
            <a:ext cx="2317391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304800" y="336884"/>
            <a:ext cx="2377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ctr" rtl="0">
              <a:lnSpc>
                <a:spcPct val="2347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roxima Nova"/>
              <a:buNone/>
            </a:pPr>
            <a:r>
              <a:rPr lang="en-GB" sz="7200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IYRP GLOBAL COALITION ACTORS</a:t>
            </a:r>
            <a:endParaRPr sz="7200" cap="none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8" name="Google Shape;88;p4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4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"/>
          <p:cNvSpPr txBox="1"/>
          <p:nvPr/>
        </p:nvSpPr>
        <p:spPr>
          <a:xfrm>
            <a:off x="304800" y="13134333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Kalyan Varma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671" r="19672"/>
          <a:stretch/>
        </p:blipFill>
        <p:spPr>
          <a:xfrm>
            <a:off x="13256834" y="-27782"/>
            <a:ext cx="11137772" cy="1377170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>
            <a:spLocks noGrp="1"/>
          </p:cNvSpPr>
          <p:nvPr>
            <p:ph type="body" idx="1"/>
          </p:nvPr>
        </p:nvSpPr>
        <p:spPr>
          <a:xfrm>
            <a:off x="1689100" y="548640"/>
            <a:ext cx="10896418" cy="131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71500" indent="-571500"/>
            <a:r>
              <a:rPr lang="en-US" sz="4000" dirty="0">
                <a:solidFill>
                  <a:srgbClr val="7E6562"/>
                </a:solidFill>
                <a:latin typeface="Proxima Nova"/>
              </a:rPr>
              <a:t>General Member List</a:t>
            </a:r>
          </a:p>
          <a:p>
            <a:r>
              <a:rPr lang="en-US" sz="4000" dirty="0">
                <a:solidFill>
                  <a:srgbClr val="7E6562"/>
                </a:solidFill>
                <a:latin typeface="Proxima Nova"/>
              </a:rPr>
              <a:t>International Support Group (ISG):</a:t>
            </a:r>
            <a:endParaRPr lang="en-TR" sz="4000" dirty="0">
              <a:solidFill>
                <a:srgbClr val="7E6562"/>
              </a:solidFill>
              <a:latin typeface="Proxima Nov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E6562"/>
                </a:solidFill>
                <a:latin typeface="Proxima Nova"/>
              </a:rPr>
              <a:t>Global Coordination Group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E6562"/>
                </a:solidFill>
                <a:latin typeface="Proxima Nova"/>
              </a:rPr>
              <a:t>Global Communications Team </a:t>
            </a:r>
          </a:p>
          <a:p>
            <a:r>
              <a:rPr lang="en-US" sz="4000" dirty="0">
                <a:solidFill>
                  <a:srgbClr val="7E6562"/>
                </a:solidFill>
                <a:latin typeface="Proxima Nova"/>
              </a:rPr>
              <a:t>Global Events Sub-group</a:t>
            </a:r>
            <a:endParaRPr lang="en-TR" sz="4000" dirty="0">
              <a:solidFill>
                <a:srgbClr val="7E6562"/>
              </a:solidFill>
              <a:latin typeface="Proxima Nova"/>
            </a:endParaRPr>
          </a:p>
          <a:p>
            <a:r>
              <a:rPr lang="en-US" sz="4000" dirty="0">
                <a:solidFill>
                  <a:srgbClr val="7E6562"/>
                </a:solidFill>
                <a:latin typeface="Proxima Nova"/>
              </a:rPr>
              <a:t>Regional IYRP Support Groups </a:t>
            </a:r>
          </a:p>
          <a:p>
            <a:r>
              <a:rPr lang="en-US" sz="4000" dirty="0">
                <a:solidFill>
                  <a:srgbClr val="7E6562"/>
                </a:solidFill>
                <a:latin typeface="Proxima Nova"/>
              </a:rPr>
              <a:t>Food and Agriculture Organization of the United Nations (FAO) is facilitating the implementation of the International Year;</a:t>
            </a:r>
          </a:p>
        </p:txBody>
      </p:sp>
      <p:pic>
        <p:nvPicPr>
          <p:cNvPr id="96" name="Google Shape;96;p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6377" y="6400800"/>
            <a:ext cx="1041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5">
            <a:alphaModFix/>
          </a:blip>
          <a:srcRect l="10552" r="38948"/>
          <a:stretch/>
        </p:blipFill>
        <p:spPr>
          <a:xfrm>
            <a:off x="13227202" y="-12097"/>
            <a:ext cx="10428892" cy="137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5" descr="Image"/>
          <p:cNvPicPr preferRelativeResize="0"/>
          <p:nvPr/>
        </p:nvPicPr>
        <p:blipFill rotWithShape="1">
          <a:blip r:embed="rId6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 rot="-5400000">
            <a:off x="12238975" y="9345892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Katy Gomez Catalina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8" descr="A person looking at a flock of sheep on a hill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3791" b="17471"/>
          <a:stretch/>
        </p:blipFill>
        <p:spPr>
          <a:xfrm>
            <a:off x="-18272" y="1"/>
            <a:ext cx="2322674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520700" y="0"/>
            <a:ext cx="207137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l" rtl="0">
              <a:lnSpc>
                <a:spcPct val="2347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roxima Nova"/>
              <a:buNone/>
            </a:pPr>
            <a:r>
              <a:rPr lang="en-GB" sz="7200" cap="none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REGIONAL IYRP SUPPORT GROUPS (RISGS)</a:t>
            </a:r>
            <a:endParaRPr sz="7200" cap="none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2" name="Google Shape;122;p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6377" y="6400800"/>
            <a:ext cx="104140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 descr="Image"/>
          <p:cNvPicPr preferRelativeResize="0"/>
          <p:nvPr/>
        </p:nvPicPr>
        <p:blipFill rotWithShape="1">
          <a:blip r:embed="rId5">
            <a:alphaModFix amt="74727"/>
          </a:blip>
          <a:srcRect/>
          <a:stretch/>
        </p:blipFill>
        <p:spPr>
          <a:xfrm>
            <a:off x="23173916" y="-1096189"/>
            <a:ext cx="1206324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 txBox="1"/>
          <p:nvPr/>
        </p:nvSpPr>
        <p:spPr>
          <a:xfrm>
            <a:off x="352257" y="13305131"/>
            <a:ext cx="24756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Stamos Abatis 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 r="46004"/>
          <a:stretch/>
        </p:blipFill>
        <p:spPr>
          <a:xfrm>
            <a:off x="13256834" y="-27782"/>
            <a:ext cx="1112340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496532" y="1455041"/>
            <a:ext cx="121920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71500" indent="-571500"/>
            <a:r>
              <a:rPr lang="en-US" sz="4000" dirty="0">
                <a:solidFill>
                  <a:srgbClr val="7E6562"/>
                </a:solidFill>
                <a:latin typeface="Proxima Nova"/>
              </a:rPr>
              <a:t>Arctic, Australasia, Central Asia, East Asia,  Eastern &amp; Southern Africa, Europe, North Africa &amp; Middle East, North America, South America, South Asia, West and Central Asia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E6562"/>
                </a:solidFill>
                <a:latin typeface="Proxima Nova"/>
              </a:rPr>
              <a:t>RISGs are comprised of Pastoralist </a:t>
            </a:r>
            <a:r>
              <a:rPr lang="en-US" sz="4000" dirty="0" err="1">
                <a:solidFill>
                  <a:srgbClr val="7E6562"/>
                </a:solidFill>
                <a:latin typeface="Proxima Nova"/>
              </a:rPr>
              <a:t>organisations</a:t>
            </a:r>
            <a:r>
              <a:rPr lang="en-US" sz="4000" dirty="0">
                <a:solidFill>
                  <a:srgbClr val="7E6562"/>
                </a:solidFill>
                <a:latin typeface="Proxima Nova"/>
              </a:rPr>
              <a:t> and communities, supporting </a:t>
            </a:r>
            <a:r>
              <a:rPr lang="en-US" sz="4000" dirty="0" err="1">
                <a:solidFill>
                  <a:srgbClr val="7E6562"/>
                </a:solidFill>
                <a:latin typeface="Proxima Nova"/>
              </a:rPr>
              <a:t>organisations</a:t>
            </a:r>
            <a:r>
              <a:rPr lang="en-US" sz="4000" dirty="0">
                <a:solidFill>
                  <a:srgbClr val="7E6562"/>
                </a:solidFill>
                <a:latin typeface="Proxima Nova"/>
              </a:rPr>
              <a:t>, researchers</a:t>
            </a:r>
          </a:p>
        </p:txBody>
      </p:sp>
      <p:pic>
        <p:nvPicPr>
          <p:cNvPr id="139" name="Google Shape;139;p10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3" cy="1590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0"/>
          <p:cNvSpPr txBox="1"/>
          <p:nvPr/>
        </p:nvSpPr>
        <p:spPr>
          <a:xfrm>
            <a:off x="13515473" y="13106551"/>
            <a:ext cx="2954274" cy="5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Source Sans Pro ExtraLight"/>
              <a:buNone/>
            </a:pPr>
            <a:r>
              <a:rPr lang="en-GB" sz="1200" b="1" i="1" u="none" strike="noStrike" cap="none">
                <a:solidFill>
                  <a:srgbClr val="FFFFFF"/>
                </a:solidFill>
                <a:latin typeface="Source Sans Pro ExtraLight"/>
                <a:ea typeface="Source Sans Pro ExtraLight"/>
                <a:cs typeface="Source Sans Pro ExtraLight"/>
                <a:sym typeface="Source Sans Pro ExtraLight"/>
              </a:rPr>
              <a:t>© Nena Terrell</a:t>
            </a:r>
            <a:endParaRPr sz="1200" b="1" i="1" u="none" strike="noStrike" cap="none">
              <a:solidFill>
                <a:srgbClr val="FFFFFF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endParaRPr sz="1200" b="1" i="0" u="none" strike="noStrike" cap="none">
              <a:solidFill>
                <a:schemeClr val="lt1"/>
              </a:solidFill>
              <a:latin typeface="Source Sans Pro ExtraLight"/>
              <a:ea typeface="Source Sans Pro ExtraLight"/>
              <a:cs typeface="Source Sans Pro ExtraLight"/>
              <a:sym typeface="Source Sans Pro ExtraLight"/>
            </a:endParaRPr>
          </a:p>
        </p:txBody>
      </p:sp>
      <p:sp>
        <p:nvSpPr>
          <p:cNvPr id="5" name="Google Shape;71;p2">
            <a:extLst>
              <a:ext uri="{FF2B5EF4-FFF2-40B4-BE49-F238E27FC236}">
                <a16:creationId xmlns:a16="http://schemas.microsoft.com/office/drawing/2014/main" id="{B4C2312E-BEA1-683D-477B-84A12E7724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696" y="355600"/>
            <a:ext cx="11962836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algn="l">
              <a:lnSpc>
                <a:spcPct val="234722"/>
              </a:lnSpc>
              <a:buClr>
                <a:srgbClr val="878E8D"/>
              </a:buClr>
              <a:buSzPts val="7200"/>
            </a:pPr>
            <a:r>
              <a:rPr lang="en-GB" sz="7200" dirty="0">
                <a:solidFill>
                  <a:srgbClr val="878E8D"/>
                </a:solidFill>
                <a:latin typeface="Proxima Nova"/>
              </a:rPr>
              <a:t>Regional IYRP Support Groups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4358"/>
            <a:ext cx="24494573" cy="1373035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8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10160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l" rtl="0">
              <a:lnSpc>
                <a:spcPct val="2347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4285"/>
              <a:buFont typeface="Proxima Nova"/>
              <a:buNone/>
            </a:pP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4285"/>
              <a:buFont typeface="Proxima Nova"/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REGIONAL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ACTION PLANS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7" name="Google Shape;197;p18" descr="Image"/>
          <p:cNvPicPr preferRelativeResize="0"/>
          <p:nvPr/>
        </p:nvPicPr>
        <p:blipFill rotWithShape="1">
          <a:blip r:embed="rId4">
            <a:alphaModFix amt="74727"/>
          </a:blip>
          <a:srcRect/>
          <a:stretch/>
        </p:blipFill>
        <p:spPr>
          <a:xfrm>
            <a:off x="23173916" y="-1096189"/>
            <a:ext cx="1206324" cy="15908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51219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411</Words>
  <Application>Microsoft Macintosh PowerPoint</Application>
  <PresentationFormat>Custom</PresentationFormat>
  <Paragraphs>61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Source Sans Pro ExtraLight</vt:lpstr>
      <vt:lpstr>Proxima Nova Semibold</vt:lpstr>
      <vt:lpstr>Proxima Nova</vt:lpstr>
      <vt:lpstr>Helvetica Neue</vt:lpstr>
      <vt:lpstr>Arial</vt:lpstr>
      <vt:lpstr>Helvetica Neue Light</vt:lpstr>
      <vt:lpstr>White</vt:lpstr>
      <vt:lpstr>PowerPoint Presentation</vt:lpstr>
      <vt:lpstr>PowerPoint Presentation</vt:lpstr>
      <vt:lpstr>PowerPoint Presentation</vt:lpstr>
      <vt:lpstr>12 Global Themes of IYRP</vt:lpstr>
      <vt:lpstr>IYRP GLOBAL COALITION ACTORS</vt:lpstr>
      <vt:lpstr>PowerPoint Presentation</vt:lpstr>
      <vt:lpstr>REGIONAL IYRP SUPPORT GROUPS (RISGS)</vt:lpstr>
      <vt:lpstr>Regional IYRP Support Groups</vt:lpstr>
      <vt:lpstr> REGIONAL ACTION PLANS</vt:lpstr>
      <vt:lpstr>Regional Action Plans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Engin YILMAZ</cp:lastModifiedBy>
  <cp:revision>5</cp:revision>
  <dcterms:modified xsi:type="dcterms:W3CDTF">2022-11-03T18:48:22Z</dcterms:modified>
</cp:coreProperties>
</file>