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C2B"/>
    <a:srgbClr val="403129"/>
    <a:srgbClr val="8D4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36" y="-42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5719-44DD-994C-AB8A-8F3236890CF4}" type="datetimeFigureOut">
              <a:rPr lang="de-DE" smtClean="0"/>
              <a:t>31/1/23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B6811-D526-3449-A9B9-A461EE8D1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05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2186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xmlns:p14="http://schemas.microsoft.com/office/powerpoint/2010/main"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alphaModFix amt="74727"/>
            <a:extLst/>
          </a:blip>
          <a:stretch>
            <a:fillRect/>
          </a:stretch>
        </p:blipFill>
        <p:spPr>
          <a:xfrm>
            <a:off x="23173915" y="-1096189"/>
            <a:ext cx="1206324" cy="1590837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28404" y="355600"/>
            <a:ext cx="17575074" cy="20712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8000" b="1" dirty="0" smtClean="0">
                <a:solidFill>
                  <a:srgbClr val="8D4F3F"/>
                </a:solidFill>
                <a:latin typeface="Proxima Nova"/>
                <a:cs typeface="Proxima Nova"/>
              </a:rPr>
              <a:t>Collaborating </a:t>
            </a:r>
            <a:r>
              <a:rPr lang="de-DE" sz="8000" b="1" dirty="0" smtClean="0">
                <a:solidFill>
                  <a:srgbClr val="8D4F3F"/>
                </a:solidFill>
                <a:latin typeface="Proxima Nova"/>
                <a:cs typeface="Proxima Nova"/>
              </a:rPr>
              <a:t>in</a:t>
            </a:r>
            <a:r>
              <a:rPr lang="en-GB" sz="8000" b="1" dirty="0" smtClean="0">
                <a:solidFill>
                  <a:srgbClr val="8D4F3F"/>
                </a:solidFill>
                <a:latin typeface="Proxima Nova"/>
                <a:cs typeface="Proxima Nova"/>
              </a:rPr>
              <a:t> IYRP 2026 initiative </a:t>
            </a:r>
            <a:endParaRPr lang="en-GB" sz="8000" b="1" dirty="0">
              <a:solidFill>
                <a:srgbClr val="8D4F3F"/>
              </a:solidFill>
              <a:latin typeface="Proxima Nova"/>
              <a:cs typeface="Proxima Nova"/>
            </a:endParaRPr>
          </a:p>
        </p:txBody>
      </p:sp>
      <p:pic>
        <p:nvPicPr>
          <p:cNvPr id="6" name="Bild 5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656" y="690674"/>
            <a:ext cx="3609555" cy="230371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930663" y="2905923"/>
            <a:ext cx="7253521" cy="148450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de-DE" sz="4500" dirty="0" smtClean="0">
                <a:solidFill>
                  <a:schemeClr val="accent5">
                    <a:lumMod val="50000"/>
                  </a:schemeClr>
                </a:solidFill>
                <a:latin typeface="Proxima Nova"/>
                <a:cs typeface="Proxima Nova"/>
              </a:rPr>
              <a:t>General IYRP </a:t>
            </a:r>
            <a:r>
              <a:rPr lang="de-DE" sz="4500" dirty="0" err="1" smtClean="0">
                <a:solidFill>
                  <a:schemeClr val="accent5">
                    <a:lumMod val="50000"/>
                  </a:schemeClr>
                </a:solidFill>
                <a:latin typeface="Proxima Nova"/>
                <a:cs typeface="Proxima Nova"/>
              </a:rPr>
              <a:t>e</a:t>
            </a:r>
            <a:r>
              <a:rPr lang="de-DE" sz="4500" dirty="0" smtClean="0">
                <a:solidFill>
                  <a:schemeClr val="accent5">
                    <a:lumMod val="50000"/>
                  </a:schemeClr>
                </a:solidFill>
                <a:latin typeface="Proxima Nova"/>
                <a:cs typeface="Proxima Nova"/>
              </a:rPr>
              <a:t>-list</a:t>
            </a: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>
                <a:latin typeface="Proxima Nova Semibold It"/>
                <a:cs typeface="Proxima Nova Semibold It"/>
              </a:rPr>
              <a:t>~715 addresses </a:t>
            </a:r>
            <a:r>
              <a:rPr lang="en-US" b="0" dirty="0">
                <a:latin typeface="Proxima Nova Semibold It"/>
                <a:cs typeface="Proxima Nova Semibold It"/>
              </a:rPr>
              <a:t>mostly for info only</a:t>
            </a:r>
            <a:r>
              <a:rPr lang="en-GB" dirty="0" smtClean="0"/>
              <a:t> </a:t>
            </a:r>
            <a:endParaRPr kumimoji="0" lang="de-D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23085" y="4883882"/>
            <a:ext cx="14313400" cy="148450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de-DE" sz="4500" u="none" strike="noStrike" cap="none" spc="0" normalizeH="0" baseline="0" dirty="0" smtClean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International Support Group (ISG)</a:t>
            </a: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0" dirty="0">
                <a:latin typeface="Proxima Nova Semibold It"/>
                <a:cs typeface="Proxima Nova Semibold It"/>
              </a:rPr>
              <a:t>~</a:t>
            </a:r>
            <a:r>
              <a:rPr lang="en-US" b="0" dirty="0" smtClean="0">
                <a:latin typeface="Proxima Nova Semibold It"/>
                <a:cs typeface="Proxima Nova Semibold It"/>
              </a:rPr>
              <a:t>385 addresses </a:t>
            </a:r>
            <a:r>
              <a:rPr lang="en-US" b="0" dirty="0">
                <a:latin typeface="Proxima Nova Semibold It"/>
                <a:cs typeface="Proxima Nova Semibold It"/>
              </a:rPr>
              <a:t>of active partners, including GCG members </a:t>
            </a:r>
            <a:r>
              <a:rPr lang="en-US" b="0" dirty="0" smtClean="0">
                <a:latin typeface="Proxima Nova Semibold It"/>
                <a:cs typeface="Proxima Nova Semibold It"/>
              </a:rPr>
              <a:t>&amp; 2 co-chairs</a:t>
            </a:r>
            <a:r>
              <a:rPr lang="en-GB" b="0" dirty="0" smtClean="0">
                <a:latin typeface="Proxima Nova Semibold"/>
                <a:cs typeface="Proxima Nova Semibold"/>
              </a:rPr>
              <a:t> </a:t>
            </a:r>
            <a:endParaRPr kumimoji="0" lang="de-DE" sz="30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 Semibold"/>
              <a:cs typeface="Proxima Nova Semibold"/>
              <a:sym typeface="Helvetica Neue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23085" y="6893360"/>
            <a:ext cx="14313400" cy="2010807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4500" u="none" strike="noStrike" cap="none" spc="0" normalizeH="0" baseline="0" dirty="0" smtClean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Global Coordinating Group (GCG)</a:t>
            </a: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0" dirty="0">
                <a:latin typeface="Proxima Nova Semibold It"/>
                <a:cs typeface="Proxima Nova Semibold It"/>
              </a:rPr>
              <a:t>~40 members (co-chairs, </a:t>
            </a:r>
            <a:r>
              <a:rPr lang="en-US" b="0" dirty="0" err="1">
                <a:latin typeface="Proxima Nova Semibold It"/>
                <a:cs typeface="Proxima Nova Semibold It"/>
              </a:rPr>
              <a:t>comms</a:t>
            </a:r>
            <a:r>
              <a:rPr lang="en-US" b="0" dirty="0">
                <a:latin typeface="Proxima Nova Semibold It"/>
                <a:cs typeface="Proxima Nova Semibold It"/>
              </a:rPr>
              <a:t> team, RISG chairs &amp; reps from key supporting </a:t>
            </a:r>
            <a:r>
              <a:rPr lang="en-US" b="0" dirty="0" smtClean="0">
                <a:latin typeface="Proxima Nova Semibold It"/>
                <a:cs typeface="Proxima Nova Semibold It"/>
              </a:rPr>
              <a:t>partners (FAO, </a:t>
            </a:r>
            <a:r>
              <a:rPr lang="en-US" b="0" dirty="0" err="1" smtClean="0">
                <a:latin typeface="Proxima Nova Semibold It"/>
                <a:cs typeface="Proxima Nova Semibold It"/>
              </a:rPr>
              <a:t>Govt</a:t>
            </a:r>
            <a:r>
              <a:rPr lang="en-US" b="0" dirty="0" smtClean="0">
                <a:latin typeface="Proxima Nova Semibold It"/>
                <a:cs typeface="Proxima Nova Semibold It"/>
              </a:rPr>
              <a:t> </a:t>
            </a:r>
            <a:r>
              <a:rPr lang="en-US" b="0" dirty="0">
                <a:latin typeface="Proxima Nova Semibold It"/>
                <a:cs typeface="Proxima Nova Semibold It"/>
              </a:rPr>
              <a:t>of Mongolia, </a:t>
            </a:r>
            <a:r>
              <a:rPr lang="en-US" b="0" dirty="0" smtClean="0">
                <a:latin typeface="Proxima Nova Semibold It"/>
                <a:cs typeface="Proxima Nova Semibold It"/>
              </a:rPr>
              <a:t>ILRI, IUCN, UNEP, WAMIP) </a:t>
            </a:r>
            <a:endParaRPr kumimoji="0" lang="en-GB" sz="30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 Semibold It"/>
              <a:cs typeface="Proxima Nova Semibold It"/>
              <a:sym typeface="Helvetica Neue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65273" y="10317740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500" u="none" strike="noStrike" cap="none" spc="0" normalizeH="0" baseline="0" dirty="0" smtClean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Global Communications Team</a:t>
            </a:r>
            <a:endParaRPr kumimoji="0" lang="de-DE" sz="3500" u="none" strike="noStrike" cap="none" spc="0" normalizeH="0" baseline="0" dirty="0">
              <a:ln>
                <a:noFill/>
              </a:ln>
              <a:solidFill>
                <a:srgbClr val="A71500"/>
              </a:solidFill>
              <a:effectLst/>
              <a:uFillTx/>
              <a:latin typeface="Proxima Nova"/>
              <a:ea typeface="Helvetica Neue"/>
              <a:cs typeface="Proxima Nova"/>
              <a:sym typeface="Helvetica Neue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018550" y="9584225"/>
            <a:ext cx="4645172" cy="3603551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500" u="none" strike="noStrike" cap="none" spc="0" normalizeH="0" baseline="0" dirty="0" smtClean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Working Groups: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latin typeface="Proxima Nova"/>
                <a:cs typeface="Proxima Nova"/>
              </a:rPr>
              <a:t>- Afforestation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GB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Desertification </a:t>
            </a:r>
            <a:r>
              <a:rPr kumimoji="0" lang="en-GB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&amp; Land </a:t>
            </a:r>
            <a:r>
              <a:rPr kumimoji="0" lang="en-GB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Degradation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mtClean="0">
                <a:latin typeface="Proxima Nova"/>
                <a:cs typeface="Proxima Nova"/>
              </a:rPr>
              <a:t>Gender</a:t>
            </a:r>
            <a:endParaRPr kumimoji="0" lang="en-GB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Proxima Nova"/>
              <a:cs typeface="Proxima Nova"/>
              <a:sym typeface="Helvetica Neue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latin typeface="Proxima Nova"/>
                <a:cs typeface="Proxima Nova"/>
              </a:rPr>
              <a:t>- Mountains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- Water</a:t>
            </a:r>
            <a:endParaRPr kumimoji="0" lang="en-GB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"/>
              <a:cs typeface="Proxima Nova"/>
              <a:sym typeface="Helvetica Neue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808894" y="10297655"/>
            <a:ext cx="4055181" cy="171841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500" u="none" strike="noStrike" cap="none" spc="0" normalizeH="0" baseline="0" dirty="0" smtClean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Regional IYRP Support Groups (RISGs)</a:t>
            </a:r>
            <a:endParaRPr kumimoji="0" lang="de-DE" sz="3500" u="none" strike="noStrike" cap="none" spc="0" normalizeH="0" baseline="0" dirty="0">
              <a:ln>
                <a:noFill/>
              </a:ln>
              <a:solidFill>
                <a:srgbClr val="A71500"/>
              </a:solidFill>
              <a:effectLst/>
              <a:uFillTx/>
              <a:latin typeface="Proxima Nova"/>
              <a:ea typeface="Helvetica Neue"/>
              <a:cs typeface="Proxima Nova"/>
              <a:sym typeface="Helvetica Neue"/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4210153" y="8904167"/>
            <a:ext cx="3834360" cy="1393488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Gerade Verbindung mit Pfeil 19"/>
          <p:cNvCxnSpPr>
            <a:endCxn id="9" idx="0"/>
          </p:cNvCxnSpPr>
          <p:nvPr/>
        </p:nvCxnSpPr>
        <p:spPr>
          <a:xfrm>
            <a:off x="11341136" y="8904167"/>
            <a:ext cx="0" cy="68005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Gerade Verbindung mit Pfeil 21"/>
          <p:cNvCxnSpPr/>
          <p:nvPr/>
        </p:nvCxnSpPr>
        <p:spPr>
          <a:xfrm>
            <a:off x="15819660" y="8904167"/>
            <a:ext cx="3186213" cy="139348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0357088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Macintosh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White</vt:lpstr>
      <vt:lpstr>Collaborating in IYRP 2026 initiative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Reviewer</cp:lastModifiedBy>
  <cp:revision>59</cp:revision>
  <cp:lastPrinted>2022-11-26T16:41:13Z</cp:lastPrinted>
  <dcterms:modified xsi:type="dcterms:W3CDTF">2023-01-31T21:35:00Z</dcterms:modified>
</cp:coreProperties>
</file>