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3C2B"/>
    <a:srgbClr val="403129"/>
    <a:srgbClr val="8D4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7" d="100"/>
          <a:sy n="27" d="100"/>
        </p:scale>
        <p:origin x="1092" y="72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65719-44DD-994C-AB8A-8F3236890CF4}" type="datetimeFigureOut">
              <a:rPr lang="de-DE" smtClean="0"/>
              <a:t>24.06.2023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B6811-D526-3449-A9B9-A461EE8D13C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7055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021867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>
            <a:spLocks noGrp="1"/>
          </p:cNvSpPr>
          <p:nvPr>
            <p:ph type="pic" sz="half" idx="21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>
            <a:spLocks noGrp="1"/>
          </p:cNvSpPr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532204087_1355x1355.jpg"/>
          <p:cNvSpPr>
            <a:spLocks noGrp="1"/>
          </p:cNvSpPr>
          <p:nvPr>
            <p:ph type="pic" sz="quarter" idx="22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532241774_2880x1920.jpg"/>
          <p:cNvSpPr>
            <a:spLocks noGrp="1"/>
          </p:cNvSpPr>
          <p:nvPr>
            <p:ph type="pic" idx="23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>
            <a:spLocks noGrp="1"/>
          </p:cNvSpPr>
          <p:nvPr>
            <p:ph type="pic" idx="21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Image" descr="Image"/>
          <p:cNvPicPr>
            <a:picLocks noChangeAspect="1"/>
          </p:cNvPicPr>
          <p:nvPr/>
        </p:nvPicPr>
        <p:blipFill>
          <a:blip r:embed="rId2">
            <a:alphaModFix amt="74727"/>
          </a:blip>
          <a:stretch>
            <a:fillRect/>
          </a:stretch>
        </p:blipFill>
        <p:spPr>
          <a:xfrm>
            <a:off x="23173915" y="-1096189"/>
            <a:ext cx="1206324" cy="15908378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28404" y="355600"/>
            <a:ext cx="17575074" cy="207120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GB" sz="8000" b="1" dirty="0">
                <a:solidFill>
                  <a:srgbClr val="8D4F3F"/>
                </a:solidFill>
                <a:latin typeface="Proxima Nova"/>
                <a:cs typeface="Proxima Nova"/>
              </a:rPr>
              <a:t>Structure of IYRP 2026 coalition </a:t>
            </a:r>
          </a:p>
        </p:txBody>
      </p:sp>
      <p:pic>
        <p:nvPicPr>
          <p:cNvPr id="6" name="Bild 5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656" y="690674"/>
            <a:ext cx="3609555" cy="2303711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7930663" y="2905923"/>
            <a:ext cx="7253521" cy="1484509"/>
          </a:xfrm>
          <a:prstGeom prst="rect">
            <a:avLst/>
          </a:prstGeom>
          <a:noFill/>
          <a:ln w="12700" cap="flat" cmpd="sng">
            <a:solidFill>
              <a:srgbClr val="8D4F3F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de-DE" sz="4500" dirty="0">
                <a:solidFill>
                  <a:schemeClr val="accent5">
                    <a:lumMod val="50000"/>
                  </a:schemeClr>
                </a:solidFill>
                <a:latin typeface="Proxima Nova"/>
                <a:cs typeface="Proxima Nova"/>
              </a:rPr>
              <a:t>General IYRP </a:t>
            </a:r>
            <a:r>
              <a:rPr lang="de-DE" sz="4500" dirty="0" err="1">
                <a:solidFill>
                  <a:schemeClr val="accent5">
                    <a:lumMod val="50000"/>
                  </a:schemeClr>
                </a:solidFill>
                <a:latin typeface="Proxima Nova"/>
                <a:cs typeface="Proxima Nova"/>
              </a:rPr>
              <a:t>e</a:t>
            </a:r>
            <a:r>
              <a:rPr lang="de-DE" sz="4500" dirty="0">
                <a:solidFill>
                  <a:schemeClr val="accent5">
                    <a:lumMod val="50000"/>
                  </a:schemeClr>
                </a:solidFill>
                <a:latin typeface="Proxima Nova"/>
                <a:cs typeface="Proxima Nova"/>
              </a:rPr>
              <a:t>-list</a:t>
            </a:r>
          </a:p>
          <a:p>
            <a:pPr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b="0" dirty="0">
                <a:latin typeface="Proxima Nova Semibold It"/>
                <a:cs typeface="Proxima Nova Semibold It"/>
              </a:rPr>
              <a:t>~770 addresses mostly for info only</a:t>
            </a:r>
            <a:r>
              <a:rPr lang="en-GB" dirty="0"/>
              <a:t> </a:t>
            </a:r>
            <a:endParaRPr kumimoji="0" lang="de-DE" sz="3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23085" y="4883882"/>
            <a:ext cx="14313400" cy="1484509"/>
          </a:xfrm>
          <a:prstGeom prst="rect">
            <a:avLst/>
          </a:prstGeom>
          <a:noFill/>
          <a:ln w="12700" cap="flat" cmpd="sng">
            <a:solidFill>
              <a:srgbClr val="8D4F3F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de-DE" sz="4500" u="none" strike="noStrike" cap="none" spc="0" normalizeH="0" baseline="0" dirty="0">
                <a:ln>
                  <a:noFill/>
                </a:ln>
                <a:solidFill>
                  <a:srgbClr val="A71500"/>
                </a:solidFill>
                <a:effectLst/>
                <a:uFillTx/>
                <a:latin typeface="Proxima Nova"/>
                <a:ea typeface="Helvetica Neue"/>
                <a:cs typeface="Proxima Nova"/>
                <a:sym typeface="Helvetica Neue"/>
              </a:rPr>
              <a:t>International Support Group (ISG)</a:t>
            </a:r>
          </a:p>
          <a:p>
            <a:pPr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b="0" dirty="0">
                <a:latin typeface="Proxima Nova Semibold It"/>
                <a:cs typeface="Proxima Nova Semibold It"/>
              </a:rPr>
              <a:t>~450 active partners, Friends of IYRP, including GCG members &amp; 2 co-chairs</a:t>
            </a:r>
            <a:r>
              <a:rPr lang="en-GB" b="0" dirty="0">
                <a:latin typeface="Proxima Nova Semibold"/>
                <a:cs typeface="Proxima Nova Semibold"/>
              </a:rPr>
              <a:t> </a:t>
            </a:r>
            <a:endParaRPr kumimoji="0" lang="de-DE" sz="3000" b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Proxima Nova Semibold"/>
              <a:cs typeface="Proxima Nova Semibold"/>
              <a:sym typeface="Helvetica Neue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523085" y="6893360"/>
            <a:ext cx="14313400" cy="2010807"/>
          </a:xfrm>
          <a:prstGeom prst="rect">
            <a:avLst/>
          </a:prstGeom>
          <a:noFill/>
          <a:ln w="12700" cap="flat" cmpd="sng">
            <a:solidFill>
              <a:srgbClr val="8D4F3F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n-GB" sz="4500" u="none" strike="noStrike" cap="none" spc="0" normalizeH="0" baseline="0" dirty="0">
                <a:ln>
                  <a:noFill/>
                </a:ln>
                <a:solidFill>
                  <a:srgbClr val="A71500"/>
                </a:solidFill>
                <a:effectLst/>
                <a:uFillTx/>
                <a:latin typeface="Proxima Nova"/>
                <a:ea typeface="Helvetica Neue"/>
                <a:cs typeface="Proxima Nova"/>
                <a:sym typeface="Helvetica Neue"/>
              </a:rPr>
              <a:t>Global Coordinating Group (GCG)</a:t>
            </a:r>
          </a:p>
          <a:p>
            <a:pPr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b="0" dirty="0">
                <a:latin typeface="Proxima Nova Semibold It"/>
                <a:cs typeface="Proxima Nova Semibold It"/>
              </a:rPr>
              <a:t>~50 members (co-chairs, </a:t>
            </a:r>
            <a:r>
              <a:rPr lang="en-US" b="0" dirty="0" err="1">
                <a:latin typeface="Proxima Nova Semibold It"/>
                <a:cs typeface="Proxima Nova Semibold It"/>
              </a:rPr>
              <a:t>Comms</a:t>
            </a:r>
            <a:r>
              <a:rPr lang="en-US" b="0" dirty="0">
                <a:latin typeface="Proxima Nova Semibold It"/>
                <a:cs typeface="Proxima Nova Semibold It"/>
              </a:rPr>
              <a:t> + WG coordinators, RISG chairs &amp; reps from key supporting partners: FAO, </a:t>
            </a:r>
            <a:r>
              <a:rPr lang="en-US" b="0" dirty="0" err="1">
                <a:latin typeface="Proxima Nova Semibold It"/>
                <a:cs typeface="Proxima Nova Semibold It"/>
              </a:rPr>
              <a:t>Govt</a:t>
            </a:r>
            <a:r>
              <a:rPr lang="en-US" b="0" dirty="0">
                <a:latin typeface="Proxima Nova Semibold It"/>
                <a:cs typeface="Proxima Nova Semibold It"/>
              </a:rPr>
              <a:t> of Mongolia, ILRI, IUCN, UNEP, WAMIP) </a:t>
            </a:r>
            <a:endParaRPr kumimoji="0" lang="en-GB" sz="3000" b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Proxima Nova Semibold It"/>
              <a:cs typeface="Proxima Nova Semibold It"/>
              <a:sym typeface="Helvetica Neue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065273" y="10317740"/>
            <a:ext cx="4062060" cy="1718419"/>
          </a:xfrm>
          <a:prstGeom prst="rect">
            <a:avLst/>
          </a:prstGeom>
          <a:noFill/>
          <a:ln w="12700" cap="flat" cmpd="sng">
            <a:solidFill>
              <a:srgbClr val="8D4F3F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3500" u="none" strike="noStrike" cap="none" spc="0" normalizeH="0" baseline="0" dirty="0">
                <a:ln>
                  <a:noFill/>
                </a:ln>
                <a:solidFill>
                  <a:srgbClr val="A71500"/>
                </a:solidFill>
                <a:effectLst/>
                <a:uFillTx/>
                <a:latin typeface="Proxima Nova"/>
                <a:ea typeface="Helvetica Neue"/>
                <a:cs typeface="Proxima Nova"/>
                <a:sym typeface="Helvetica Neue"/>
              </a:rPr>
              <a:t>Global Communications Team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9018550" y="9031171"/>
            <a:ext cx="4645172" cy="4544834"/>
          </a:xfrm>
          <a:prstGeom prst="rect">
            <a:avLst/>
          </a:prstGeom>
          <a:noFill/>
          <a:ln w="12700" cap="flat" cmpd="sng">
            <a:solidFill>
              <a:srgbClr val="8D4F3F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3500" u="none" strike="noStrike" cap="none" spc="0" normalizeH="0" baseline="0" dirty="0">
                <a:ln>
                  <a:noFill/>
                </a:ln>
                <a:solidFill>
                  <a:srgbClr val="A71500"/>
                </a:solidFill>
                <a:effectLst/>
                <a:uFillTx/>
                <a:latin typeface="Proxima Nova"/>
                <a:cs typeface="Proxima Nova"/>
                <a:sym typeface="Helvetica Neue"/>
              </a:rPr>
              <a:t>Working Groups:</a:t>
            </a:r>
          </a:p>
          <a:p>
            <a:pPr marL="457200" marR="0" indent="-457200" algn="ctr" defTabSz="8255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n-GB" sz="2800" dirty="0">
                <a:latin typeface="Proxima Nova"/>
                <a:cs typeface="Proxima Nova"/>
              </a:rPr>
              <a:t>Afforestation</a:t>
            </a:r>
          </a:p>
          <a:p>
            <a:pPr marL="457200" marR="0" indent="-457200" algn="ctr" defTabSz="825500" rtl="0" fontAlgn="auto" latinLnBrk="0" hangingPunct="0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n-GB" sz="2800" dirty="0">
                <a:latin typeface="Proxima Nova"/>
                <a:cs typeface="Proxima Nova"/>
              </a:rPr>
              <a:t>Biodiversity</a:t>
            </a:r>
          </a:p>
          <a:p>
            <a:pPr marL="457200" marR="0" indent="-457200" algn="ctr" defTabSz="825500" rtl="0" fontAlgn="auto" latinLnBrk="0" hangingPunct="0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n-GB" sz="280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Proxima Nova"/>
                <a:cs typeface="Proxima Nova"/>
                <a:sym typeface="Helvetica Neue"/>
              </a:rPr>
              <a:t>Gender</a:t>
            </a:r>
          </a:p>
          <a:p>
            <a:pPr marL="457200" marR="0" indent="-457200" algn="ctr" defTabSz="825500" rtl="0" fontAlgn="auto" latinLnBrk="0" hangingPunct="0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n-GB" sz="280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Proxima Nova"/>
                <a:cs typeface="Proxima Nova"/>
                <a:sym typeface="Helvetica Neue"/>
              </a:rPr>
              <a:t>Land Degradation Neutrality (LDN)</a:t>
            </a:r>
          </a:p>
          <a:p>
            <a:pPr marL="457200" marR="0" indent="-457200" algn="ctr" defTabSz="825500" rtl="0" fontAlgn="auto" latinLnBrk="0" hangingPunct="0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n-GB" sz="2800" dirty="0">
                <a:latin typeface="Proxima Nova"/>
                <a:cs typeface="Proxima Nova"/>
              </a:rPr>
              <a:t>Mountains</a:t>
            </a:r>
          </a:p>
          <a:p>
            <a:pPr marL="457200" marR="0" indent="-457200" algn="ctr" defTabSz="825500" rtl="0" fontAlgn="auto" latinLnBrk="0" hangingPunct="0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n-GB" sz="2800" dirty="0">
                <a:latin typeface="Proxima Nova"/>
                <a:cs typeface="Proxima Nova"/>
              </a:rPr>
              <a:t>Pastoral economy</a:t>
            </a:r>
          </a:p>
          <a:p>
            <a:pPr marL="457200" marR="0" indent="-457200" algn="ctr" defTabSz="825500" rtl="0" fontAlgn="auto" latinLnBrk="0" hangingPunct="0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n-GB" sz="280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Proxima Nova"/>
                <a:cs typeface="Proxima Nova"/>
                <a:sym typeface="Helvetica Neue"/>
              </a:rPr>
              <a:t>Water</a:t>
            </a:r>
          </a:p>
          <a:p>
            <a:pPr marL="457200" marR="0" indent="-457200" algn="ctr" defTabSz="825500" rtl="0" fontAlgn="auto" latinLnBrk="0" hangingPunct="0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n-GB" sz="2800" dirty="0">
                <a:latin typeface="Proxima Nova"/>
                <a:cs typeface="Proxima Nova"/>
              </a:rPr>
              <a:t>Youth</a:t>
            </a:r>
            <a:endParaRPr kumimoji="0" lang="en-GB" sz="280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Proxima Nova"/>
              <a:cs typeface="Proxima Nova"/>
              <a:sym typeface="Helvetica Neue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6808894" y="10297655"/>
            <a:ext cx="4055181" cy="1718419"/>
          </a:xfrm>
          <a:prstGeom prst="rect">
            <a:avLst/>
          </a:prstGeom>
          <a:noFill/>
          <a:ln w="12700" cap="flat" cmpd="sng">
            <a:solidFill>
              <a:srgbClr val="8D4F3F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3500" u="none" strike="noStrike" cap="none" spc="0" normalizeH="0" baseline="0" dirty="0">
                <a:ln>
                  <a:noFill/>
                </a:ln>
                <a:solidFill>
                  <a:srgbClr val="A71500"/>
                </a:solidFill>
                <a:effectLst/>
                <a:uFillTx/>
                <a:latin typeface="Proxima Nova"/>
                <a:ea typeface="Helvetica Neue"/>
                <a:cs typeface="Proxima Nova"/>
                <a:sym typeface="Helvetica Neue"/>
              </a:rPr>
              <a:t>Regional IYRP Support Groups (RISGs)</a:t>
            </a:r>
          </a:p>
        </p:txBody>
      </p:sp>
      <p:cxnSp>
        <p:nvCxnSpPr>
          <p:cNvPr id="16" name="Gerade Verbindung mit Pfeil 15"/>
          <p:cNvCxnSpPr/>
          <p:nvPr/>
        </p:nvCxnSpPr>
        <p:spPr>
          <a:xfrm flipH="1">
            <a:off x="4210153" y="8904167"/>
            <a:ext cx="3834360" cy="1393488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" name="Gerade Verbindung mit Pfeil 19"/>
          <p:cNvCxnSpPr>
            <a:endCxn id="9" idx="0"/>
          </p:cNvCxnSpPr>
          <p:nvPr/>
        </p:nvCxnSpPr>
        <p:spPr>
          <a:xfrm>
            <a:off x="11341136" y="8821754"/>
            <a:ext cx="0" cy="209417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2" name="Gerade Verbindung mit Pfeil 21"/>
          <p:cNvCxnSpPr/>
          <p:nvPr/>
        </p:nvCxnSpPr>
        <p:spPr>
          <a:xfrm>
            <a:off x="15819660" y="8904167"/>
            <a:ext cx="3186213" cy="1393488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" name="Gerade Verbindung mit Pfeil 14"/>
          <p:cNvCxnSpPr/>
          <p:nvPr/>
        </p:nvCxnSpPr>
        <p:spPr>
          <a:xfrm>
            <a:off x="11341136" y="6368391"/>
            <a:ext cx="0" cy="524969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7" name="Gerade Verbindung mit Pfeil 16"/>
          <p:cNvCxnSpPr/>
          <p:nvPr/>
        </p:nvCxnSpPr>
        <p:spPr>
          <a:xfrm>
            <a:off x="11341136" y="4390432"/>
            <a:ext cx="0" cy="493450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03570880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Helvetica Neue</vt:lpstr>
      <vt:lpstr>Helvetica Neue Light</vt:lpstr>
      <vt:lpstr>Helvetica Neue Medium</vt:lpstr>
      <vt:lpstr>Proxima Nova</vt:lpstr>
      <vt:lpstr>Proxima Nova Semibold</vt:lpstr>
      <vt:lpstr>Proxima Nova Semibold It</vt:lpstr>
      <vt:lpstr>White</vt:lpstr>
      <vt:lpstr>Structure of IYRP 2026 coalition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Hutchinson, Barbara S - (bhutchin)</cp:lastModifiedBy>
  <cp:revision>66</cp:revision>
  <cp:lastPrinted>2022-11-26T16:41:13Z</cp:lastPrinted>
  <dcterms:modified xsi:type="dcterms:W3CDTF">2023-06-24T22:15:43Z</dcterms:modified>
</cp:coreProperties>
</file>