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7" r:id="rId2"/>
    <p:sldId id="265" r:id="rId3"/>
    <p:sldId id="269" r:id="rId4"/>
    <p:sldId id="268" r:id="rId5"/>
    <p:sldId id="262" r:id="rId6"/>
    <p:sldId id="270" r:id="rId7"/>
    <p:sldId id="271" r:id="rId8"/>
    <p:sldId id="266" r:id="rId9"/>
    <p:sldId id="273" r:id="rId10"/>
    <p:sldId id="274" r:id="rId11"/>
    <p:sldId id="256"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95332" autoAdjust="0"/>
  </p:normalViewPr>
  <p:slideViewPr>
    <p:cSldViewPr snapToGrid="0">
      <p:cViewPr varScale="1">
        <p:scale>
          <a:sx n="86" d="100"/>
          <a:sy n="86" d="100"/>
        </p:scale>
        <p:origin x="660"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F0484-A28F-416C-9551-6DDCA4320D47}" type="datetimeFigureOut">
              <a:rPr lang="en-ZA" smtClean="0"/>
              <a:t>2023/10/20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F2B0FD-EF95-400C-9E3C-A76B91DA2C11}" type="slidenum">
              <a:rPr lang="en-ZA" smtClean="0"/>
              <a:t>‹#›</a:t>
            </a:fld>
            <a:endParaRPr lang="en-ZA"/>
          </a:p>
        </p:txBody>
      </p:sp>
    </p:spTree>
    <p:extLst>
      <p:ext uri="{BB962C8B-B14F-4D97-AF65-F5344CB8AC3E}">
        <p14:creationId xmlns:p14="http://schemas.microsoft.com/office/powerpoint/2010/main" val="2643769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F2B0FD-EF95-400C-9E3C-A76B91DA2C11}" type="slidenum">
              <a:rPr lang="en-ZA" smtClean="0"/>
              <a:t>1</a:t>
            </a:fld>
            <a:endParaRPr lang="en-ZA"/>
          </a:p>
        </p:txBody>
      </p:sp>
    </p:spTree>
    <p:extLst>
      <p:ext uri="{BB962C8B-B14F-4D97-AF65-F5344CB8AC3E}">
        <p14:creationId xmlns:p14="http://schemas.microsoft.com/office/powerpoint/2010/main" val="124942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F2B0FD-EF95-400C-9E3C-A76B91DA2C11}" type="slidenum">
              <a:rPr lang="en-ZA" smtClean="0"/>
              <a:t>4</a:t>
            </a:fld>
            <a:endParaRPr lang="en-ZA"/>
          </a:p>
        </p:txBody>
      </p:sp>
    </p:spTree>
    <p:extLst>
      <p:ext uri="{BB962C8B-B14F-4D97-AF65-F5344CB8AC3E}">
        <p14:creationId xmlns:p14="http://schemas.microsoft.com/office/powerpoint/2010/main" val="3552888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F2B0FD-EF95-400C-9E3C-A76B91DA2C11}" type="slidenum">
              <a:rPr lang="en-ZA" smtClean="0"/>
              <a:t>5</a:t>
            </a:fld>
            <a:endParaRPr lang="en-ZA"/>
          </a:p>
        </p:txBody>
      </p:sp>
    </p:spTree>
    <p:extLst>
      <p:ext uri="{BB962C8B-B14F-4D97-AF65-F5344CB8AC3E}">
        <p14:creationId xmlns:p14="http://schemas.microsoft.com/office/powerpoint/2010/main" val="849779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F2B0FD-EF95-400C-9E3C-A76B91DA2C11}" type="slidenum">
              <a:rPr lang="en-ZA" smtClean="0"/>
              <a:t>8</a:t>
            </a:fld>
            <a:endParaRPr lang="en-ZA"/>
          </a:p>
        </p:txBody>
      </p:sp>
    </p:spTree>
    <p:extLst>
      <p:ext uri="{BB962C8B-B14F-4D97-AF65-F5344CB8AC3E}">
        <p14:creationId xmlns:p14="http://schemas.microsoft.com/office/powerpoint/2010/main" val="425494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RISG (co-)chairs should take the leadership in this process and involve as many other RISG members as possible, including additionally recruited members. It is particularly important  to include people from pastoralist organizations.</a:t>
            </a:r>
            <a:endParaRPr lang="en-ZA" dirty="0"/>
          </a:p>
        </p:txBody>
      </p:sp>
      <p:sp>
        <p:nvSpPr>
          <p:cNvPr id="4" name="Slide Number Placeholder 3"/>
          <p:cNvSpPr>
            <a:spLocks noGrp="1"/>
          </p:cNvSpPr>
          <p:nvPr>
            <p:ph type="sldNum" sz="quarter" idx="10"/>
          </p:nvPr>
        </p:nvSpPr>
        <p:spPr/>
        <p:txBody>
          <a:bodyPr/>
          <a:lstStyle/>
          <a:p>
            <a:fld id="{8AA31B9D-EEB3-442A-A075-6F2E05FCC327}" type="slidenum">
              <a:rPr lang="en-ZA" smtClean="0"/>
              <a:t>9</a:t>
            </a:fld>
            <a:endParaRPr lang="en-ZA"/>
          </a:p>
        </p:txBody>
      </p:sp>
    </p:spTree>
    <p:extLst>
      <p:ext uri="{BB962C8B-B14F-4D97-AF65-F5344CB8AC3E}">
        <p14:creationId xmlns:p14="http://schemas.microsoft.com/office/powerpoint/2010/main" val="964348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7D2CDFB6-EED2-42B3-A5FD-963F46AB4339}" type="datetimeFigureOut">
              <a:rPr lang="en-ZA" smtClean="0"/>
              <a:t>2023/10/20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9708A2D-D46D-4A50-B3C0-CA4F5C91A0E8}" type="slidenum">
              <a:rPr lang="en-ZA" smtClean="0"/>
              <a:t>‹#›</a:t>
            </a:fld>
            <a:endParaRPr lang="en-ZA"/>
          </a:p>
        </p:txBody>
      </p:sp>
    </p:spTree>
    <p:extLst>
      <p:ext uri="{BB962C8B-B14F-4D97-AF65-F5344CB8AC3E}">
        <p14:creationId xmlns:p14="http://schemas.microsoft.com/office/powerpoint/2010/main" val="143120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D2CDFB6-EED2-42B3-A5FD-963F46AB4339}" type="datetimeFigureOut">
              <a:rPr lang="en-ZA" smtClean="0"/>
              <a:t>2023/10/20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9708A2D-D46D-4A50-B3C0-CA4F5C91A0E8}" type="slidenum">
              <a:rPr lang="en-ZA" smtClean="0"/>
              <a:t>‹#›</a:t>
            </a:fld>
            <a:endParaRPr lang="en-ZA"/>
          </a:p>
        </p:txBody>
      </p:sp>
    </p:spTree>
    <p:extLst>
      <p:ext uri="{BB962C8B-B14F-4D97-AF65-F5344CB8AC3E}">
        <p14:creationId xmlns:p14="http://schemas.microsoft.com/office/powerpoint/2010/main" val="315312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D2CDFB6-EED2-42B3-A5FD-963F46AB4339}" type="datetimeFigureOut">
              <a:rPr lang="en-ZA" smtClean="0"/>
              <a:t>2023/10/20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9708A2D-D46D-4A50-B3C0-CA4F5C91A0E8}" type="slidenum">
              <a:rPr lang="en-ZA" smtClean="0"/>
              <a:t>‹#›</a:t>
            </a:fld>
            <a:endParaRPr lang="en-ZA"/>
          </a:p>
        </p:txBody>
      </p:sp>
    </p:spTree>
    <p:extLst>
      <p:ext uri="{BB962C8B-B14F-4D97-AF65-F5344CB8AC3E}">
        <p14:creationId xmlns:p14="http://schemas.microsoft.com/office/powerpoint/2010/main" val="227976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D2CDFB6-EED2-42B3-A5FD-963F46AB4339}" type="datetimeFigureOut">
              <a:rPr lang="en-ZA" smtClean="0"/>
              <a:t>2023/10/20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9708A2D-D46D-4A50-B3C0-CA4F5C91A0E8}" type="slidenum">
              <a:rPr lang="en-ZA" smtClean="0"/>
              <a:t>‹#›</a:t>
            </a:fld>
            <a:endParaRPr lang="en-ZA"/>
          </a:p>
        </p:txBody>
      </p:sp>
    </p:spTree>
    <p:extLst>
      <p:ext uri="{BB962C8B-B14F-4D97-AF65-F5344CB8AC3E}">
        <p14:creationId xmlns:p14="http://schemas.microsoft.com/office/powerpoint/2010/main" val="306357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2CDFB6-EED2-42B3-A5FD-963F46AB4339}" type="datetimeFigureOut">
              <a:rPr lang="en-ZA" smtClean="0"/>
              <a:t>2023/10/20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9708A2D-D46D-4A50-B3C0-CA4F5C91A0E8}" type="slidenum">
              <a:rPr lang="en-ZA" smtClean="0"/>
              <a:t>‹#›</a:t>
            </a:fld>
            <a:endParaRPr lang="en-ZA"/>
          </a:p>
        </p:txBody>
      </p:sp>
    </p:spTree>
    <p:extLst>
      <p:ext uri="{BB962C8B-B14F-4D97-AF65-F5344CB8AC3E}">
        <p14:creationId xmlns:p14="http://schemas.microsoft.com/office/powerpoint/2010/main" val="2239565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7D2CDFB6-EED2-42B3-A5FD-963F46AB4339}" type="datetimeFigureOut">
              <a:rPr lang="en-ZA" smtClean="0"/>
              <a:t>2023/10/20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9708A2D-D46D-4A50-B3C0-CA4F5C91A0E8}" type="slidenum">
              <a:rPr lang="en-ZA" smtClean="0"/>
              <a:t>‹#›</a:t>
            </a:fld>
            <a:endParaRPr lang="en-ZA"/>
          </a:p>
        </p:txBody>
      </p:sp>
    </p:spTree>
    <p:extLst>
      <p:ext uri="{BB962C8B-B14F-4D97-AF65-F5344CB8AC3E}">
        <p14:creationId xmlns:p14="http://schemas.microsoft.com/office/powerpoint/2010/main" val="396813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7D2CDFB6-EED2-42B3-A5FD-963F46AB4339}" type="datetimeFigureOut">
              <a:rPr lang="en-ZA" smtClean="0"/>
              <a:t>2023/10/20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9708A2D-D46D-4A50-B3C0-CA4F5C91A0E8}" type="slidenum">
              <a:rPr lang="en-ZA" smtClean="0"/>
              <a:t>‹#›</a:t>
            </a:fld>
            <a:endParaRPr lang="en-ZA"/>
          </a:p>
        </p:txBody>
      </p:sp>
    </p:spTree>
    <p:extLst>
      <p:ext uri="{BB962C8B-B14F-4D97-AF65-F5344CB8AC3E}">
        <p14:creationId xmlns:p14="http://schemas.microsoft.com/office/powerpoint/2010/main" val="1778086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7D2CDFB6-EED2-42B3-A5FD-963F46AB4339}" type="datetimeFigureOut">
              <a:rPr lang="en-ZA" smtClean="0"/>
              <a:t>2023/10/20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9708A2D-D46D-4A50-B3C0-CA4F5C91A0E8}" type="slidenum">
              <a:rPr lang="en-ZA" smtClean="0"/>
              <a:t>‹#›</a:t>
            </a:fld>
            <a:endParaRPr lang="en-ZA"/>
          </a:p>
        </p:txBody>
      </p:sp>
    </p:spTree>
    <p:extLst>
      <p:ext uri="{BB962C8B-B14F-4D97-AF65-F5344CB8AC3E}">
        <p14:creationId xmlns:p14="http://schemas.microsoft.com/office/powerpoint/2010/main" val="305455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CDFB6-EED2-42B3-A5FD-963F46AB4339}" type="datetimeFigureOut">
              <a:rPr lang="en-ZA" smtClean="0"/>
              <a:t>2023/10/20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9708A2D-D46D-4A50-B3C0-CA4F5C91A0E8}" type="slidenum">
              <a:rPr lang="en-ZA" smtClean="0"/>
              <a:t>‹#›</a:t>
            </a:fld>
            <a:endParaRPr lang="en-ZA"/>
          </a:p>
        </p:txBody>
      </p:sp>
    </p:spTree>
    <p:extLst>
      <p:ext uri="{BB962C8B-B14F-4D97-AF65-F5344CB8AC3E}">
        <p14:creationId xmlns:p14="http://schemas.microsoft.com/office/powerpoint/2010/main" val="2832245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2CDFB6-EED2-42B3-A5FD-963F46AB4339}" type="datetimeFigureOut">
              <a:rPr lang="en-ZA" smtClean="0"/>
              <a:t>2023/10/20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9708A2D-D46D-4A50-B3C0-CA4F5C91A0E8}" type="slidenum">
              <a:rPr lang="en-ZA" smtClean="0"/>
              <a:t>‹#›</a:t>
            </a:fld>
            <a:endParaRPr lang="en-ZA"/>
          </a:p>
        </p:txBody>
      </p:sp>
    </p:spTree>
    <p:extLst>
      <p:ext uri="{BB962C8B-B14F-4D97-AF65-F5344CB8AC3E}">
        <p14:creationId xmlns:p14="http://schemas.microsoft.com/office/powerpoint/2010/main" val="558090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2CDFB6-EED2-42B3-A5FD-963F46AB4339}" type="datetimeFigureOut">
              <a:rPr lang="en-ZA" smtClean="0"/>
              <a:t>2023/10/20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9708A2D-D46D-4A50-B3C0-CA4F5C91A0E8}" type="slidenum">
              <a:rPr lang="en-ZA" smtClean="0"/>
              <a:t>‹#›</a:t>
            </a:fld>
            <a:endParaRPr lang="en-ZA"/>
          </a:p>
        </p:txBody>
      </p:sp>
    </p:spTree>
    <p:extLst>
      <p:ext uri="{BB962C8B-B14F-4D97-AF65-F5344CB8AC3E}">
        <p14:creationId xmlns:p14="http://schemas.microsoft.com/office/powerpoint/2010/main" val="1418963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CDFB6-EED2-42B3-A5FD-963F46AB4339}" type="datetimeFigureOut">
              <a:rPr lang="en-ZA" smtClean="0"/>
              <a:t>2023/10/20</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08A2D-D46D-4A50-B3C0-CA4F5C91A0E8}" type="slidenum">
              <a:rPr lang="en-ZA" smtClean="0"/>
              <a:t>‹#›</a:t>
            </a:fld>
            <a:endParaRPr lang="en-ZA"/>
          </a:p>
        </p:txBody>
      </p:sp>
    </p:spTree>
    <p:extLst>
      <p:ext uri="{BB962C8B-B14F-4D97-AF65-F5344CB8AC3E}">
        <p14:creationId xmlns:p14="http://schemas.microsoft.com/office/powerpoint/2010/main" val="257407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5662749" cy="6858000"/>
          </a:xfrm>
          <a:prstGeom prst="rect">
            <a:avLst/>
          </a:prstGeom>
          <a:solidFill>
            <a:schemeClr val="accent4">
              <a:lumMod val="50000"/>
              <a:alpha val="69804"/>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n w="57150">
                <a:solidFill>
                  <a:schemeClr val="tx1">
                    <a:lumMod val="75000"/>
                    <a:lumOff val="25000"/>
                  </a:schemeClr>
                </a:solidFill>
              </a:ln>
              <a:noFill/>
            </a:endParaRPr>
          </a:p>
        </p:txBody>
      </p:sp>
      <p:pic>
        <p:nvPicPr>
          <p:cNvPr id="2" name="Picture 1" descr="Logo color updated aug22.png"/>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7368539" y="3871938"/>
            <a:ext cx="3298917" cy="2136002"/>
          </a:xfrm>
          <a:prstGeom prst="rect">
            <a:avLst/>
          </a:prstGeom>
        </p:spPr>
      </p:pic>
      <p:sp>
        <p:nvSpPr>
          <p:cNvPr id="3" name="Rectangle 2"/>
          <p:cNvSpPr/>
          <p:nvPr/>
        </p:nvSpPr>
        <p:spPr>
          <a:xfrm>
            <a:off x="5830157" y="766634"/>
            <a:ext cx="6170481" cy="830997"/>
          </a:xfrm>
          <a:prstGeom prst="rect">
            <a:avLst/>
          </a:prstGeom>
        </p:spPr>
        <p:txBody>
          <a:bodyPr wrap="square">
            <a:spAutoFit/>
          </a:bodyPr>
          <a:lstStyle/>
          <a:p>
            <a:pPr algn="ctr">
              <a:spcAft>
                <a:spcPts val="0"/>
              </a:spcAft>
            </a:pPr>
            <a:r>
              <a:rPr lang="en-US" sz="2400" b="1" i="1" dirty="0">
                <a:latin typeface="Cambria" panose="02040503050406030204" pitchFamily="18" charset="0"/>
                <a:ea typeface="MS Mincho"/>
                <a:cs typeface="Times New Roman" panose="02020603050405020304" pitchFamily="18" charset="0"/>
              </a:rPr>
              <a:t>Introducing the International Year of Rangelands and Pastoralists </a:t>
            </a:r>
            <a:endParaRPr lang="en-ZA" sz="2400" b="1" i="1" dirty="0">
              <a:latin typeface="Cambria" panose="02040503050406030204" pitchFamily="18" charset="0"/>
              <a:ea typeface="MS Mincho"/>
              <a:cs typeface="Times New Roman" panose="02020603050405020304" pitchFamily="18" charset="0"/>
            </a:endParaRPr>
          </a:p>
        </p:txBody>
      </p:sp>
      <p:sp>
        <p:nvSpPr>
          <p:cNvPr id="4" name="TextBox 3"/>
          <p:cNvSpPr txBox="1"/>
          <p:nvPr/>
        </p:nvSpPr>
        <p:spPr>
          <a:xfrm>
            <a:off x="6011090" y="2588736"/>
            <a:ext cx="5808617" cy="769441"/>
          </a:xfrm>
          <a:prstGeom prst="rect">
            <a:avLst/>
          </a:prstGeom>
          <a:noFill/>
        </p:spPr>
        <p:txBody>
          <a:bodyPr wrap="square" rtlCol="0">
            <a:spAutoFit/>
          </a:bodyPr>
          <a:lstStyle/>
          <a:p>
            <a:pPr algn="ctr"/>
            <a:r>
              <a:rPr lang="en-US" sz="2400" b="1" dirty="0">
                <a:solidFill>
                  <a:srgbClr val="C00000"/>
                </a:solidFill>
              </a:rPr>
              <a:t>Igshaan Samuels</a:t>
            </a:r>
          </a:p>
          <a:p>
            <a:pPr algn="ctr"/>
            <a:r>
              <a:rPr lang="en-US" sz="2000" b="1" i="1" dirty="0"/>
              <a:t>Co-chair of the IYRP ISP</a:t>
            </a:r>
            <a:endParaRPr lang="en-ZA" sz="2000" b="1" i="1" dirty="0"/>
          </a:p>
        </p:txBody>
      </p:sp>
      <p:pic>
        <p:nvPicPr>
          <p:cNvPr id="5" name="Picture 4"/>
          <p:cNvPicPr>
            <a:picLocks noChangeAspect="1"/>
          </p:cNvPicPr>
          <p:nvPr/>
        </p:nvPicPr>
        <p:blipFill>
          <a:blip r:embed="rId4"/>
          <a:stretch>
            <a:fillRect/>
          </a:stretch>
        </p:blipFill>
        <p:spPr>
          <a:xfrm>
            <a:off x="0" y="543222"/>
            <a:ext cx="5662749" cy="5662749"/>
          </a:xfrm>
          <a:prstGeom prst="rect">
            <a:avLst/>
          </a:prstGeom>
        </p:spPr>
      </p:pic>
      <p:sp>
        <p:nvSpPr>
          <p:cNvPr id="8" name="Rectangle 7"/>
          <p:cNvSpPr/>
          <p:nvPr/>
        </p:nvSpPr>
        <p:spPr>
          <a:xfrm>
            <a:off x="6954495" y="6550223"/>
            <a:ext cx="5128648" cy="307777"/>
          </a:xfrm>
          <a:prstGeom prst="rect">
            <a:avLst/>
          </a:prstGeom>
        </p:spPr>
        <p:txBody>
          <a:bodyPr wrap="none">
            <a:spAutoFit/>
          </a:bodyPr>
          <a:lstStyle/>
          <a:p>
            <a:r>
              <a:rPr lang="en-US" sz="1400" dirty="0"/>
              <a:t>Learning and Exchange program to sustain pastoralism, 11 Apr 2023</a:t>
            </a:r>
            <a:endParaRPr lang="en-ZA" sz="1400" dirty="0"/>
          </a:p>
        </p:txBody>
      </p:sp>
    </p:spTree>
    <p:extLst>
      <p:ext uri="{BB962C8B-B14F-4D97-AF65-F5344CB8AC3E}">
        <p14:creationId xmlns:p14="http://schemas.microsoft.com/office/powerpoint/2010/main" val="614585814"/>
      </p:ext>
    </p:extLst>
  </p:cSld>
  <p:clrMapOvr>
    <a:masterClrMapping/>
  </p:clrMapOvr>
  <mc:AlternateContent xmlns:mc="http://schemas.openxmlformats.org/markup-compatibility/2006" xmlns:p14="http://schemas.microsoft.com/office/powerpoint/2010/main">
    <mc:Choice Requires="p14">
      <p:transition spd="slow" p14:dur="2000" advTm="62219"/>
    </mc:Choice>
    <mc:Fallback xmlns="">
      <p:transition spd="slow" advTm="6221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5260"/>
          <a:stretch/>
        </p:blipFill>
        <p:spPr>
          <a:xfrm>
            <a:off x="1092101" y="104191"/>
            <a:ext cx="9488081" cy="6676816"/>
          </a:xfrm>
          <a:prstGeom prst="rect">
            <a:avLst/>
          </a:prstGeom>
        </p:spPr>
      </p:pic>
    </p:spTree>
    <p:extLst>
      <p:ext uri="{BB962C8B-B14F-4D97-AF65-F5344CB8AC3E}">
        <p14:creationId xmlns:p14="http://schemas.microsoft.com/office/powerpoint/2010/main" val="208580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677" y="12536"/>
            <a:ext cx="11840307" cy="6845464"/>
          </a:xfrm>
          <a:prstGeom prst="rect">
            <a:avLst/>
          </a:prstGeom>
        </p:spPr>
        <p:txBody>
          <a:bodyPr wrap="square">
            <a:spAutoFit/>
          </a:bodyPr>
          <a:lstStyle/>
          <a:p>
            <a:r>
              <a:rPr lang="en-US" sz="3200" b="1" dirty="0"/>
              <a:t>What would we consider success? </a:t>
            </a:r>
          </a:p>
          <a:p>
            <a:endParaRPr lang="en-ZA" dirty="0"/>
          </a:p>
          <a:p>
            <a:pPr marL="228600" lvl="0" indent="-228600">
              <a:lnSpc>
                <a:spcPct val="150000"/>
              </a:lnSpc>
              <a:spcBef>
                <a:spcPts val="136"/>
              </a:spcBef>
              <a:buFont typeface="Wingdings" charset="2"/>
              <a:buChar char="Ø"/>
            </a:pPr>
            <a:r>
              <a:rPr lang="en-US" sz="2200" dirty="0"/>
              <a:t>FAO Rangelands Partnership Secretariat, to continue to raise awareness for governments</a:t>
            </a:r>
            <a:endParaRPr lang="en-ZA" sz="2200" dirty="0"/>
          </a:p>
          <a:p>
            <a:pPr marL="228600" lvl="0" indent="-228600">
              <a:lnSpc>
                <a:spcPct val="150000"/>
              </a:lnSpc>
              <a:spcBef>
                <a:spcPts val="136"/>
              </a:spcBef>
              <a:buFont typeface="Wingdings" charset="2"/>
              <a:buChar char="Ø"/>
            </a:pPr>
            <a:r>
              <a:rPr lang="en-US" sz="2200" dirty="0"/>
              <a:t>Pastoralists are looking for platforms for pastoralists to speak and have their voice heard, at national, regional and global levels</a:t>
            </a:r>
            <a:endParaRPr lang="en-ZA" sz="2200" dirty="0"/>
          </a:p>
          <a:p>
            <a:pPr marL="228600" lvl="0" indent="-228600">
              <a:lnSpc>
                <a:spcPct val="150000"/>
              </a:lnSpc>
              <a:spcBef>
                <a:spcPts val="136"/>
              </a:spcBef>
              <a:buFont typeface="Wingdings" charset="2"/>
              <a:buChar char="Ø"/>
            </a:pPr>
            <a:r>
              <a:rPr lang="en-US" sz="2200" dirty="0"/>
              <a:t>Resolutions taken by UN Entities in support of rangelands and pastoralism, including UNFCCC and the Post-2030 SDGs </a:t>
            </a:r>
            <a:endParaRPr lang="en-ZA" sz="2200" dirty="0"/>
          </a:p>
          <a:p>
            <a:pPr marL="228600" lvl="0" indent="-228600">
              <a:lnSpc>
                <a:spcPct val="150000"/>
              </a:lnSpc>
              <a:spcBef>
                <a:spcPts val="136"/>
              </a:spcBef>
              <a:buFont typeface="Wingdings" charset="2"/>
              <a:buChar char="Ø"/>
            </a:pPr>
            <a:r>
              <a:rPr lang="en-US" sz="2200" dirty="0"/>
              <a:t>Global data base of rangelands and pastoralists</a:t>
            </a:r>
            <a:endParaRPr lang="en-ZA" sz="2200" dirty="0"/>
          </a:p>
          <a:p>
            <a:pPr marL="228600" lvl="0" indent="-228600">
              <a:lnSpc>
                <a:spcPct val="150000"/>
              </a:lnSpc>
              <a:spcBef>
                <a:spcPts val="136"/>
              </a:spcBef>
              <a:buFont typeface="Wingdings" charset="2"/>
              <a:buChar char="Ø"/>
            </a:pPr>
            <a:r>
              <a:rPr lang="en-US" sz="2200" dirty="0"/>
              <a:t>Changes in national, regional, global policies promoting the protection and sustainability of rangelands and pastoralists, fair and equitable benefits and </a:t>
            </a:r>
            <a:r>
              <a:rPr lang="en-US" sz="2200" dirty="0" err="1"/>
              <a:t>upliftment</a:t>
            </a:r>
            <a:endParaRPr lang="en-ZA" sz="2200" dirty="0"/>
          </a:p>
          <a:p>
            <a:pPr marL="228600" lvl="0" indent="-228600">
              <a:lnSpc>
                <a:spcPct val="150000"/>
              </a:lnSpc>
              <a:spcBef>
                <a:spcPts val="136"/>
              </a:spcBef>
              <a:buFont typeface="Wingdings" charset="2"/>
              <a:buChar char="Ø"/>
            </a:pPr>
            <a:r>
              <a:rPr lang="en-US" sz="2200" dirty="0"/>
              <a:t>A fully funded and representative global gathering of pastoralists in 2026</a:t>
            </a:r>
            <a:endParaRPr lang="en-ZA" sz="2200" dirty="0"/>
          </a:p>
          <a:p>
            <a:pPr marL="228600" lvl="0" indent="-228600">
              <a:lnSpc>
                <a:spcPct val="150000"/>
              </a:lnSpc>
              <a:spcBef>
                <a:spcPts val="136"/>
              </a:spcBef>
              <a:buFont typeface="Wingdings" charset="2"/>
              <a:buChar char="Ø"/>
            </a:pPr>
            <a:r>
              <a:rPr lang="en-US" sz="2200" dirty="0"/>
              <a:t>More projects and programs dedicated to rangelands and pastoralists through global funds such as GEF, GCF, LDN, VCM </a:t>
            </a:r>
            <a:r>
              <a:rPr lang="en-ZA" sz="2200" dirty="0"/>
              <a:t>–</a:t>
            </a:r>
            <a:r>
              <a:rPr lang="en-US" sz="2200" dirty="0"/>
              <a:t> and growing portfolio of rangeland friendly certified products</a:t>
            </a:r>
            <a:endParaRPr lang="en-ZA" sz="2200" dirty="0"/>
          </a:p>
          <a:p>
            <a:pPr marL="457200" indent="-457200">
              <a:buFont typeface="Arial" panose="020B0604020202020204" pitchFamily="34" charset="0"/>
              <a:buChar char="•"/>
            </a:pPr>
            <a:endParaRPr lang="en-US" sz="2000" b="1" dirty="0"/>
          </a:p>
        </p:txBody>
      </p:sp>
    </p:spTree>
    <p:extLst>
      <p:ext uri="{BB962C8B-B14F-4D97-AF65-F5344CB8AC3E}">
        <p14:creationId xmlns:p14="http://schemas.microsoft.com/office/powerpoint/2010/main" val="2292731568"/>
      </p:ext>
    </p:extLst>
  </p:cSld>
  <p:clrMapOvr>
    <a:masterClrMapping/>
  </p:clrMapOvr>
  <mc:AlternateContent xmlns:mc="http://schemas.openxmlformats.org/markup-compatibility/2006" xmlns:p14="http://schemas.microsoft.com/office/powerpoint/2010/main">
    <mc:Choice Requires="p14">
      <p:transition spd="slow" p14:dur="2000" advTm="157210"/>
    </mc:Choice>
    <mc:Fallback xmlns="">
      <p:transition spd="slow" advTm="15721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9602" y="701964"/>
            <a:ext cx="10394925" cy="4128654"/>
          </a:xfrm>
          <a:prstGeom prst="rect">
            <a:avLst/>
          </a:prstGeom>
        </p:spPr>
      </p:pic>
    </p:spTree>
    <p:extLst>
      <p:ext uri="{BB962C8B-B14F-4D97-AF65-F5344CB8AC3E}">
        <p14:creationId xmlns:p14="http://schemas.microsoft.com/office/powerpoint/2010/main" val="184099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2026" y="281980"/>
            <a:ext cx="6446829" cy="584775"/>
          </a:xfrm>
          <a:prstGeom prst="rect">
            <a:avLst/>
          </a:prstGeom>
        </p:spPr>
        <p:txBody>
          <a:bodyPr wrap="none">
            <a:spAutoFit/>
          </a:bodyPr>
          <a:lstStyle/>
          <a:p>
            <a:r>
              <a:rPr lang="en-US" sz="3200" b="1" dirty="0"/>
              <a:t>What does the IYRP seek to achieve?</a:t>
            </a:r>
          </a:p>
        </p:txBody>
      </p:sp>
      <p:sp>
        <p:nvSpPr>
          <p:cNvPr id="5" name="Content Placeholder 6"/>
          <p:cNvSpPr txBox="1">
            <a:spLocks/>
          </p:cNvSpPr>
          <p:nvPr/>
        </p:nvSpPr>
        <p:spPr>
          <a:xfrm>
            <a:off x="681607" y="1718710"/>
            <a:ext cx="10850413" cy="40019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36"/>
              </a:spcBef>
              <a:buFont typeface="Wingdings" charset="2"/>
              <a:buChar char="Ø"/>
            </a:pPr>
            <a:r>
              <a:rPr lang="en-US" sz="2175" dirty="0"/>
              <a:t>Create awareness on the critical contributions of rangelands &amp; pastoralists for food security, the economy and the environment</a:t>
            </a:r>
          </a:p>
          <a:p>
            <a:pPr>
              <a:lnSpc>
                <a:spcPct val="110000"/>
              </a:lnSpc>
              <a:spcBef>
                <a:spcPts val="136"/>
              </a:spcBef>
              <a:buFont typeface="Wingdings" charset="2"/>
              <a:buChar char="Ø"/>
            </a:pPr>
            <a:endParaRPr lang="en-US" sz="2175" i="1" dirty="0"/>
          </a:p>
          <a:p>
            <a:pPr>
              <a:lnSpc>
                <a:spcPct val="110000"/>
              </a:lnSpc>
              <a:spcBef>
                <a:spcPts val="136"/>
              </a:spcBef>
              <a:buFont typeface="Wingdings" charset="2"/>
              <a:buChar char="Ø"/>
            </a:pPr>
            <a:r>
              <a:rPr lang="en-US" sz="2175" dirty="0"/>
              <a:t>Break myths and misunderstandings of rangelands and pastoralism </a:t>
            </a:r>
          </a:p>
          <a:p>
            <a:pPr>
              <a:lnSpc>
                <a:spcPct val="110000"/>
              </a:lnSpc>
              <a:spcBef>
                <a:spcPts val="136"/>
              </a:spcBef>
              <a:buFont typeface="Wingdings" charset="2"/>
              <a:buChar char="Ø"/>
            </a:pPr>
            <a:endParaRPr lang="en-US" sz="2175" dirty="0"/>
          </a:p>
          <a:p>
            <a:pPr>
              <a:lnSpc>
                <a:spcPct val="110000"/>
              </a:lnSpc>
              <a:spcBef>
                <a:spcPts val="136"/>
              </a:spcBef>
              <a:buFont typeface="Wingdings" charset="2"/>
              <a:buChar char="Ø"/>
            </a:pPr>
            <a:r>
              <a:rPr lang="en-US" sz="2175" dirty="0"/>
              <a:t>Fill knowledge gaps with more participatory research and engagements </a:t>
            </a:r>
          </a:p>
          <a:p>
            <a:pPr>
              <a:lnSpc>
                <a:spcPct val="110000"/>
              </a:lnSpc>
              <a:spcBef>
                <a:spcPts val="136"/>
              </a:spcBef>
              <a:buFont typeface="Wingdings" charset="2"/>
              <a:buChar char="Ø"/>
            </a:pPr>
            <a:endParaRPr lang="en-US" sz="2175" i="1" dirty="0"/>
          </a:p>
          <a:p>
            <a:pPr>
              <a:lnSpc>
                <a:spcPct val="110000"/>
              </a:lnSpc>
              <a:spcBef>
                <a:spcPts val="136"/>
              </a:spcBef>
              <a:buFont typeface="Wingdings" charset="2"/>
              <a:buChar char="Ø"/>
            </a:pPr>
            <a:r>
              <a:rPr lang="en-US" sz="2175" dirty="0"/>
              <a:t>Promote evidence-based policies and legislation throughout the world in support of sustainable rangelands and pastoralism </a:t>
            </a:r>
          </a:p>
          <a:p>
            <a:pPr>
              <a:lnSpc>
                <a:spcPct val="110000"/>
              </a:lnSpc>
              <a:spcBef>
                <a:spcPts val="136"/>
              </a:spcBef>
              <a:buFont typeface="Wingdings" charset="2"/>
              <a:buChar char="Ø"/>
            </a:pPr>
            <a:endParaRPr lang="en-US" sz="2175" dirty="0"/>
          </a:p>
          <a:p>
            <a:pPr>
              <a:lnSpc>
                <a:spcPct val="110000"/>
              </a:lnSpc>
              <a:spcBef>
                <a:spcPts val="136"/>
              </a:spcBef>
              <a:buFont typeface="Wingdings" charset="2"/>
              <a:buChar char="Ø"/>
            </a:pPr>
            <a:r>
              <a:rPr lang="en-US" sz="2175" dirty="0"/>
              <a:t>Increase sustainable and ethical investment in rangelands</a:t>
            </a:r>
          </a:p>
        </p:txBody>
      </p:sp>
    </p:spTree>
    <p:extLst>
      <p:ext uri="{BB962C8B-B14F-4D97-AF65-F5344CB8AC3E}">
        <p14:creationId xmlns:p14="http://schemas.microsoft.com/office/powerpoint/2010/main" val="2888707797"/>
      </p:ext>
    </p:extLst>
  </p:cSld>
  <p:clrMapOvr>
    <a:masterClrMapping/>
  </p:clrMapOvr>
  <mc:AlternateContent xmlns:mc="http://schemas.openxmlformats.org/markup-compatibility/2006" xmlns:p14="http://schemas.microsoft.com/office/powerpoint/2010/main">
    <mc:Choice Requires="p14">
      <p:transition spd="slow" p14:dur="2000" advTm="146879"/>
    </mc:Choice>
    <mc:Fallback xmlns="">
      <p:transition spd="slow" advTm="14687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40047"/>
            <a:ext cx="6408357" cy="2834634"/>
            <a:chOff x="4533779" y="2870875"/>
            <a:chExt cx="6461258" cy="2932126"/>
          </a:xfrm>
        </p:grpSpPr>
        <p:sp>
          <p:nvSpPr>
            <p:cNvPr id="2" name="Rectangle 1"/>
            <p:cNvSpPr/>
            <p:nvPr/>
          </p:nvSpPr>
          <p:spPr>
            <a:xfrm>
              <a:off x="6023237" y="3349965"/>
              <a:ext cx="3071675" cy="584775"/>
            </a:xfrm>
            <a:prstGeom prst="rect">
              <a:avLst/>
            </a:prstGeom>
          </p:spPr>
          <p:txBody>
            <a:bodyPr wrap="none">
              <a:spAutoFit/>
            </a:bodyPr>
            <a:lstStyle/>
            <a:p>
              <a:r>
                <a:rPr lang="en-US" sz="3200" b="1" dirty="0"/>
                <a:t>Who is the IYRP?</a:t>
              </a:r>
            </a:p>
          </p:txBody>
        </p:sp>
        <p:sp>
          <p:nvSpPr>
            <p:cNvPr id="3" name="Rectangle 2"/>
            <p:cNvSpPr/>
            <p:nvPr/>
          </p:nvSpPr>
          <p:spPr>
            <a:xfrm>
              <a:off x="5359670" y="3669151"/>
              <a:ext cx="4809475" cy="1814663"/>
            </a:xfrm>
            <a:prstGeom prst="rect">
              <a:avLst/>
            </a:prstGeom>
          </p:spPr>
          <p:txBody>
            <a:bodyPr wrap="square">
              <a:spAutoFit/>
            </a:bodyPr>
            <a:lstStyle/>
            <a:p>
              <a:pPr algn="ctr">
                <a:lnSpc>
                  <a:spcPct val="150000"/>
                </a:lnSpc>
                <a:spcBef>
                  <a:spcPts val="136"/>
                </a:spcBef>
              </a:pPr>
              <a:r>
                <a:rPr lang="en-US" dirty="0"/>
                <a:t>Coalition of 330 organizations from around the world representing pastoralists, NGOs, academia, media, private sector, multinational organizations, etc. ) </a:t>
              </a:r>
            </a:p>
          </p:txBody>
        </p:sp>
        <p:sp>
          <p:nvSpPr>
            <p:cNvPr id="4" name="7-Point Star 3"/>
            <p:cNvSpPr/>
            <p:nvPr/>
          </p:nvSpPr>
          <p:spPr>
            <a:xfrm>
              <a:off x="4533779" y="2870875"/>
              <a:ext cx="6461258" cy="2932126"/>
            </a:xfrm>
            <a:prstGeom prst="star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0" name="Picture 9"/>
          <p:cNvPicPr>
            <a:picLocks noChangeAspect="1"/>
          </p:cNvPicPr>
          <p:nvPr/>
        </p:nvPicPr>
        <p:blipFill>
          <a:blip r:embed="rId2"/>
          <a:stretch>
            <a:fillRect/>
          </a:stretch>
        </p:blipFill>
        <p:spPr>
          <a:xfrm>
            <a:off x="4667411" y="2908204"/>
            <a:ext cx="7366460" cy="3747237"/>
          </a:xfrm>
          <a:prstGeom prst="rect">
            <a:avLst/>
          </a:prstGeom>
        </p:spPr>
      </p:pic>
    </p:spTree>
    <p:extLst>
      <p:ext uri="{BB962C8B-B14F-4D97-AF65-F5344CB8AC3E}">
        <p14:creationId xmlns:p14="http://schemas.microsoft.com/office/powerpoint/2010/main" val="1859233151"/>
      </p:ext>
    </p:extLst>
  </p:cSld>
  <p:clrMapOvr>
    <a:masterClrMapping/>
  </p:clrMapOvr>
  <mc:AlternateContent xmlns:mc="http://schemas.openxmlformats.org/markup-compatibility/2006" xmlns:p14="http://schemas.microsoft.com/office/powerpoint/2010/main">
    <mc:Choice Requires="p14">
      <p:transition spd="slow" p14:dur="2000" advTm="102113"/>
    </mc:Choice>
    <mc:Fallback xmlns="">
      <p:transition spd="slow" advTm="10211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5497" y="213967"/>
            <a:ext cx="5598584" cy="584775"/>
          </a:xfrm>
          <a:prstGeom prst="rect">
            <a:avLst/>
          </a:prstGeom>
        </p:spPr>
        <p:txBody>
          <a:bodyPr wrap="none">
            <a:spAutoFit/>
          </a:bodyPr>
          <a:lstStyle/>
          <a:p>
            <a:r>
              <a:rPr lang="en-US" sz="3200" b="1" dirty="0"/>
              <a:t>How will we achieve our goals? </a:t>
            </a:r>
            <a:endParaRPr lang="en-ZA" sz="3200" b="1" dirty="0"/>
          </a:p>
        </p:txBody>
      </p:sp>
      <p:sp>
        <p:nvSpPr>
          <p:cNvPr id="3" name="Content Placeholder 6"/>
          <p:cNvSpPr txBox="1">
            <a:spLocks/>
          </p:cNvSpPr>
          <p:nvPr/>
        </p:nvSpPr>
        <p:spPr>
          <a:xfrm>
            <a:off x="256939" y="957592"/>
            <a:ext cx="11501792" cy="1271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36"/>
              </a:spcBef>
              <a:buFont typeface="Wingdings" charset="2"/>
              <a:buChar char="Ø"/>
            </a:pPr>
            <a:r>
              <a:rPr lang="en-US" sz="2200" dirty="0"/>
              <a:t>Involvement of diverse stakeholders </a:t>
            </a:r>
          </a:p>
          <a:p>
            <a:pPr>
              <a:lnSpc>
                <a:spcPct val="150000"/>
              </a:lnSpc>
              <a:spcBef>
                <a:spcPts val="136"/>
              </a:spcBef>
              <a:buFont typeface="Wingdings" charset="2"/>
              <a:buChar char="Ø"/>
            </a:pPr>
            <a:r>
              <a:rPr lang="en-US" sz="2200" dirty="0"/>
              <a:t>Stakeholders will be involved in different processes, action plans, IYRP structures, events. </a:t>
            </a:r>
          </a:p>
          <a:p>
            <a:pPr marL="457200" lvl="1" indent="0">
              <a:lnSpc>
                <a:spcPct val="150000"/>
              </a:lnSpc>
              <a:spcBef>
                <a:spcPts val="136"/>
              </a:spcBef>
              <a:buNone/>
            </a:pPr>
            <a:endParaRPr lang="en-US" sz="2200" dirty="0">
              <a:solidFill>
                <a:srgbClr val="C00000"/>
              </a:solidFill>
            </a:endParaRPr>
          </a:p>
          <a:p>
            <a:pPr lvl="1">
              <a:lnSpc>
                <a:spcPct val="150000"/>
              </a:lnSpc>
              <a:spcBef>
                <a:spcPts val="136"/>
              </a:spcBef>
              <a:buFont typeface="Wingdings" panose="05000000000000000000" pitchFamily="2" charset="2"/>
              <a:buChar char="§"/>
            </a:pPr>
            <a:endParaRPr lang="en-US" sz="2200" dirty="0">
              <a:solidFill>
                <a:srgbClr val="C00000"/>
              </a:solidFill>
            </a:endParaRPr>
          </a:p>
          <a:p>
            <a:pPr lvl="1">
              <a:lnSpc>
                <a:spcPct val="150000"/>
              </a:lnSpc>
              <a:spcBef>
                <a:spcPts val="136"/>
              </a:spcBef>
              <a:buFont typeface="Wingdings" panose="05000000000000000000" pitchFamily="2" charset="2"/>
              <a:buChar char="§"/>
            </a:pPr>
            <a:endParaRPr lang="en-US" sz="2200" dirty="0">
              <a:solidFill>
                <a:srgbClr val="C00000"/>
              </a:solidFill>
            </a:endParaRPr>
          </a:p>
          <a:p>
            <a:pPr lvl="1">
              <a:lnSpc>
                <a:spcPct val="150000"/>
              </a:lnSpc>
              <a:spcBef>
                <a:spcPts val="136"/>
              </a:spcBef>
              <a:buFont typeface="Wingdings" panose="05000000000000000000" pitchFamily="2" charset="2"/>
              <a:buChar char="§"/>
            </a:pPr>
            <a:endParaRPr lang="en-US" sz="2200" dirty="0">
              <a:solidFill>
                <a:srgbClr val="C00000"/>
              </a:solidFill>
            </a:endParaRPr>
          </a:p>
          <a:p>
            <a:pPr lvl="1">
              <a:lnSpc>
                <a:spcPct val="150000"/>
              </a:lnSpc>
              <a:spcBef>
                <a:spcPts val="136"/>
              </a:spcBef>
              <a:buFont typeface="Wingdings" panose="05000000000000000000" pitchFamily="2" charset="2"/>
              <a:buChar char="§"/>
            </a:pPr>
            <a:endParaRPr lang="en-US" sz="2200" dirty="0">
              <a:solidFill>
                <a:srgbClr val="C00000"/>
              </a:solidFill>
            </a:endParaRPr>
          </a:p>
          <a:p>
            <a:pPr lvl="1">
              <a:lnSpc>
                <a:spcPct val="150000"/>
              </a:lnSpc>
              <a:spcBef>
                <a:spcPts val="136"/>
              </a:spcBef>
              <a:buFont typeface="Wingdings" panose="05000000000000000000" pitchFamily="2" charset="2"/>
              <a:buChar char="§"/>
            </a:pPr>
            <a:endParaRPr lang="en-US" sz="2200" dirty="0">
              <a:solidFill>
                <a:srgbClr val="C00000"/>
              </a:solidFill>
            </a:endParaRPr>
          </a:p>
          <a:p>
            <a:pPr lvl="1">
              <a:lnSpc>
                <a:spcPct val="150000"/>
              </a:lnSpc>
              <a:spcBef>
                <a:spcPts val="136"/>
              </a:spcBef>
              <a:buFont typeface="Wingdings" panose="05000000000000000000" pitchFamily="2" charset="2"/>
              <a:buChar char="§"/>
            </a:pPr>
            <a:endParaRPr lang="en-US" sz="2200" dirty="0">
              <a:solidFill>
                <a:srgbClr val="C00000"/>
              </a:solidFill>
            </a:endParaRPr>
          </a:p>
          <a:p>
            <a:pPr lvl="1">
              <a:lnSpc>
                <a:spcPct val="150000"/>
              </a:lnSpc>
              <a:spcBef>
                <a:spcPts val="136"/>
              </a:spcBef>
              <a:buFont typeface="Wingdings" panose="05000000000000000000" pitchFamily="2" charset="2"/>
              <a:buChar char="§"/>
            </a:pPr>
            <a:r>
              <a:rPr lang="en-US" sz="2200" i="1" dirty="0"/>
              <a:t>Institutional partnerships e.g. IYC, MPS, FAO COFO</a:t>
            </a:r>
          </a:p>
          <a:p>
            <a:pPr lvl="1">
              <a:lnSpc>
                <a:spcPct val="150000"/>
              </a:lnSpc>
              <a:spcBef>
                <a:spcPts val="136"/>
              </a:spcBef>
              <a:buFont typeface="Wingdings" panose="05000000000000000000" pitchFamily="2" charset="2"/>
              <a:buChar char="§"/>
            </a:pPr>
            <a:r>
              <a:rPr lang="en-US" sz="2200" i="1" dirty="0"/>
              <a:t>IYRP representation on different platforms e.g. global events </a:t>
            </a:r>
          </a:p>
        </p:txBody>
      </p:sp>
      <p:pic>
        <p:nvPicPr>
          <p:cNvPr id="4" name="Picture 3"/>
          <p:cNvPicPr>
            <a:picLocks noChangeAspect="1"/>
          </p:cNvPicPr>
          <p:nvPr/>
        </p:nvPicPr>
        <p:blipFill>
          <a:blip r:embed="rId3"/>
          <a:stretch>
            <a:fillRect/>
          </a:stretch>
        </p:blipFill>
        <p:spPr>
          <a:xfrm>
            <a:off x="2977029" y="1936461"/>
            <a:ext cx="6297600" cy="3788274"/>
          </a:xfrm>
          <a:prstGeom prst="rect">
            <a:avLst/>
          </a:prstGeom>
        </p:spPr>
      </p:pic>
    </p:spTree>
    <p:extLst>
      <p:ext uri="{BB962C8B-B14F-4D97-AF65-F5344CB8AC3E}">
        <p14:creationId xmlns:p14="http://schemas.microsoft.com/office/powerpoint/2010/main" val="4017188748"/>
      </p:ext>
    </p:extLst>
  </p:cSld>
  <p:clrMapOvr>
    <a:masterClrMapping/>
  </p:clrMapOvr>
  <mc:AlternateContent xmlns:mc="http://schemas.openxmlformats.org/markup-compatibility/2006" xmlns:p14="http://schemas.microsoft.com/office/powerpoint/2010/main">
    <mc:Choice Requires="p14">
      <p:transition spd="slow" p14:dur="2000" advTm="86652"/>
    </mc:Choice>
    <mc:Fallback xmlns="">
      <p:transition spd="slow" advTm="8665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18696" y="100967"/>
            <a:ext cx="8532332" cy="5934619"/>
            <a:chOff x="1364143" y="257176"/>
            <a:chExt cx="8532332" cy="5934619"/>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116" t="1861" r="3071" b="6239"/>
            <a:stretch/>
          </p:blipFill>
          <p:spPr>
            <a:xfrm>
              <a:off x="1364143" y="257176"/>
              <a:ext cx="8532332" cy="5753100"/>
            </a:xfrm>
            <a:prstGeom prst="rect">
              <a:avLst/>
            </a:prstGeom>
          </p:spPr>
        </p:pic>
        <p:sp>
          <p:nvSpPr>
            <p:cNvPr id="7" name="Freeform 6"/>
            <p:cNvSpPr/>
            <p:nvPr/>
          </p:nvSpPr>
          <p:spPr>
            <a:xfrm>
              <a:off x="1364143" y="315461"/>
              <a:ext cx="8361551" cy="1075814"/>
            </a:xfrm>
            <a:custGeom>
              <a:avLst/>
              <a:gdLst>
                <a:gd name="connsiteX0" fmla="*/ 3169920 w 8808720"/>
                <a:gd name="connsiteY0" fmla="*/ 0 h 1178560"/>
                <a:gd name="connsiteX1" fmla="*/ 2286000 w 8808720"/>
                <a:gd name="connsiteY1" fmla="*/ 30480 h 1178560"/>
                <a:gd name="connsiteX2" fmla="*/ 1584960 w 8808720"/>
                <a:gd name="connsiteY2" fmla="*/ 142240 h 1178560"/>
                <a:gd name="connsiteX3" fmla="*/ 701040 w 8808720"/>
                <a:gd name="connsiteY3" fmla="*/ 274320 h 1178560"/>
                <a:gd name="connsiteX4" fmla="*/ 0 w 8808720"/>
                <a:gd name="connsiteY4" fmla="*/ 508000 h 1178560"/>
                <a:gd name="connsiteX5" fmla="*/ 152400 w 8808720"/>
                <a:gd name="connsiteY5" fmla="*/ 812800 h 1178560"/>
                <a:gd name="connsiteX6" fmla="*/ 294640 w 8808720"/>
                <a:gd name="connsiteY6" fmla="*/ 924560 h 1178560"/>
                <a:gd name="connsiteX7" fmla="*/ 772160 w 8808720"/>
                <a:gd name="connsiteY7" fmla="*/ 955040 h 1178560"/>
                <a:gd name="connsiteX8" fmla="*/ 1076960 w 8808720"/>
                <a:gd name="connsiteY8" fmla="*/ 853440 h 1178560"/>
                <a:gd name="connsiteX9" fmla="*/ 1320800 w 8808720"/>
                <a:gd name="connsiteY9" fmla="*/ 772160 h 1178560"/>
                <a:gd name="connsiteX10" fmla="*/ 1483360 w 8808720"/>
                <a:gd name="connsiteY10" fmla="*/ 680720 h 1178560"/>
                <a:gd name="connsiteX11" fmla="*/ 1767840 w 8808720"/>
                <a:gd name="connsiteY11" fmla="*/ 660400 h 1178560"/>
                <a:gd name="connsiteX12" fmla="*/ 2113280 w 8808720"/>
                <a:gd name="connsiteY12" fmla="*/ 660400 h 1178560"/>
                <a:gd name="connsiteX13" fmla="*/ 2428240 w 8808720"/>
                <a:gd name="connsiteY13" fmla="*/ 629920 h 1178560"/>
                <a:gd name="connsiteX14" fmla="*/ 2976880 w 8808720"/>
                <a:gd name="connsiteY14" fmla="*/ 619760 h 1178560"/>
                <a:gd name="connsiteX15" fmla="*/ 3413760 w 8808720"/>
                <a:gd name="connsiteY15" fmla="*/ 802640 h 1178560"/>
                <a:gd name="connsiteX16" fmla="*/ 3698240 w 8808720"/>
                <a:gd name="connsiteY16" fmla="*/ 833120 h 1178560"/>
                <a:gd name="connsiteX17" fmla="*/ 3931920 w 8808720"/>
                <a:gd name="connsiteY17" fmla="*/ 802640 h 1178560"/>
                <a:gd name="connsiteX18" fmla="*/ 4429760 w 8808720"/>
                <a:gd name="connsiteY18" fmla="*/ 762000 h 1178560"/>
                <a:gd name="connsiteX19" fmla="*/ 4988560 w 8808720"/>
                <a:gd name="connsiteY19" fmla="*/ 772160 h 1178560"/>
                <a:gd name="connsiteX20" fmla="*/ 5374640 w 8808720"/>
                <a:gd name="connsiteY20" fmla="*/ 802640 h 1178560"/>
                <a:gd name="connsiteX21" fmla="*/ 5628640 w 8808720"/>
                <a:gd name="connsiteY21" fmla="*/ 985520 h 1178560"/>
                <a:gd name="connsiteX22" fmla="*/ 6035040 w 8808720"/>
                <a:gd name="connsiteY22" fmla="*/ 1056640 h 1178560"/>
                <a:gd name="connsiteX23" fmla="*/ 6441440 w 8808720"/>
                <a:gd name="connsiteY23" fmla="*/ 1127760 h 1178560"/>
                <a:gd name="connsiteX24" fmla="*/ 6725920 w 8808720"/>
                <a:gd name="connsiteY24" fmla="*/ 1178560 h 1178560"/>
                <a:gd name="connsiteX25" fmla="*/ 7091680 w 8808720"/>
                <a:gd name="connsiteY25" fmla="*/ 995680 h 1178560"/>
                <a:gd name="connsiteX26" fmla="*/ 7294880 w 8808720"/>
                <a:gd name="connsiteY26" fmla="*/ 904240 h 1178560"/>
                <a:gd name="connsiteX27" fmla="*/ 7650480 w 8808720"/>
                <a:gd name="connsiteY27" fmla="*/ 955040 h 1178560"/>
                <a:gd name="connsiteX28" fmla="*/ 7904480 w 8808720"/>
                <a:gd name="connsiteY28" fmla="*/ 955040 h 1178560"/>
                <a:gd name="connsiteX29" fmla="*/ 8524240 w 8808720"/>
                <a:gd name="connsiteY29" fmla="*/ 873760 h 1178560"/>
                <a:gd name="connsiteX30" fmla="*/ 8757920 w 8808720"/>
                <a:gd name="connsiteY30" fmla="*/ 751840 h 1178560"/>
                <a:gd name="connsiteX31" fmla="*/ 8808720 w 8808720"/>
                <a:gd name="connsiteY31" fmla="*/ 518160 h 1178560"/>
                <a:gd name="connsiteX32" fmla="*/ 8717280 w 8808720"/>
                <a:gd name="connsiteY32" fmla="*/ 223520 h 1178560"/>
                <a:gd name="connsiteX33" fmla="*/ 8300720 w 8808720"/>
                <a:gd name="connsiteY33" fmla="*/ 132080 h 1178560"/>
                <a:gd name="connsiteX34" fmla="*/ 6949440 w 8808720"/>
                <a:gd name="connsiteY34" fmla="*/ 30480 h 1178560"/>
                <a:gd name="connsiteX35" fmla="*/ 5831840 w 8808720"/>
                <a:gd name="connsiteY35" fmla="*/ 40640 h 1178560"/>
                <a:gd name="connsiteX36" fmla="*/ 5405120 w 8808720"/>
                <a:gd name="connsiteY36" fmla="*/ 162560 h 1178560"/>
                <a:gd name="connsiteX37" fmla="*/ 4846320 w 8808720"/>
                <a:gd name="connsiteY37" fmla="*/ 182880 h 1178560"/>
                <a:gd name="connsiteX38" fmla="*/ 4246880 w 8808720"/>
                <a:gd name="connsiteY38" fmla="*/ 182880 h 1178560"/>
                <a:gd name="connsiteX39" fmla="*/ 3718560 w 8808720"/>
                <a:gd name="connsiteY39" fmla="*/ 81280 h 1178560"/>
                <a:gd name="connsiteX40" fmla="*/ 3088640 w 8808720"/>
                <a:gd name="connsiteY40" fmla="*/ 10160 h 117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08720" h="1178560">
                  <a:moveTo>
                    <a:pt x="3169920" y="0"/>
                  </a:moveTo>
                  <a:lnTo>
                    <a:pt x="2286000" y="30480"/>
                  </a:lnTo>
                  <a:lnTo>
                    <a:pt x="1584960" y="142240"/>
                  </a:lnTo>
                  <a:lnTo>
                    <a:pt x="701040" y="274320"/>
                  </a:lnTo>
                  <a:lnTo>
                    <a:pt x="0" y="508000"/>
                  </a:lnTo>
                  <a:lnTo>
                    <a:pt x="152400" y="812800"/>
                  </a:lnTo>
                  <a:lnTo>
                    <a:pt x="294640" y="924560"/>
                  </a:lnTo>
                  <a:lnTo>
                    <a:pt x="772160" y="955040"/>
                  </a:lnTo>
                  <a:lnTo>
                    <a:pt x="1076960" y="853440"/>
                  </a:lnTo>
                  <a:lnTo>
                    <a:pt x="1320800" y="772160"/>
                  </a:lnTo>
                  <a:lnTo>
                    <a:pt x="1483360" y="680720"/>
                  </a:lnTo>
                  <a:lnTo>
                    <a:pt x="1767840" y="660400"/>
                  </a:lnTo>
                  <a:lnTo>
                    <a:pt x="2113280" y="660400"/>
                  </a:lnTo>
                  <a:lnTo>
                    <a:pt x="2428240" y="629920"/>
                  </a:lnTo>
                  <a:lnTo>
                    <a:pt x="2976880" y="619760"/>
                  </a:lnTo>
                  <a:lnTo>
                    <a:pt x="3413760" y="802640"/>
                  </a:lnTo>
                  <a:lnTo>
                    <a:pt x="3698240" y="833120"/>
                  </a:lnTo>
                  <a:lnTo>
                    <a:pt x="3931920" y="802640"/>
                  </a:lnTo>
                  <a:lnTo>
                    <a:pt x="4429760" y="762000"/>
                  </a:lnTo>
                  <a:lnTo>
                    <a:pt x="4988560" y="772160"/>
                  </a:lnTo>
                  <a:lnTo>
                    <a:pt x="5374640" y="802640"/>
                  </a:lnTo>
                  <a:lnTo>
                    <a:pt x="5628640" y="985520"/>
                  </a:lnTo>
                  <a:lnTo>
                    <a:pt x="6035040" y="1056640"/>
                  </a:lnTo>
                  <a:lnTo>
                    <a:pt x="6441440" y="1127760"/>
                  </a:lnTo>
                  <a:lnTo>
                    <a:pt x="6725920" y="1178560"/>
                  </a:lnTo>
                  <a:lnTo>
                    <a:pt x="7091680" y="995680"/>
                  </a:lnTo>
                  <a:lnTo>
                    <a:pt x="7294880" y="904240"/>
                  </a:lnTo>
                  <a:lnTo>
                    <a:pt x="7650480" y="955040"/>
                  </a:lnTo>
                  <a:lnTo>
                    <a:pt x="7904480" y="955040"/>
                  </a:lnTo>
                  <a:lnTo>
                    <a:pt x="8524240" y="873760"/>
                  </a:lnTo>
                  <a:lnTo>
                    <a:pt x="8757920" y="751840"/>
                  </a:lnTo>
                  <a:lnTo>
                    <a:pt x="8808720" y="518160"/>
                  </a:lnTo>
                  <a:lnTo>
                    <a:pt x="8717280" y="223520"/>
                  </a:lnTo>
                  <a:lnTo>
                    <a:pt x="8300720" y="132080"/>
                  </a:lnTo>
                  <a:lnTo>
                    <a:pt x="6949440" y="30480"/>
                  </a:lnTo>
                  <a:lnTo>
                    <a:pt x="5831840" y="40640"/>
                  </a:lnTo>
                  <a:lnTo>
                    <a:pt x="5405120" y="162560"/>
                  </a:lnTo>
                  <a:lnTo>
                    <a:pt x="4846320" y="182880"/>
                  </a:lnTo>
                  <a:lnTo>
                    <a:pt x="4246880" y="182880"/>
                  </a:lnTo>
                  <a:lnTo>
                    <a:pt x="3718560" y="81280"/>
                  </a:lnTo>
                  <a:lnTo>
                    <a:pt x="3088640" y="10160"/>
                  </a:lnTo>
                </a:path>
              </a:pathLst>
            </a:custGeom>
            <a:noFill/>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ZA"/>
            </a:p>
          </p:txBody>
        </p:sp>
        <p:sp>
          <p:nvSpPr>
            <p:cNvPr id="8" name="Rectangle 7"/>
            <p:cNvSpPr/>
            <p:nvPr/>
          </p:nvSpPr>
          <p:spPr>
            <a:xfrm>
              <a:off x="3535681" y="4336870"/>
              <a:ext cx="6190013" cy="1854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1397817" y="4404360"/>
              <a:ext cx="413838"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p:cNvSpPr txBox="1"/>
            <p:nvPr/>
          </p:nvSpPr>
          <p:spPr>
            <a:xfrm>
              <a:off x="2077720" y="4213759"/>
              <a:ext cx="584200" cy="246221"/>
            </a:xfrm>
            <a:prstGeom prst="rect">
              <a:avLst/>
            </a:prstGeom>
            <a:noFill/>
          </p:spPr>
          <p:txBody>
            <a:bodyPr wrap="square" rtlCol="0">
              <a:spAutoFit/>
            </a:bodyPr>
            <a:lstStyle/>
            <a:p>
              <a:r>
                <a:rPr lang="en-US" sz="1000" b="1" dirty="0"/>
                <a:t>Legend</a:t>
              </a:r>
              <a:endParaRPr lang="en-ZA" sz="1000" b="1" dirty="0"/>
            </a:p>
          </p:txBody>
        </p:sp>
        <p:sp>
          <p:nvSpPr>
            <p:cNvPr id="11" name="Rectangle 10"/>
            <p:cNvSpPr/>
            <p:nvPr/>
          </p:nvSpPr>
          <p:spPr>
            <a:xfrm>
              <a:off x="1397817" y="4425315"/>
              <a:ext cx="211455" cy="95250"/>
            </a:xfrm>
            <a:prstGeom prst="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p:cNvSpPr txBox="1"/>
            <p:nvPr/>
          </p:nvSpPr>
          <p:spPr>
            <a:xfrm>
              <a:off x="1562099" y="4380607"/>
              <a:ext cx="1478281" cy="184666"/>
            </a:xfrm>
            <a:prstGeom prst="rect">
              <a:avLst/>
            </a:prstGeom>
            <a:noFill/>
          </p:spPr>
          <p:txBody>
            <a:bodyPr wrap="square" rtlCol="0">
              <a:spAutoFit/>
            </a:bodyPr>
            <a:lstStyle/>
            <a:p>
              <a:r>
                <a:rPr lang="en-US" sz="600" dirty="0">
                  <a:solidFill>
                    <a:schemeClr val="tx1">
                      <a:lumMod val="75000"/>
                      <a:lumOff val="25000"/>
                    </a:schemeClr>
                  </a:solidFill>
                  <a:latin typeface="Arial Rounded MT Bold" panose="020F0704030504030204" pitchFamily="34" charset="0"/>
                  <a:cs typeface="Arial" panose="020B0604020202020204" pitchFamily="34" charset="0"/>
                </a:rPr>
                <a:t>Arctic Regional Support Group</a:t>
              </a:r>
              <a:endParaRPr lang="en-ZA" sz="600" dirty="0">
                <a:solidFill>
                  <a:schemeClr val="tx1">
                    <a:lumMod val="75000"/>
                    <a:lumOff val="25000"/>
                  </a:schemeClr>
                </a:solidFill>
                <a:latin typeface="Arial Rounded MT Bold" panose="020F0704030504030204" pitchFamily="34" charset="0"/>
                <a:cs typeface="Arial" panose="020B0604020202020204" pitchFamily="34" charset="0"/>
              </a:endParaRPr>
            </a:p>
          </p:txBody>
        </p:sp>
        <p:sp>
          <p:nvSpPr>
            <p:cNvPr id="13" name="TextBox 12"/>
            <p:cNvSpPr txBox="1"/>
            <p:nvPr/>
          </p:nvSpPr>
          <p:spPr>
            <a:xfrm>
              <a:off x="3633648" y="4795624"/>
              <a:ext cx="3822539" cy="1015663"/>
            </a:xfrm>
            <a:prstGeom prst="rect">
              <a:avLst/>
            </a:prstGeom>
            <a:noFill/>
          </p:spPr>
          <p:txBody>
            <a:bodyPr wrap="square" rtlCol="0">
              <a:spAutoFit/>
            </a:bodyPr>
            <a:lstStyle/>
            <a:p>
              <a:pPr algn="ctr"/>
              <a:r>
                <a:rPr lang="en-US" sz="2000" b="1" dirty="0"/>
                <a:t>Regional Support Groups of the International Year of Rangelands and Pastoralists </a:t>
              </a:r>
              <a:endParaRPr lang="en-ZA" sz="2000" b="1" dirty="0"/>
            </a:p>
          </p:txBody>
        </p:sp>
        <p:pic>
          <p:nvPicPr>
            <p:cNvPr id="14" name="Picture 13" descr="Logo color updated aug22.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7502913" y="4380607"/>
              <a:ext cx="2176055" cy="1408965"/>
            </a:xfrm>
            <a:prstGeom prst="rect">
              <a:avLst/>
            </a:prstGeom>
          </p:spPr>
        </p:pic>
        <p:sp>
          <p:nvSpPr>
            <p:cNvPr id="15" name="Rectangle 14"/>
            <p:cNvSpPr/>
            <p:nvPr/>
          </p:nvSpPr>
          <p:spPr>
            <a:xfrm>
              <a:off x="1369223" y="271916"/>
              <a:ext cx="8361551" cy="57892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2425" y="2324171"/>
            <a:ext cx="6231870" cy="4410075"/>
          </a:xfrm>
          <a:prstGeom prst="rect">
            <a:avLst/>
          </a:prstGeom>
        </p:spPr>
      </p:pic>
    </p:spTree>
    <p:extLst>
      <p:ext uri="{BB962C8B-B14F-4D97-AF65-F5344CB8AC3E}">
        <p14:creationId xmlns:p14="http://schemas.microsoft.com/office/powerpoint/2010/main" val="3048967640"/>
      </p:ext>
    </p:extLst>
  </p:cSld>
  <p:clrMapOvr>
    <a:masterClrMapping/>
  </p:clrMapOvr>
  <mc:AlternateContent xmlns:mc="http://schemas.openxmlformats.org/markup-compatibility/2006" xmlns:p14="http://schemas.microsoft.com/office/powerpoint/2010/main">
    <mc:Choice Requires="p14">
      <p:transition spd="slow" p14:dur="2000" advTm="84300"/>
    </mc:Choice>
    <mc:Fallback xmlns="">
      <p:transition spd="slow" advTm="843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6263"/>
          <a:stretch/>
        </p:blipFill>
        <p:spPr>
          <a:xfrm>
            <a:off x="472704" y="1670671"/>
            <a:ext cx="10696575" cy="3118577"/>
          </a:xfrm>
          <a:prstGeom prst="rect">
            <a:avLst/>
          </a:prstGeom>
        </p:spPr>
      </p:pic>
      <p:sp>
        <p:nvSpPr>
          <p:cNvPr id="3" name="TextBox 2"/>
          <p:cNvSpPr txBox="1"/>
          <p:nvPr/>
        </p:nvSpPr>
        <p:spPr>
          <a:xfrm>
            <a:off x="2090057" y="618767"/>
            <a:ext cx="4186990" cy="523220"/>
          </a:xfrm>
          <a:prstGeom prst="rect">
            <a:avLst/>
          </a:prstGeom>
          <a:noFill/>
        </p:spPr>
        <p:txBody>
          <a:bodyPr wrap="square" rtlCol="0">
            <a:spAutoFit/>
          </a:bodyPr>
          <a:lstStyle/>
          <a:p>
            <a:r>
              <a:rPr lang="en-US" sz="2800" b="1" dirty="0">
                <a:solidFill>
                  <a:srgbClr val="C00000"/>
                </a:solidFill>
              </a:rPr>
              <a:t>Type of Activities planned </a:t>
            </a:r>
            <a:endParaRPr lang="en-ZA" sz="2800" b="1" dirty="0">
              <a:solidFill>
                <a:srgbClr val="C00000"/>
              </a:solidFill>
            </a:endParaRPr>
          </a:p>
        </p:txBody>
      </p:sp>
    </p:spTree>
    <p:extLst>
      <p:ext uri="{BB962C8B-B14F-4D97-AF65-F5344CB8AC3E}">
        <p14:creationId xmlns:p14="http://schemas.microsoft.com/office/powerpoint/2010/main" val="2364080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258869"/>
            <a:ext cx="10000928" cy="6437206"/>
          </a:xfrm>
          <a:prstGeom prst="rect">
            <a:avLst/>
          </a:prstGeom>
        </p:spPr>
      </p:pic>
    </p:spTree>
    <p:extLst>
      <p:ext uri="{BB962C8B-B14F-4D97-AF65-F5344CB8AC3E}">
        <p14:creationId xmlns:p14="http://schemas.microsoft.com/office/powerpoint/2010/main" val="2879295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847274"/>
            <a:ext cx="5962650" cy="5982764"/>
          </a:xfrm>
          <a:prstGeom prst="rect">
            <a:avLst/>
          </a:prstGeom>
        </p:spPr>
      </p:pic>
      <p:sp>
        <p:nvSpPr>
          <p:cNvPr id="5" name="TextBox 4"/>
          <p:cNvSpPr txBox="1"/>
          <p:nvPr/>
        </p:nvSpPr>
        <p:spPr>
          <a:xfrm>
            <a:off x="655414" y="262499"/>
            <a:ext cx="3421286" cy="584775"/>
          </a:xfrm>
          <a:prstGeom prst="rect">
            <a:avLst/>
          </a:prstGeom>
          <a:noFill/>
        </p:spPr>
        <p:txBody>
          <a:bodyPr wrap="square" rtlCol="0">
            <a:spAutoFit/>
          </a:bodyPr>
          <a:lstStyle/>
          <a:p>
            <a:r>
              <a:rPr lang="en-US" sz="3200" b="1" dirty="0">
                <a:solidFill>
                  <a:srgbClr val="C00000"/>
                </a:solidFill>
              </a:rPr>
              <a:t>12 themes</a:t>
            </a:r>
            <a:endParaRPr lang="en-ZA" sz="3200" b="1" dirty="0">
              <a:solidFill>
                <a:srgbClr val="C00000"/>
              </a:solidFill>
            </a:endParaRPr>
          </a:p>
        </p:txBody>
      </p:sp>
    </p:spTree>
    <p:extLst>
      <p:ext uri="{BB962C8B-B14F-4D97-AF65-F5344CB8AC3E}">
        <p14:creationId xmlns:p14="http://schemas.microsoft.com/office/powerpoint/2010/main" val="144205459"/>
      </p:ext>
    </p:extLst>
  </p:cSld>
  <p:clrMapOvr>
    <a:masterClrMapping/>
  </p:clrMapOvr>
  <mc:AlternateContent xmlns:mc="http://schemas.openxmlformats.org/markup-compatibility/2006" xmlns:p14="http://schemas.microsoft.com/office/powerpoint/2010/main">
    <mc:Choice Requires="p14">
      <p:transition spd="slow" p14:dur="2000" advTm="91334"/>
    </mc:Choice>
    <mc:Fallback xmlns="">
      <p:transition spd="slow" advTm="9133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902" y="5785829"/>
            <a:ext cx="11855729" cy="707886"/>
          </a:xfrm>
          <a:prstGeom prst="rect">
            <a:avLst/>
          </a:prstGeom>
        </p:spPr>
        <p:txBody>
          <a:bodyPr wrap="square">
            <a:spAutoFit/>
          </a:bodyPr>
          <a:lstStyle/>
          <a:p>
            <a:r>
              <a:rPr lang="en-GB" sz="2000" b="1" u="sng" dirty="0">
                <a:solidFill>
                  <a:srgbClr val="C00000"/>
                </a:solidFill>
                <a:latin typeface="Cambria" panose="02040503050406030204" pitchFamily="18" charset="0"/>
                <a:ea typeface="MS Mincho"/>
                <a:cs typeface="Times New Roman" panose="02020603050405020304" pitchFamily="18" charset="0"/>
              </a:rPr>
              <a:t>National action planning</a:t>
            </a:r>
            <a:r>
              <a:rPr lang="en-GB" sz="2000" b="1" dirty="0">
                <a:solidFill>
                  <a:srgbClr val="C00000"/>
                </a:solidFill>
                <a:latin typeface="Cambria" panose="02040503050406030204" pitchFamily="18" charset="0"/>
                <a:ea typeface="MS Mincho"/>
                <a:cs typeface="Times New Roman" panose="02020603050405020304" pitchFamily="18" charset="0"/>
              </a:rPr>
              <a:t>. Countries to establish a multi-stakeholder National Support Group to design, execute and implement actions before and during 2026 to celebrate the IYRP. </a:t>
            </a:r>
            <a:endParaRPr lang="en-ZA" sz="2000" b="1" dirty="0">
              <a:solidFill>
                <a:srgbClr val="C00000"/>
              </a:solidFill>
            </a:endParaRPr>
          </a:p>
        </p:txBody>
      </p:sp>
      <p:sp>
        <p:nvSpPr>
          <p:cNvPr id="3" name="Rectangle 2"/>
          <p:cNvSpPr/>
          <p:nvPr/>
        </p:nvSpPr>
        <p:spPr>
          <a:xfrm>
            <a:off x="251902" y="234461"/>
            <a:ext cx="11693913" cy="5424562"/>
          </a:xfrm>
          <a:prstGeom prst="rect">
            <a:avLst/>
          </a:prstGeom>
        </p:spPr>
        <p:txBody>
          <a:bodyPr wrap="square">
            <a:spAutoFit/>
          </a:bodyPr>
          <a:lstStyle/>
          <a:p>
            <a:pPr>
              <a:lnSpc>
                <a:spcPct val="200000"/>
              </a:lnSpc>
              <a:spcBef>
                <a:spcPts val="1000"/>
              </a:spcBef>
              <a:spcAft>
                <a:spcPts val="0"/>
              </a:spcAft>
            </a:pPr>
            <a:r>
              <a:rPr lang="en-US" sz="3200" b="1" dirty="0">
                <a:latin typeface="Cambria" panose="02040503050406030204" pitchFamily="18" charset="0"/>
                <a:ea typeface="MS Mincho"/>
                <a:cs typeface="Times New Roman" panose="02020603050405020304" pitchFamily="18" charset="0"/>
              </a:rPr>
              <a:t>Purpose of regional action plans</a:t>
            </a:r>
            <a:r>
              <a:rPr lang="en-US" dirty="0">
                <a:latin typeface="Cambria" panose="02040503050406030204" pitchFamily="18" charset="0"/>
                <a:ea typeface="MS Mincho"/>
                <a:cs typeface="Times New Roman" panose="02020603050405020304" pitchFamily="18" charset="0"/>
              </a:rPr>
              <a:t> </a:t>
            </a:r>
            <a:endParaRPr lang="en-ZA" sz="3200" dirty="0">
              <a:latin typeface="Cambria" panose="02040503050406030204" pitchFamily="18" charset="0"/>
              <a:ea typeface="MS Mincho"/>
              <a:cs typeface="Times New Roman" panose="02020603050405020304" pitchFamily="18" charset="0"/>
            </a:endParaRPr>
          </a:p>
          <a:p>
            <a:pPr marL="514350" lvl="0" indent="-514350">
              <a:lnSpc>
                <a:spcPct val="200000"/>
              </a:lnSpc>
              <a:spcBef>
                <a:spcPts val="300"/>
              </a:spcBef>
              <a:spcAft>
                <a:spcPts val="0"/>
              </a:spcAft>
              <a:buFont typeface="+mj-lt"/>
              <a:buAutoNum type="arabicPeriod"/>
            </a:pPr>
            <a:r>
              <a:rPr lang="en-US" sz="2800" dirty="0">
                <a:latin typeface="Cambria" panose="02040503050406030204" pitchFamily="18" charset="0"/>
                <a:ea typeface="MS Mincho"/>
                <a:cs typeface="Times New Roman" panose="02020603050405020304" pitchFamily="18" charset="0"/>
              </a:rPr>
              <a:t>To create awareness and help coordinate</a:t>
            </a:r>
            <a:r>
              <a:rPr lang="en-US" sz="1600" dirty="0">
                <a:latin typeface="Cambria" panose="02040503050406030204" pitchFamily="18" charset="0"/>
                <a:ea typeface="MS Mincho"/>
                <a:cs typeface="Times New Roman" panose="02020603050405020304" pitchFamily="18" charset="0"/>
              </a:rPr>
              <a:t> </a:t>
            </a:r>
            <a:r>
              <a:rPr lang="en-US" sz="2800" dirty="0">
                <a:latin typeface="Cambria" panose="02040503050406030204" pitchFamily="18" charset="0"/>
                <a:ea typeface="MS Mincho"/>
                <a:cs typeface="Times New Roman" panose="02020603050405020304" pitchFamily="18" charset="0"/>
              </a:rPr>
              <a:t> national activities across the region</a:t>
            </a:r>
            <a:endParaRPr lang="en-ZA" sz="2800" dirty="0">
              <a:latin typeface="Cambria" panose="02040503050406030204" pitchFamily="18" charset="0"/>
              <a:ea typeface="MS Mincho"/>
              <a:cs typeface="Times New Roman" panose="02020603050405020304" pitchFamily="18" charset="0"/>
            </a:endParaRPr>
          </a:p>
          <a:p>
            <a:pPr marL="514350" lvl="0" indent="-514350">
              <a:lnSpc>
                <a:spcPct val="200000"/>
              </a:lnSpc>
              <a:spcAft>
                <a:spcPts val="0"/>
              </a:spcAft>
              <a:buFont typeface="+mj-lt"/>
              <a:buAutoNum type="arabicPeriod"/>
            </a:pPr>
            <a:r>
              <a:rPr lang="en-US" sz="2800" dirty="0">
                <a:latin typeface="Cambria" panose="02040503050406030204" pitchFamily="18" charset="0"/>
                <a:ea typeface="MS Mincho"/>
                <a:cs typeface="Times New Roman" panose="02020603050405020304" pitchFamily="18" charset="0"/>
              </a:rPr>
              <a:t>To spearhead regional/multi-country activities</a:t>
            </a:r>
            <a:endParaRPr lang="en-ZA" sz="2800" dirty="0">
              <a:latin typeface="Cambria" panose="02040503050406030204" pitchFamily="18" charset="0"/>
              <a:ea typeface="MS Mincho"/>
              <a:cs typeface="Times New Roman" panose="02020603050405020304" pitchFamily="18" charset="0"/>
            </a:endParaRPr>
          </a:p>
          <a:p>
            <a:pPr marL="514350" indent="-514350">
              <a:lnSpc>
                <a:spcPct val="200000"/>
              </a:lnSpc>
              <a:buFont typeface="+mj-lt"/>
              <a:buAutoNum type="arabicPeriod"/>
            </a:pPr>
            <a:r>
              <a:rPr lang="en-US" sz="2800" dirty="0">
                <a:latin typeface="Cambria" panose="02040503050406030204" pitchFamily="18" charset="0"/>
                <a:ea typeface="MS Mincho"/>
                <a:cs typeface="Times New Roman" panose="02020603050405020304" pitchFamily="18" charset="0"/>
              </a:rPr>
              <a:t>To contribute to global activities</a:t>
            </a:r>
          </a:p>
          <a:p>
            <a:pPr marL="514350" indent="-514350">
              <a:lnSpc>
                <a:spcPct val="200000"/>
              </a:lnSpc>
              <a:buFont typeface="+mj-lt"/>
              <a:buAutoNum type="arabicPeriod"/>
            </a:pPr>
            <a:r>
              <a:rPr lang="en-US" sz="2800" dirty="0">
                <a:latin typeface="Cambria" panose="02040503050406030204" pitchFamily="18" charset="0"/>
                <a:ea typeface="MS Mincho"/>
                <a:cs typeface="Times New Roman" panose="02020603050405020304" pitchFamily="18" charset="0"/>
              </a:rPr>
              <a:t> To encourage government involvement and financial support. </a:t>
            </a:r>
            <a:r>
              <a:rPr lang="en-US" sz="1600" dirty="0">
                <a:latin typeface="Cambria" panose="02040503050406030204" pitchFamily="18" charset="0"/>
                <a:ea typeface="MS Mincho"/>
                <a:cs typeface="Times New Roman" panose="02020603050405020304" pitchFamily="18" charset="0"/>
              </a:rPr>
              <a:t> </a:t>
            </a:r>
            <a:endParaRPr lang="en-ZA" sz="2800" dirty="0">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3585716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7235</TotalTime>
  <Words>432</Words>
  <Application>Microsoft Office PowerPoint</Application>
  <PresentationFormat>Widescreen</PresentationFormat>
  <Paragraphs>54</Paragraphs>
  <Slides>12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Rounded MT Bold</vt:lpstr>
      <vt:lpstr>Calibri</vt:lpstr>
      <vt:lpstr>Calibri Light</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Anon</dc:creator>
  <cp:lastModifiedBy>Maurice Mengel</cp:lastModifiedBy>
  <cp:revision>62</cp:revision>
  <dcterms:created xsi:type="dcterms:W3CDTF">2023-01-28T22:06:58Z</dcterms:created>
  <dcterms:modified xsi:type="dcterms:W3CDTF">2023-10-20T09:31:20Z</dcterms:modified>
</cp:coreProperties>
</file>