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6" r:id="rId2"/>
    <p:sldId id="267" r:id="rId3"/>
    <p:sldId id="307" r:id="rId4"/>
    <p:sldId id="284" r:id="rId5"/>
    <p:sldId id="315" r:id="rId6"/>
    <p:sldId id="316" r:id="rId7"/>
    <p:sldId id="317" r:id="rId8"/>
    <p:sldId id="269" r:id="rId9"/>
    <p:sldId id="318" r:id="rId10"/>
    <p:sldId id="319" r:id="rId11"/>
    <p:sldId id="314" r:id="rId12"/>
    <p:sldId id="271" r:id="rId13"/>
    <p:sldId id="308" r:id="rId14"/>
    <p:sldId id="3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FF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81ADBB-F6AD-E048-8023-B882FFE4DF96}" v="5" dt="2023-07-13T07:46:33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37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19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dhamSmith, Miranda (NFOD)" userId="49487b78-5f73-43ec-bda6-1917fb25ac38" providerId="ADAL" clId="{DB81ADBB-F6AD-E048-8023-B882FFE4DF96}"/>
    <pc:docChg chg="undo custSel addSld modSld">
      <pc:chgData name="WadhamSmith, Miranda (NFOD)" userId="49487b78-5f73-43ec-bda6-1917fb25ac38" providerId="ADAL" clId="{DB81ADBB-F6AD-E048-8023-B882FFE4DF96}" dt="2023-07-13T07:46:33.821" v="38" actId="167"/>
      <pc:docMkLst>
        <pc:docMk/>
      </pc:docMkLst>
      <pc:sldChg chg="addSp delSp modSp mod">
        <pc:chgData name="WadhamSmith, Miranda (NFOD)" userId="49487b78-5f73-43ec-bda6-1917fb25ac38" providerId="ADAL" clId="{DB81ADBB-F6AD-E048-8023-B882FFE4DF96}" dt="2023-07-13T07:42:30.615" v="26" actId="14100"/>
        <pc:sldMkLst>
          <pc:docMk/>
          <pc:sldMk cId="3498590305" sldId="260"/>
        </pc:sldMkLst>
        <pc:spChg chg="add del mod">
          <ac:chgData name="WadhamSmith, Miranda (NFOD)" userId="49487b78-5f73-43ec-bda6-1917fb25ac38" providerId="ADAL" clId="{DB81ADBB-F6AD-E048-8023-B882FFE4DF96}" dt="2023-07-13T07:42:10.445" v="19" actId="1076"/>
          <ac:spMkLst>
            <pc:docMk/>
            <pc:sldMk cId="3498590305" sldId="260"/>
            <ac:spMk id="4" creationId="{6DC40498-A915-4EA6-88FA-3057ADB6FB28}"/>
          </ac:spMkLst>
        </pc:spChg>
        <pc:spChg chg="add del mod">
          <ac:chgData name="WadhamSmith, Miranda (NFOD)" userId="49487b78-5f73-43ec-bda6-1917fb25ac38" providerId="ADAL" clId="{DB81ADBB-F6AD-E048-8023-B882FFE4DF96}" dt="2023-07-13T07:41:19.687" v="6" actId="478"/>
          <ac:spMkLst>
            <pc:docMk/>
            <pc:sldMk cId="3498590305" sldId="260"/>
            <ac:spMk id="6" creationId="{9407F521-6BF2-A44D-A946-AD535AEEF07B}"/>
          </ac:spMkLst>
        </pc:spChg>
        <pc:picChg chg="add mod modCrop">
          <ac:chgData name="WadhamSmith, Miranda (NFOD)" userId="49487b78-5f73-43ec-bda6-1917fb25ac38" providerId="ADAL" clId="{DB81ADBB-F6AD-E048-8023-B882FFE4DF96}" dt="2023-07-13T07:42:30.615" v="26" actId="14100"/>
          <ac:picMkLst>
            <pc:docMk/>
            <pc:sldMk cId="3498590305" sldId="260"/>
            <ac:picMk id="9" creationId="{8CB0F82E-73D3-63C1-5000-1C647E8E99B7}"/>
          </ac:picMkLst>
        </pc:picChg>
        <pc:picChg chg="del mod">
          <ac:chgData name="WadhamSmith, Miranda (NFOD)" userId="49487b78-5f73-43ec-bda6-1917fb25ac38" providerId="ADAL" clId="{DB81ADBB-F6AD-E048-8023-B882FFE4DF96}" dt="2023-07-13T07:41:14.425" v="2" actId="478"/>
          <ac:picMkLst>
            <pc:docMk/>
            <pc:sldMk cId="3498590305" sldId="260"/>
            <ac:picMk id="10" creationId="{ACAC38F6-19C4-971A-1D5D-730A15CAA0A2}"/>
          </ac:picMkLst>
        </pc:picChg>
      </pc:sldChg>
      <pc:sldChg chg="addSp delSp modSp add mod">
        <pc:chgData name="WadhamSmith, Miranda (NFOD)" userId="49487b78-5f73-43ec-bda6-1917fb25ac38" providerId="ADAL" clId="{DB81ADBB-F6AD-E048-8023-B882FFE4DF96}" dt="2023-07-13T07:46:33.821" v="38" actId="167"/>
        <pc:sldMkLst>
          <pc:docMk/>
          <pc:sldMk cId="817508255" sldId="263"/>
        </pc:sldMkLst>
        <pc:picChg chg="add mod modCrop">
          <ac:chgData name="WadhamSmith, Miranda (NFOD)" userId="49487b78-5f73-43ec-bda6-1917fb25ac38" providerId="ADAL" clId="{DB81ADBB-F6AD-E048-8023-B882FFE4DF96}" dt="2023-07-13T07:46:33.821" v="38" actId="167"/>
          <ac:picMkLst>
            <pc:docMk/>
            <pc:sldMk cId="817508255" sldId="263"/>
            <ac:picMk id="6" creationId="{866FE616-FFB0-C750-109D-B399C27E098D}"/>
          </ac:picMkLst>
        </pc:picChg>
        <pc:picChg chg="del">
          <ac:chgData name="WadhamSmith, Miranda (NFOD)" userId="49487b78-5f73-43ec-bda6-1917fb25ac38" providerId="ADAL" clId="{DB81ADBB-F6AD-E048-8023-B882FFE4DF96}" dt="2023-07-13T07:42:41.160" v="27" actId="478"/>
          <ac:picMkLst>
            <pc:docMk/>
            <pc:sldMk cId="817508255" sldId="263"/>
            <ac:picMk id="24" creationId="{CBF0C50F-046C-21DF-F58B-D58CF8CF61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3323-7395-4BF2-AA7A-3F15D16DE0C0}" type="datetimeFigureOut">
              <a:rPr lang="en-ZA" smtClean="0"/>
              <a:t>2023/10/05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24300-F8CB-4D2A-A658-99C3CAFB1A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619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2B0FD-EF95-400C-9E3C-A76B91DA2C1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3289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24300-F8CB-4D2A-A658-99C3CAFB1ACF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0589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20536">
              <a:lnSpc>
                <a:spcPct val="100000"/>
              </a:lnSpc>
              <a:spcBef>
                <a:spcPts val="1483"/>
              </a:spcBef>
            </a:pPr>
            <a:r>
              <a:rPr lang="en-US" dirty="0" smtClean="0"/>
              <a:t>RISGs: </a:t>
            </a:r>
            <a:r>
              <a:rPr lang="en-US" spc="6" dirty="0" err="1" smtClean="0">
                <a:latin typeface="Proxima Nova Medium"/>
                <a:cs typeface="Proxima Nova Medium"/>
              </a:rPr>
              <a:t>Multistakeholder</a:t>
            </a:r>
            <a:r>
              <a:rPr lang="en-US" spc="6" dirty="0" smtClean="0">
                <a:latin typeface="Proxima Nova Medium"/>
                <a:cs typeface="Proxima Nova Medium"/>
              </a:rPr>
              <a:t> </a:t>
            </a:r>
            <a:r>
              <a:rPr lang="en-US" spc="9" dirty="0" smtClean="0">
                <a:latin typeface="Proxima Nova Medium"/>
                <a:cs typeface="Proxima Nova Medium"/>
              </a:rPr>
              <a:t>RISGs </a:t>
            </a:r>
            <a:r>
              <a:rPr lang="en-US" spc="6" dirty="0" smtClean="0">
                <a:latin typeface="Proxima Nova Medium"/>
                <a:cs typeface="Proxima Nova Medium"/>
              </a:rPr>
              <a:t>to </a:t>
            </a:r>
            <a:r>
              <a:rPr lang="en-US" spc="9" dirty="0" smtClean="0">
                <a:latin typeface="Proxima Nova Medium"/>
                <a:cs typeface="Proxima Nova Medium"/>
              </a:rPr>
              <a:t>generate</a:t>
            </a:r>
            <a:r>
              <a:rPr lang="en-US" spc="64" dirty="0" smtClean="0">
                <a:latin typeface="Proxima Nova Medium"/>
                <a:cs typeface="Proxima Nova Medium"/>
              </a:rPr>
              <a:t> </a:t>
            </a:r>
            <a:r>
              <a:rPr lang="en-US" spc="3" dirty="0" smtClean="0">
                <a:latin typeface="Proxima Nova Medium"/>
                <a:cs typeface="Proxima Nova Medium"/>
              </a:rPr>
              <a:t>partnership:</a:t>
            </a:r>
          </a:p>
          <a:p>
            <a:pPr marL="1450921" marR="234119" indent="-286103">
              <a:lnSpc>
                <a:spcPct val="120200"/>
              </a:lnSpc>
              <a:spcBef>
                <a:spcPts val="1558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1451691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expand </a:t>
            </a:r>
            <a:r>
              <a:rPr lang="en-US" sz="1200" spc="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network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of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supporting </a:t>
            </a:r>
            <a:r>
              <a:rPr lang="en-US" sz="1200" spc="-3" dirty="0" err="1" smtClean="0">
                <a:solidFill>
                  <a:srgbClr val="000000"/>
                </a:solidFill>
                <a:latin typeface="Proxima Nova Medium"/>
                <a:cs typeface="Proxima Nova Medium"/>
              </a:rPr>
              <a:t>organisations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lang="en-US" sz="1200" spc="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governments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in the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11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regions </a:t>
            </a:r>
            <a:r>
              <a:rPr lang="en-US" sz="1200" spc="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of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the</a:t>
            </a:r>
            <a:r>
              <a:rPr lang="en-US" sz="1200" spc="-39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world</a:t>
            </a:r>
            <a:endParaRPr lang="en-US" sz="1200" dirty="0" smtClean="0">
              <a:latin typeface="Proxima Nova Medium"/>
              <a:cs typeface="Proxima Nova Medium"/>
            </a:endParaRPr>
          </a:p>
          <a:p>
            <a:pPr marL="1450921" marR="190222" indent="-286103">
              <a:lnSpc>
                <a:spcPct val="120200"/>
              </a:lnSpc>
              <a:spcBef>
                <a:spcPts val="1504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1451691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work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with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Government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of Mongolia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IYRP International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Support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Group (ISG)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plan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implement IYRP activities </a:t>
            </a:r>
            <a:r>
              <a:rPr lang="en-US" sz="1200" spc="-6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in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these</a:t>
            </a:r>
            <a:r>
              <a:rPr lang="en-US" sz="1200" spc="9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regions</a:t>
            </a:r>
          </a:p>
          <a:p>
            <a:pPr marL="1450921" marR="190222" indent="-286103">
              <a:lnSpc>
                <a:spcPct val="120200"/>
              </a:lnSpc>
              <a:spcBef>
                <a:spcPts val="1504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1451691" algn="l"/>
              </a:tabLst>
            </a:pPr>
            <a:endParaRPr lang="en-US" sz="1200" spc="-3" dirty="0" smtClean="0">
              <a:solidFill>
                <a:srgbClr val="000000"/>
              </a:solidFill>
              <a:latin typeface="Proxima Nova Medium"/>
              <a:cs typeface="Proxima Nova Medium"/>
            </a:endParaRPr>
          </a:p>
          <a:p>
            <a:pPr marL="1450921" marR="190222" indent="-286103">
              <a:lnSpc>
                <a:spcPct val="120200"/>
              </a:lnSpc>
              <a:spcBef>
                <a:spcPts val="1504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1451691" algn="l"/>
              </a:tabLst>
            </a:pPr>
            <a:r>
              <a:rPr lang="en-US" sz="1200" spc="-3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WGs</a:t>
            </a:r>
          </a:p>
          <a:p>
            <a:pPr marL="358019" marR="3081" indent="-358019">
              <a:lnSpc>
                <a:spcPct val="121400"/>
              </a:lnSpc>
              <a:spcBef>
                <a:spcPts val="55"/>
              </a:spcBef>
              <a:buClr>
                <a:srgbClr val="000000"/>
              </a:buClr>
              <a:buSzPct val="89333"/>
              <a:buFont typeface="Wingdings"/>
              <a:buChar char=""/>
              <a:tabLst>
                <a:tab pos="357339" algn="l"/>
                <a:tab pos="357724" algn="l"/>
              </a:tabLst>
            </a:pP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Greater awareness in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science </a:t>
            </a:r>
            <a:r>
              <a:rPr lang="en-US" sz="120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lang="en-US" sz="1200" spc="3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society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about </a:t>
            </a:r>
            <a:r>
              <a:rPr lang="en-US" sz="1200" spc="12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how </a:t>
            </a: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rangelands </a:t>
            </a:r>
            <a:r>
              <a:rPr lang="en-US" sz="120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pastoralists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contribute to </a:t>
            </a:r>
            <a:r>
              <a:rPr lang="en-US" sz="1200" spc="3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food </a:t>
            </a:r>
            <a:r>
              <a:rPr lang="en-US" sz="1200" spc="-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security, economy, </a:t>
            </a: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environment </a:t>
            </a:r>
            <a:r>
              <a:rPr lang="en-US" sz="120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lang="en-US" sz="1200" spc="3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cultural</a:t>
            </a:r>
            <a:r>
              <a:rPr lang="en-US" sz="1200" spc="6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heritage</a:t>
            </a:r>
            <a:endParaRPr lang="en-US" sz="1200" dirty="0" smtClean="0">
              <a:latin typeface="Proxima Nova Semibold"/>
              <a:cs typeface="Proxima Nova Semibold"/>
            </a:endParaRPr>
          </a:p>
          <a:p>
            <a:pPr marL="358019" marR="814795" indent="-358019">
              <a:lnSpc>
                <a:spcPct val="120300"/>
              </a:lnSpc>
              <a:spcBef>
                <a:spcPts val="1819"/>
              </a:spcBef>
              <a:buFont typeface="Wingdings"/>
              <a:buChar char=""/>
              <a:tabLst>
                <a:tab pos="419720" algn="l"/>
                <a:tab pos="420105" algn="l"/>
              </a:tabLst>
            </a:pPr>
            <a:r>
              <a:rPr lang="en-US" sz="1200" spc="3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Resolutions taken by </a:t>
            </a:r>
            <a:r>
              <a:rPr lang="en-US" sz="120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UN </a:t>
            </a:r>
            <a:r>
              <a:rPr lang="en-US" sz="1200" spc="12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and </a:t>
            </a:r>
            <a:r>
              <a:rPr lang="en-US" sz="1200" spc="9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other </a:t>
            </a:r>
            <a:r>
              <a:rPr lang="en-US" sz="1200" spc="6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international entities  in support </a:t>
            </a:r>
            <a:r>
              <a:rPr lang="en-US" sz="1200" spc="9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of </a:t>
            </a:r>
            <a:r>
              <a:rPr lang="en-US" sz="1200" spc="-9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rangelands </a:t>
            </a:r>
            <a:r>
              <a:rPr lang="en-US" sz="1200" spc="-6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&amp;</a:t>
            </a:r>
            <a:r>
              <a:rPr lang="en-US" sz="1200" spc="12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 </a:t>
            </a:r>
            <a:r>
              <a:rPr lang="en-US" sz="1200" spc="-6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pastoralists</a:t>
            </a:r>
            <a:endParaRPr lang="en-US" sz="1200" dirty="0" smtClean="0">
              <a:latin typeface="Proxima Nova Semibold"/>
              <a:cs typeface="Proxima Nova Semibold"/>
            </a:endParaRPr>
          </a:p>
          <a:p>
            <a:pPr marL="358019" marR="264924" indent="-358019">
              <a:lnSpc>
                <a:spcPct val="120300"/>
              </a:lnSpc>
              <a:spcBef>
                <a:spcPts val="1819"/>
              </a:spcBef>
              <a:buClr>
                <a:srgbClr val="8D4F3E"/>
              </a:buClr>
              <a:buFont typeface="Wingdings"/>
              <a:buChar char=""/>
              <a:tabLst>
                <a:tab pos="419720" algn="l"/>
                <a:tab pos="420105" algn="l"/>
              </a:tabLst>
            </a:pPr>
            <a:r>
              <a:rPr lang="en-US" sz="1200" spc="12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Changes </a:t>
            </a: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in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national, </a:t>
            </a: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regional </a:t>
            </a:r>
            <a:r>
              <a:rPr lang="en-US" sz="1200" spc="15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&amp;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global policies </a:t>
            </a:r>
            <a:r>
              <a:rPr lang="en-US" sz="1200" spc="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in </a:t>
            </a:r>
            <a:r>
              <a:rPr lang="en-US" sz="1200" spc="-3" dirty="0" err="1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favour</a:t>
            </a:r>
            <a:r>
              <a:rPr lang="en-US" sz="1200" spc="-3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lang="en-US" sz="1200" spc="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of sustainable </a:t>
            </a:r>
            <a:r>
              <a:rPr lang="en-US" sz="1200" spc="-3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management of </a:t>
            </a:r>
            <a:r>
              <a:rPr lang="en-US" sz="1200" spc="-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rangeland </a:t>
            </a:r>
            <a:r>
              <a:rPr lang="en-US" sz="1200" spc="-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resources by pastoralists &amp; </a:t>
            </a:r>
            <a:r>
              <a:rPr lang="en-US" sz="1200" spc="-3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other</a:t>
            </a:r>
            <a:r>
              <a:rPr lang="en-US" sz="1200" spc="69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 </a:t>
            </a:r>
            <a:r>
              <a:rPr lang="en-US" sz="1200" spc="-6" dirty="0" smtClean="0">
                <a:solidFill>
                  <a:srgbClr val="2D7015"/>
                </a:solidFill>
                <a:latin typeface="Proxima Nova Semibold"/>
                <a:cs typeface="Proxima Nova Semibold"/>
              </a:rPr>
              <a:t>stakeholders</a:t>
            </a:r>
            <a:endParaRPr lang="en-US" sz="1200" dirty="0" smtClean="0">
              <a:latin typeface="Proxima Nova Semibold"/>
              <a:cs typeface="Proxima Nova Semibold"/>
            </a:endParaRPr>
          </a:p>
          <a:p>
            <a:pPr marL="358019" marR="881411" indent="-358019">
              <a:lnSpc>
                <a:spcPct val="121400"/>
              </a:lnSpc>
              <a:spcBef>
                <a:spcPts val="1819"/>
              </a:spcBef>
              <a:buFont typeface="Wingdings"/>
              <a:buChar char=""/>
              <a:tabLst>
                <a:tab pos="419720" algn="l"/>
                <a:tab pos="420105" algn="l"/>
              </a:tabLst>
            </a:pPr>
            <a:r>
              <a:rPr lang="en-US" sz="1200" spc="6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Increase </a:t>
            </a:r>
            <a:r>
              <a:rPr lang="en-US" sz="1200" spc="9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sustainable </a:t>
            </a:r>
            <a:r>
              <a:rPr lang="en-US" sz="120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lang="en-US" sz="1200" spc="6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ethical investment in rangelands </a:t>
            </a:r>
            <a:r>
              <a:rPr lang="en-US" sz="1200" spc="15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&amp; </a:t>
            </a:r>
            <a:r>
              <a:rPr lang="en-US" sz="1200" spc="6" dirty="0" smtClean="0">
                <a:solidFill>
                  <a:srgbClr val="8D4F3E"/>
                </a:solidFill>
                <a:latin typeface="Proxima Nova Semibold"/>
                <a:cs typeface="Proxima Nova Semibold"/>
              </a:rPr>
              <a:t>pastoralist livelihoods</a:t>
            </a:r>
            <a:endParaRPr lang="en-US" sz="1200" dirty="0" smtClean="0">
              <a:latin typeface="Proxima Nova Semibold"/>
              <a:cs typeface="Proxima Nova Semibold"/>
            </a:endParaRPr>
          </a:p>
          <a:p>
            <a:pPr marL="1450921" marR="190222" indent="-286103">
              <a:lnSpc>
                <a:spcPct val="120200"/>
              </a:lnSpc>
              <a:spcBef>
                <a:spcPts val="1504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1451691" algn="l"/>
              </a:tabLst>
            </a:pPr>
            <a:endParaRPr lang="en-US" sz="1200" dirty="0" smtClean="0">
              <a:latin typeface="Proxima Nova Medium"/>
              <a:cs typeface="Proxima Nova Medium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24300-F8CB-4D2A-A658-99C3CAFB1ACF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338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7850">
              <a:lnSpc>
                <a:spcPct val="100000"/>
              </a:lnSpc>
              <a:spcBef>
                <a:spcPts val="2445"/>
              </a:spcBef>
            </a:pPr>
            <a:r>
              <a:rPr lang="en-US" spc="10" dirty="0" err="1" smtClean="0">
                <a:latin typeface="Proxima Nova Medium"/>
                <a:cs typeface="Proxima Nova Medium"/>
              </a:rPr>
              <a:t>Multistakeholder</a:t>
            </a:r>
            <a:r>
              <a:rPr lang="en-US" spc="10" dirty="0" smtClean="0">
                <a:latin typeface="Proxima Nova Medium"/>
                <a:cs typeface="Proxima Nova Medium"/>
              </a:rPr>
              <a:t> </a:t>
            </a:r>
            <a:r>
              <a:rPr lang="en-US" spc="15" dirty="0" smtClean="0">
                <a:latin typeface="Proxima Nova Medium"/>
                <a:cs typeface="Proxima Nova Medium"/>
              </a:rPr>
              <a:t>RISGs </a:t>
            </a:r>
            <a:r>
              <a:rPr lang="en-US" spc="10" dirty="0" smtClean="0">
                <a:latin typeface="Proxima Nova Medium"/>
                <a:cs typeface="Proxima Nova Medium"/>
              </a:rPr>
              <a:t>to </a:t>
            </a:r>
            <a:r>
              <a:rPr lang="en-US" spc="15" dirty="0" smtClean="0">
                <a:latin typeface="Proxima Nova Medium"/>
                <a:cs typeface="Proxima Nova Medium"/>
              </a:rPr>
              <a:t>generate</a:t>
            </a:r>
            <a:r>
              <a:rPr lang="en-US" spc="105" dirty="0" smtClean="0">
                <a:latin typeface="Proxima Nova Medium"/>
                <a:cs typeface="Proxima Nova Medium"/>
              </a:rPr>
              <a:t> </a:t>
            </a:r>
            <a:r>
              <a:rPr lang="en-US" spc="5" dirty="0" smtClean="0">
                <a:latin typeface="Proxima Nova Medium"/>
                <a:cs typeface="Proxima Nova Medium"/>
              </a:rPr>
              <a:t>partnership:</a:t>
            </a:r>
          </a:p>
          <a:p>
            <a:pPr marL="2392680" marR="386080" indent="-471805">
              <a:lnSpc>
                <a:spcPct val="120200"/>
              </a:lnSpc>
              <a:spcBef>
                <a:spcPts val="2570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239395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expand </a:t>
            </a:r>
            <a:r>
              <a:rPr lang="en-US" sz="1200" spc="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network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of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supporting </a:t>
            </a:r>
            <a:r>
              <a:rPr lang="en-US" sz="1200" spc="-5" dirty="0" err="1" smtClean="0">
                <a:solidFill>
                  <a:srgbClr val="000000"/>
                </a:solidFill>
                <a:latin typeface="Proxima Nova Medium"/>
                <a:cs typeface="Proxima Nova Medium"/>
              </a:rPr>
              <a:t>organisations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lang="en-US" sz="1200" spc="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governments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in the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11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regions </a:t>
            </a:r>
            <a:r>
              <a:rPr lang="en-US" sz="1200" spc="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of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the</a:t>
            </a:r>
            <a:r>
              <a:rPr lang="en-US" sz="1200" spc="-6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world</a:t>
            </a:r>
            <a:endParaRPr lang="en-US" sz="1200" dirty="0" smtClean="0">
              <a:latin typeface="Proxima Nova Medium"/>
              <a:cs typeface="Proxima Nova Medium"/>
            </a:endParaRPr>
          </a:p>
          <a:p>
            <a:pPr marL="2392680" marR="313690" indent="-471805">
              <a:lnSpc>
                <a:spcPct val="120200"/>
              </a:lnSpc>
              <a:spcBef>
                <a:spcPts val="2480"/>
              </a:spcBef>
              <a:buClr>
                <a:srgbClr val="970F52"/>
              </a:buClr>
              <a:buSzPct val="125316"/>
              <a:buFont typeface="Wingdings"/>
              <a:buChar char=""/>
              <a:tabLst>
                <a:tab pos="239395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work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with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Government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of Mongolia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IYRP International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Support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Group (ISG)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to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plan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and implement IYRP activities </a:t>
            </a:r>
            <a:r>
              <a:rPr lang="en-US" sz="1200" spc="-1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in </a:t>
            </a:r>
            <a:r>
              <a:rPr lang="en-US" sz="1200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these</a:t>
            </a:r>
            <a:r>
              <a:rPr lang="en-US" sz="1200" spc="1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 </a:t>
            </a:r>
            <a:r>
              <a:rPr lang="en-US" sz="1200" spc="-5" dirty="0" smtClean="0">
                <a:solidFill>
                  <a:srgbClr val="000000"/>
                </a:solidFill>
                <a:latin typeface="Proxima Nova Medium"/>
                <a:cs typeface="Proxima Nova Medium"/>
              </a:rPr>
              <a:t>regions</a:t>
            </a:r>
            <a:endParaRPr lang="en-US" sz="1200" dirty="0" smtClean="0">
              <a:latin typeface="Proxima Nova Medium"/>
              <a:cs typeface="Proxima Nova Medium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10634-D800-4E7C-B165-2E1C47C7E62B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694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2B0FD-EF95-400C-9E3C-A76B91DA2C11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8863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FAO Rangelands Partnership Secretariat, to continue to raise awareness for governments</a:t>
            </a:r>
            <a:endParaRPr lang="en-ZA" sz="1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Pastoralists platforms for pastoralists to speak and have their voice heard, at national, regional and global levels</a:t>
            </a:r>
            <a:endParaRPr lang="en-ZA" sz="1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Resolutions taken by UN Entities in support of rangelands and pastoralism, including UNFCCC and the Post-2030 SDGs </a:t>
            </a:r>
            <a:endParaRPr lang="en-ZA" sz="1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Global data base of rangelands and pastoralists</a:t>
            </a:r>
            <a:endParaRPr lang="en-ZA" sz="1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Changes in national, regional, global policies promoting the protection and sustainability of rangelands and pastoralists, fair and equitable benefits and </a:t>
            </a:r>
            <a:r>
              <a:rPr lang="en-US" sz="1200" dirty="0" err="1" smtClean="0"/>
              <a:t>upliftment</a:t>
            </a:r>
            <a:endParaRPr lang="en-ZA" sz="1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A fully funded and representative global gathering of pastoralists in 2026</a:t>
            </a:r>
            <a:endParaRPr lang="en-ZA" sz="1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1200" dirty="0" smtClean="0"/>
              <a:t>More projects and programs dedicated to rangelands and pastoralists through global funds such as GEF, GCF, LDN, VCM </a:t>
            </a:r>
            <a:r>
              <a:rPr lang="en-ZA" sz="1200" dirty="0" smtClean="0"/>
              <a:t>–</a:t>
            </a:r>
            <a:r>
              <a:rPr lang="en-US" sz="1200" dirty="0" smtClean="0"/>
              <a:t> and growing portfolio of rangeland friendly certified products (RSC)</a:t>
            </a:r>
            <a:endParaRPr lang="en-ZA" sz="1200" dirty="0" smtClean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24300-F8CB-4D2A-A658-99C3CAFB1ACF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347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44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6C3DA-05F3-E8AC-2969-0CAC9131A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B0C47-1E7C-DE78-5B80-D3A76912F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A8849-1DFB-E80F-2BC9-2CD20B57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18247-6740-57F7-FEAE-C447D9F7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A6816-0509-D6AC-71F8-2AE28410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9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5C314-DB83-E65B-CED0-9D17C647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A0021-A17A-04ED-3373-023BFB27C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5D1DA-4136-9CAB-9881-66901BC9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A06EF-A35F-65FB-36F0-E1953F03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99719-3A50-E100-465A-50118155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7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963F4E-8451-D760-7327-7C78D8F90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1AF6E-74F2-6761-49FA-7D377B8BB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32ACB-E1D7-09AD-EE8C-C1E7B92D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60E49-C3D5-1C23-B983-1522FC3C4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ECB5-59F8-B161-B5F7-44B3B229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5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type="tx">
  <p:cSld name="Title, Bullets &amp; Phot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>
            <a:spLocks noGrp="1"/>
          </p:cNvSpPr>
          <p:nvPr>
            <p:ph type="pic" idx="2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5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228600" lvl="0" indent="-265113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1900"/>
            </a:lvl1pPr>
            <a:lvl2pPr marL="457200" lvl="1" indent="-265113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1900"/>
            </a:lvl2pPr>
            <a:lvl3pPr marL="685800" lvl="2" indent="-265113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1900"/>
            </a:lvl3pPr>
            <a:lvl4pPr marL="914400" lvl="3" indent="-265113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1900"/>
            </a:lvl4pPr>
            <a:lvl5pPr marL="1143000" lvl="4" indent="-265113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1900"/>
            </a:lvl5pPr>
            <a:lvl6pPr marL="1371600" lvl="5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1600200" lvl="6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1828800" lvl="7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2057400" lvl="8" indent="-185738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78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6968-D141-C2AE-C3EF-4FAF6768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98DB-FA5F-6422-B947-CB2A17836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39132-B678-21B6-89E9-5B1B5438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18796-C0E5-4F78-5EC1-89DFD683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EB06A-5689-ACB5-CCD4-5507B104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6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56E8-AE3E-FA88-265E-E3FE5F24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7DADC-255B-C633-20AC-5F5336EAD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02017-8CA5-2F9B-4F0F-33D771D6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37BEF-EBFA-79FE-B473-20C267BA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EFFC2-D83B-D1EE-1952-92EB20E5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0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6490-6A7C-44E3-FC36-7F8A66885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D5FEA-2D6D-F7BD-361E-2C982FFB8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4A7F9-5D7C-5FD9-FCCB-0EC831159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8684C-BA6E-00FA-4DFF-F5A920F1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93D30-65D2-72FD-CFD3-8DA55A36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C0EF1-070D-87F3-2BC1-E165A2FF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E7B4B-C40D-61C6-2D59-673AE95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65759-EADB-7BC2-550F-D9EAC4ADE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FBC93-BC92-4DE8-DAB2-A4AB5A986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9A86E-F37C-6046-68BA-96FB494DB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DBAE2-CB05-F708-06B9-BA6F5AAE0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17EE15-0205-E401-C8E7-D3CEB5F1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5A37B-E891-0678-BBC7-8528F1727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8EAE1-57BA-7C5A-DCBA-BCF4FD70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565E-A1B8-26EF-91FD-2D5A1C576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51AA-67C8-C257-5B6F-13102B57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BB247-3EE0-3938-DF44-A84ED5DF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466B-E03B-9957-439A-36B3F70F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1AC90-14D2-5560-7BB4-795733A3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D019C-7473-8B7F-9069-CF1458E9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553B6-9148-531D-3C79-6ED74AAC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9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D008-7FB7-B5A0-0F87-D29FFDD1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06CD-4BA2-D0FB-12B5-011CACF84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BB0A9-9C2F-5B5B-F977-E944E6B7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D628E-C17E-0755-3F39-A537B6C6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A96DB-354F-5D5F-EC2A-59198D5E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99916-A982-B4C2-683B-47B13577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B599-1FC3-6A68-74F4-F8BA621E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F6B08C-EBD7-D93A-3462-7D999DED2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7ED98-9135-2C7A-D540-A875231DB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3AA14-C04F-041D-201A-3511D095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4BA80-ADA1-6BF0-9376-52E4A700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718B1-AD59-507D-A71D-DC0C7BF6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74E7A-9660-0A0E-9F8E-BD3EB2B7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F1A9C-0812-9AEF-8A55-2807FFA29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FFC34-B2B8-92FB-7AB2-4A8ABCA46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D2FC-906C-4949-AD6E-AEC33D8774B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1FB34-18ED-639E-7204-C09219777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D4077-9B15-4322-919A-1602995C1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D8E54-F7CB-194A-9FFE-C6CBEF1DB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8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5662749" cy="6858000"/>
          </a:xfrm>
          <a:prstGeom prst="rect">
            <a:avLst/>
          </a:prstGeom>
          <a:solidFill>
            <a:schemeClr val="accent4">
              <a:lumMod val="50000"/>
              <a:alpha val="69804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  <a:noFill/>
            </a:endParaRPr>
          </a:p>
        </p:txBody>
      </p:sp>
      <p:pic>
        <p:nvPicPr>
          <p:cNvPr id="2" name="Picture 1" descr="Logo color updated aug22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11" y="452619"/>
            <a:ext cx="5474429" cy="3544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3416" y="4692069"/>
            <a:ext cx="5808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Igshaan Samuels</a:t>
            </a:r>
          </a:p>
          <a:p>
            <a:pPr algn="ctr"/>
            <a:r>
              <a:rPr lang="en-US" sz="2000" b="1" i="1" dirty="0" smtClean="0"/>
              <a:t>Co-chair of the IYRP ISP</a:t>
            </a:r>
            <a:endParaRPr lang="en-ZA" sz="20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3222"/>
            <a:ext cx="5662749" cy="56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19"/>
    </mc:Choice>
    <mc:Fallback xmlns="">
      <p:transition spd="slow" advTm="622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926" y="148046"/>
            <a:ext cx="1162594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MSP can…</a:t>
            </a:r>
          </a:p>
          <a:p>
            <a:endParaRPr lang="en-US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MSP </a:t>
            </a:r>
            <a:r>
              <a:rPr lang="en-US" sz="2400" dirty="0"/>
              <a:t>can </a:t>
            </a:r>
            <a:r>
              <a:rPr lang="en-US" sz="2400" dirty="0" smtClean="0"/>
              <a:t>collaborate </a:t>
            </a:r>
            <a:r>
              <a:rPr lang="en-US" sz="2400" dirty="0"/>
              <a:t>on strategies for adapting livestock farming practices and </a:t>
            </a:r>
            <a:r>
              <a:rPr lang="en-US" sz="2400" dirty="0" smtClean="0"/>
              <a:t>policies to a changing climate and socio-economic conditions.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MSPs can </a:t>
            </a:r>
            <a:r>
              <a:rPr lang="en-US" sz="2400" dirty="0"/>
              <a:t>work to develop sustainable resource management practices and conflict resolution mechanisms.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MSPs </a:t>
            </a:r>
            <a:r>
              <a:rPr lang="en-US" sz="2400" dirty="0"/>
              <a:t>can </a:t>
            </a:r>
            <a:r>
              <a:rPr lang="en-US" sz="2400" dirty="0" smtClean="0"/>
              <a:t>develop </a:t>
            </a:r>
            <a:r>
              <a:rPr lang="en-US" sz="2400" dirty="0"/>
              <a:t>vaccination </a:t>
            </a:r>
            <a:r>
              <a:rPr lang="en-US" sz="2400" dirty="0" err="1" smtClean="0"/>
              <a:t>programsand</a:t>
            </a:r>
            <a:r>
              <a:rPr lang="en-US" sz="2400" dirty="0" smtClean="0"/>
              <a:t> </a:t>
            </a:r>
            <a:r>
              <a:rPr lang="en-US" sz="2400" dirty="0"/>
              <a:t>policies to control and prevent the spread of diseases.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MSPs </a:t>
            </a:r>
            <a:r>
              <a:rPr lang="en-US" sz="2400" dirty="0"/>
              <a:t>can facilitate cooperation between </a:t>
            </a:r>
            <a:r>
              <a:rPr lang="en-US" sz="2400" dirty="0" smtClean="0"/>
              <a:t>partners to </a:t>
            </a:r>
            <a:r>
              <a:rPr lang="en-US" sz="2400" dirty="0"/>
              <a:t>develop value-added products and improve market access.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areas where livestock activities intersect with wildlife conservation, MSPs can help balance the needs of both sectors.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76446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2394857" y="801190"/>
            <a:ext cx="5416731" cy="5886994"/>
          </a:xfrm>
          <a:prstGeom prst="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" name="Straight Connector 3"/>
          <p:cNvCxnSpPr/>
          <p:nvPr/>
        </p:nvCxnSpPr>
        <p:spPr>
          <a:xfrm>
            <a:off x="3248297" y="4824550"/>
            <a:ext cx="3709852" cy="8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" idx="1"/>
            <a:endCxn id="2" idx="5"/>
          </p:cNvCxnSpPr>
          <p:nvPr/>
        </p:nvCxnSpPr>
        <p:spPr>
          <a:xfrm>
            <a:off x="3749040" y="3744687"/>
            <a:ext cx="27083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275909" y="2638698"/>
            <a:ext cx="1698171" cy="17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93920" y="4833260"/>
            <a:ext cx="1114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Local</a:t>
            </a:r>
            <a:endParaRPr lang="en-ZA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5874" y="3709853"/>
            <a:ext cx="159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</a:rPr>
              <a:t>ational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329" y="2582038"/>
            <a:ext cx="159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egional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9087" y="1437587"/>
            <a:ext cx="1593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Global</a:t>
            </a:r>
            <a:endParaRPr lang="en-ZA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0559" y="3033719"/>
            <a:ext cx="128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e.g. ICIMOD </a:t>
            </a:r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5451564" y="5576056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Youth 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4275909" y="6027116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Women </a:t>
            </a:r>
            <a:endParaRPr lang="en-ZA" dirty="0"/>
          </a:p>
        </p:txBody>
      </p:sp>
      <p:sp>
        <p:nvSpPr>
          <p:cNvPr id="13" name="TextBox 12"/>
          <p:cNvSpPr txBox="1"/>
          <p:nvPr/>
        </p:nvSpPr>
        <p:spPr>
          <a:xfrm>
            <a:off x="6139544" y="5980222"/>
            <a:ext cx="128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Grassroots institutions 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2699657" y="5980222"/>
            <a:ext cx="157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Pastoral organizations  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5721532" y="4993309"/>
            <a:ext cx="153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 Government  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3274423" y="4892865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Farmers  </a:t>
            </a:r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3627117" y="4124291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State Dept.  </a:t>
            </a:r>
            <a:endParaRPr lang="en-ZA" dirty="0"/>
          </a:p>
        </p:txBody>
      </p:sp>
      <p:sp>
        <p:nvSpPr>
          <p:cNvPr id="18" name="TextBox 17"/>
          <p:cNvSpPr txBox="1"/>
          <p:nvPr/>
        </p:nvSpPr>
        <p:spPr>
          <a:xfrm>
            <a:off x="5299164" y="4244352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NGOs </a:t>
            </a:r>
            <a:endParaRPr lang="en-ZA" dirty="0"/>
          </a:p>
        </p:txBody>
      </p:sp>
      <p:sp>
        <p:nvSpPr>
          <p:cNvPr id="19" name="TextBox 18"/>
          <p:cNvSpPr txBox="1"/>
          <p:nvPr/>
        </p:nvSpPr>
        <p:spPr>
          <a:xfrm>
            <a:off x="3618411" y="5543790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Pastoralists </a:t>
            </a:r>
            <a:endParaRPr lang="en-ZA" dirty="0"/>
          </a:p>
        </p:txBody>
      </p:sp>
      <p:sp>
        <p:nvSpPr>
          <p:cNvPr id="20" name="TextBox 19"/>
          <p:cNvSpPr txBox="1"/>
          <p:nvPr/>
        </p:nvSpPr>
        <p:spPr>
          <a:xfrm>
            <a:off x="4807129" y="1823322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IYRP</a:t>
            </a:r>
            <a:endParaRPr lang="en-ZA" dirty="0"/>
          </a:p>
        </p:txBody>
      </p:sp>
      <p:sp>
        <p:nvSpPr>
          <p:cNvPr id="21" name="TextBox 20"/>
          <p:cNvSpPr txBox="1"/>
          <p:nvPr/>
        </p:nvSpPr>
        <p:spPr>
          <a:xfrm>
            <a:off x="4850675" y="2175044"/>
            <a:ext cx="128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GASL</a:t>
            </a:r>
            <a:endParaRPr lang="en-ZA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334589" y="931818"/>
            <a:ext cx="34834" cy="53715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327366" y="931818"/>
            <a:ext cx="34834" cy="53715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-517445" y="3195937"/>
            <a:ext cx="235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Voices of resilience, sustainability but also challenges </a:t>
            </a:r>
            <a:endParaRPr lang="en-ZA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936563" y="3490759"/>
            <a:ext cx="235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Recommendations </a:t>
            </a:r>
            <a:endParaRPr lang="en-ZA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H="1" flipV="1">
            <a:off x="9065620" y="1058902"/>
            <a:ext cx="34834" cy="53715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7512621" y="3432935"/>
            <a:ext cx="235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Resources</a:t>
            </a:r>
            <a:endParaRPr lang="en-ZA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8552126" y="3472936"/>
            <a:ext cx="235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Opportunities </a:t>
            </a:r>
            <a:endParaRPr lang="en-ZA" dirty="0"/>
          </a:p>
        </p:txBody>
      </p:sp>
      <p:cxnSp>
        <p:nvCxnSpPr>
          <p:cNvPr id="31" name="Straight Arrow Connector 30"/>
          <p:cNvCxnSpPr/>
          <p:nvPr/>
        </p:nvCxnSpPr>
        <p:spPr>
          <a:xfrm rot="10800000" flipH="1" flipV="1">
            <a:off x="9934303" y="1058902"/>
            <a:ext cx="34834" cy="53715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H="1" flipV="1">
            <a:off x="10877005" y="1058902"/>
            <a:ext cx="34834" cy="53715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9378182" y="3352259"/>
            <a:ext cx="2351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Policy Support and investment  </a:t>
            </a:r>
            <a:endParaRPr lang="en-ZA" dirty="0"/>
          </a:p>
        </p:txBody>
      </p:sp>
      <p:sp>
        <p:nvSpPr>
          <p:cNvPr id="34" name="TextBox 33"/>
          <p:cNvSpPr txBox="1"/>
          <p:nvPr/>
        </p:nvSpPr>
        <p:spPr>
          <a:xfrm>
            <a:off x="2394856" y="84922"/>
            <a:ext cx="689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Potential benefit of MSP such as with IYRP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9824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169977"/>
            <a:ext cx="6613237" cy="6635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343" y="579075"/>
            <a:ext cx="3158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IYRP will address  12 themes during 2026</a:t>
            </a:r>
            <a:endParaRPr lang="en-Z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34"/>
    </mc:Choice>
    <mc:Fallback xmlns="">
      <p:transition spd="slow" advTm="9133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064" y="657683"/>
            <a:ext cx="8475003" cy="5296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What </a:t>
            </a:r>
            <a:r>
              <a:rPr lang="en-US" sz="3200" b="1" dirty="0" smtClean="0"/>
              <a:t>would </a:t>
            </a:r>
            <a:r>
              <a:rPr lang="en-US" sz="3200" b="1" dirty="0"/>
              <a:t>we consider </a:t>
            </a:r>
            <a:r>
              <a:rPr lang="en-US" sz="3200" b="1" dirty="0" smtClean="0"/>
              <a:t>success? </a:t>
            </a:r>
          </a:p>
          <a:p>
            <a:endParaRPr lang="en-ZA" dirty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200" dirty="0"/>
              <a:t>FAO Rangelands Partnership </a:t>
            </a:r>
            <a:r>
              <a:rPr lang="en-US" sz="2200" dirty="0" smtClean="0"/>
              <a:t>Secretariat</a:t>
            </a:r>
            <a:r>
              <a:rPr lang="en-US" sz="2200" dirty="0"/>
              <a:t>, to continue to raise awareness for governments</a:t>
            </a:r>
            <a:endParaRPr lang="en-ZA" sz="2200" dirty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200" dirty="0" smtClean="0"/>
              <a:t>Platforms </a:t>
            </a:r>
            <a:r>
              <a:rPr lang="en-US" sz="2200" dirty="0"/>
              <a:t>for pastoralists to speak and have their voice </a:t>
            </a:r>
            <a:r>
              <a:rPr lang="en-US" sz="2200" dirty="0" smtClean="0"/>
              <a:t>heard</a:t>
            </a:r>
            <a:endParaRPr lang="en-ZA" sz="2200" dirty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200" dirty="0" smtClean="0"/>
              <a:t>Changes </a:t>
            </a:r>
            <a:r>
              <a:rPr lang="en-US" sz="2200" dirty="0"/>
              <a:t>in national, </a:t>
            </a:r>
            <a:r>
              <a:rPr lang="en-US" sz="2200" dirty="0" smtClean="0"/>
              <a:t>global </a:t>
            </a:r>
            <a:r>
              <a:rPr lang="en-US" sz="2200" dirty="0"/>
              <a:t>policies promoting the protection and sustainability of rangelands </a:t>
            </a:r>
            <a:endParaRPr lang="en-US" sz="2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200" dirty="0" smtClean="0"/>
              <a:t>More </a:t>
            </a:r>
            <a:r>
              <a:rPr lang="en-US" sz="2200" dirty="0"/>
              <a:t>projects and programs dedicated to rangelands and pastoralists through global funds such as GEF, GCF, LDN, VCM </a:t>
            </a:r>
            <a:endParaRPr lang="en-US" sz="2200" dirty="0" smtClean="0"/>
          </a:p>
          <a:p>
            <a:pPr marL="228600" lvl="0" indent="-228600">
              <a:lnSpc>
                <a:spcPct val="15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200" dirty="0"/>
              <a:t>G</a:t>
            </a:r>
            <a:r>
              <a:rPr lang="en-US" sz="2200" dirty="0" smtClean="0"/>
              <a:t>rowing </a:t>
            </a:r>
            <a:r>
              <a:rPr lang="en-US" sz="2200" dirty="0"/>
              <a:t>portfolio of rangeland friendly certified </a:t>
            </a:r>
            <a:r>
              <a:rPr lang="en-US" sz="2200" dirty="0" smtClean="0"/>
              <a:t>products (RSC)</a:t>
            </a:r>
            <a:endParaRPr lang="en-ZA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465" r="7188"/>
          <a:stretch/>
        </p:blipFill>
        <p:spPr>
          <a:xfrm>
            <a:off x="8346831" y="0"/>
            <a:ext cx="384516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82225" y="6412468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@Wendy Sheehan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10"/>
    </mc:Choice>
    <mc:Fallback xmlns="">
      <p:transition spd="slow" advTm="15721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Thank You </a:t>
            </a:r>
            <a:endParaRPr lang="en-ZA" sz="5400" b="1" dirty="0"/>
          </a:p>
        </p:txBody>
      </p:sp>
    </p:spTree>
    <p:extLst>
      <p:ext uri="{BB962C8B-B14F-4D97-AF65-F5344CB8AC3E}">
        <p14:creationId xmlns:p14="http://schemas.microsoft.com/office/powerpoint/2010/main" val="28209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57" y="3067673"/>
            <a:ext cx="6071879" cy="3773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736" y="3097669"/>
            <a:ext cx="5857070" cy="35874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08608" y="15527"/>
            <a:ext cx="5538355" cy="3147268"/>
            <a:chOff x="4375517" y="2913922"/>
            <a:chExt cx="6461257" cy="2076081"/>
          </a:xfrm>
        </p:grpSpPr>
        <p:sp>
          <p:nvSpPr>
            <p:cNvPr id="14" name="Rectangle 13"/>
            <p:cNvSpPr/>
            <p:nvPr/>
          </p:nvSpPr>
          <p:spPr>
            <a:xfrm>
              <a:off x="5394535" y="2992821"/>
              <a:ext cx="4423219" cy="4669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</a:rPr>
                <a:t>Who is the IYRP?</a:t>
              </a:r>
              <a:endParaRPr lang="en-US" sz="40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83617" y="3710956"/>
              <a:ext cx="6045052" cy="127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36"/>
                </a:spcBef>
              </a:pPr>
              <a:r>
                <a:rPr lang="en-US" sz="2000" dirty="0" smtClean="0"/>
                <a:t>Coalition of about 415 organizations from around the world representing pastoralists, </a:t>
              </a:r>
              <a:r>
                <a:rPr lang="en-US" sz="2000" dirty="0"/>
                <a:t>NGOs, academia, media, private sector, multinational </a:t>
              </a:r>
              <a:r>
                <a:rPr lang="en-US" sz="2000" dirty="0" smtClean="0"/>
                <a:t>organizations, etc. ) </a:t>
              </a:r>
              <a:endParaRPr lang="en-US" sz="2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75517" y="2913922"/>
              <a:ext cx="6461257" cy="20562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7" name="Google Shape;229;p22"/>
          <p:cNvPicPr preferRelativeResize="0"/>
          <p:nvPr/>
        </p:nvPicPr>
        <p:blipFill rotWithShape="1">
          <a:blip r:embed="rId5">
            <a:alphaModFix/>
          </a:blip>
          <a:srcRect l="34696" r="20204"/>
          <a:stretch/>
        </p:blipFill>
        <p:spPr>
          <a:xfrm>
            <a:off x="8794084" y="1066286"/>
            <a:ext cx="1574800" cy="200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4" y="103804"/>
            <a:ext cx="2208526" cy="1478435"/>
          </a:xfrm>
          <a:prstGeom prst="rect">
            <a:avLst/>
          </a:prstGeom>
        </p:spPr>
      </p:pic>
      <p:pic>
        <p:nvPicPr>
          <p:cNvPr id="19" name="Google Shape;97;p5"/>
          <p:cNvPicPr preferRelativeResize="0"/>
          <p:nvPr/>
        </p:nvPicPr>
        <p:blipFill rotWithShape="1">
          <a:blip r:embed="rId7">
            <a:alphaModFix/>
          </a:blip>
          <a:srcRect l="10552" r="38948"/>
          <a:stretch/>
        </p:blipFill>
        <p:spPr>
          <a:xfrm>
            <a:off x="186162" y="220017"/>
            <a:ext cx="2489099" cy="2912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4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13"/>
    </mc:Choice>
    <mc:Fallback xmlns="">
      <p:transition spd="slow" advTm="10211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9743" y="202675"/>
            <a:ext cx="5427683" cy="604991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231038">
              <a:lnSpc>
                <a:spcPct val="100000"/>
              </a:lnSpc>
              <a:spcBef>
                <a:spcPts val="61"/>
              </a:spcBef>
            </a:pPr>
            <a:r>
              <a:rPr sz="3881" b="1" spc="-3" dirty="0">
                <a:latin typeface="Proxima Nova"/>
                <a:cs typeface="Proxima Nova"/>
              </a:rPr>
              <a:t>IYRP 2026</a:t>
            </a:r>
            <a:r>
              <a:rPr sz="3881" b="1" spc="-27" dirty="0">
                <a:latin typeface="Proxima Nova"/>
                <a:cs typeface="Proxima Nova"/>
              </a:rPr>
              <a:t> </a:t>
            </a:r>
            <a:r>
              <a:rPr lang="en-US" sz="3881" b="1" spc="-9" dirty="0">
                <a:latin typeface="Proxima Nova"/>
                <a:cs typeface="Proxima Nova"/>
              </a:rPr>
              <a:t>structure </a:t>
            </a:r>
            <a:endParaRPr sz="3881" b="1" spc="-9" dirty="0">
              <a:latin typeface="Proxima Nova"/>
              <a:cs typeface="Proxima Nov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3674" y="296522"/>
            <a:ext cx="2396326" cy="1450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3965598" y="1211028"/>
            <a:ext cx="3626153" cy="740637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34656" rIns="0" bIns="0" rtlCol="0">
            <a:spAutoFit/>
          </a:bodyPr>
          <a:lstStyle/>
          <a:p>
            <a:pPr marL="1155" algn="ctr">
              <a:spcBef>
                <a:spcPts val="273"/>
              </a:spcBef>
            </a:pPr>
            <a:r>
              <a:rPr sz="2304" b="1" dirty="0">
                <a:solidFill>
                  <a:srgbClr val="A71400"/>
                </a:solidFill>
                <a:latin typeface="Proxima Nova"/>
                <a:cs typeface="Proxima Nova"/>
              </a:rPr>
              <a:t>General IYRP</a:t>
            </a:r>
            <a:r>
              <a:rPr sz="2304" b="1" spc="-6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2304" b="1" dirty="0">
                <a:solidFill>
                  <a:srgbClr val="A71400"/>
                </a:solidFill>
                <a:latin typeface="Proxima Nova"/>
                <a:cs typeface="Proxima Nova"/>
              </a:rPr>
              <a:t>e-list</a:t>
            </a:r>
            <a:endParaRPr sz="2304" b="1" dirty="0">
              <a:latin typeface="Proxima Nova"/>
              <a:cs typeface="Proxima Nova"/>
            </a:endParaRPr>
          </a:p>
          <a:p>
            <a:pPr algn="ctr">
              <a:spcBef>
                <a:spcPts val="676"/>
              </a:spcBef>
              <a:spcAft>
                <a:spcPts val="243"/>
              </a:spcAft>
            </a:pPr>
            <a:r>
              <a:rPr sz="1698" spc="6" dirty="0">
                <a:latin typeface="Proxima Nova Semibold"/>
                <a:cs typeface="Proxima Nova Semibold"/>
              </a:rPr>
              <a:t>~740 addresses mostly </a:t>
            </a:r>
            <a:r>
              <a:rPr sz="1698" spc="3" dirty="0">
                <a:latin typeface="Proxima Nova Semibold"/>
                <a:cs typeface="Proxima Nova Semibold"/>
              </a:rPr>
              <a:t>for info</a:t>
            </a:r>
            <a:r>
              <a:rPr sz="1698" spc="-30" dirty="0">
                <a:latin typeface="Proxima Nova Semibold"/>
                <a:cs typeface="Proxima Nova Semibold"/>
              </a:rPr>
              <a:t> </a:t>
            </a:r>
            <a:r>
              <a:rPr sz="1698" spc="3" dirty="0">
                <a:latin typeface="Proxima Nova Semibold"/>
                <a:cs typeface="Proxima Nova Semibold"/>
              </a:rPr>
              <a:t>only</a:t>
            </a:r>
            <a:endParaRPr sz="1698" dirty="0">
              <a:latin typeface="Proxima Nova Semibold"/>
              <a:cs typeface="Proxima Nova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1885" y="2200035"/>
            <a:ext cx="7156425" cy="777890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34656" rIns="0" bIns="0" rtlCol="0">
            <a:spAutoFit/>
          </a:bodyPr>
          <a:lstStyle/>
          <a:p>
            <a:pPr algn="ctr">
              <a:spcBef>
                <a:spcPts val="273"/>
              </a:spcBef>
            </a:pPr>
            <a:r>
              <a:rPr sz="2304" b="1" spc="-3" dirty="0">
                <a:solidFill>
                  <a:srgbClr val="A71400"/>
                </a:solidFill>
                <a:latin typeface="Proxima Nova"/>
                <a:cs typeface="Proxima Nova"/>
              </a:rPr>
              <a:t>International </a:t>
            </a:r>
            <a:r>
              <a:rPr sz="2304" b="1" dirty="0">
                <a:solidFill>
                  <a:srgbClr val="A71400"/>
                </a:solidFill>
                <a:latin typeface="Proxima Nova"/>
                <a:cs typeface="Proxima Nova"/>
              </a:rPr>
              <a:t>Support Group</a:t>
            </a:r>
            <a:r>
              <a:rPr sz="2304" b="1" spc="3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2304" b="1" spc="-3" dirty="0">
                <a:solidFill>
                  <a:srgbClr val="A71400"/>
                </a:solidFill>
                <a:latin typeface="Proxima Nova"/>
                <a:cs typeface="Proxima Nova"/>
              </a:rPr>
              <a:t>(ISG)</a:t>
            </a:r>
            <a:endParaRPr sz="2304" b="1" dirty="0">
              <a:latin typeface="Proxima Nova"/>
              <a:cs typeface="Proxima Nova"/>
            </a:endParaRPr>
          </a:p>
          <a:p>
            <a:pPr marL="385" algn="ctr">
              <a:spcBef>
                <a:spcPts val="676"/>
              </a:spcBef>
            </a:pPr>
            <a:r>
              <a:rPr sz="1940" spc="6" dirty="0">
                <a:latin typeface="Proxima Nova Semibold"/>
                <a:cs typeface="Proxima Nova Semibold"/>
              </a:rPr>
              <a:t>~415 active partners, </a:t>
            </a:r>
            <a:r>
              <a:rPr sz="1940" dirty="0">
                <a:latin typeface="Proxima Nova Semibold"/>
                <a:cs typeface="Proxima Nova Semibold"/>
              </a:rPr>
              <a:t>including </a:t>
            </a:r>
            <a:r>
              <a:rPr sz="1940" spc="6" dirty="0">
                <a:latin typeface="Proxima Nova Semibold"/>
                <a:cs typeface="Proxima Nova Semibold"/>
              </a:rPr>
              <a:t>GCG members </a:t>
            </a:r>
            <a:r>
              <a:rPr sz="1940" spc="9" dirty="0">
                <a:latin typeface="Proxima Nova Semibold"/>
                <a:cs typeface="Proxima Nova Semibold"/>
              </a:rPr>
              <a:t>&amp; </a:t>
            </a:r>
            <a:r>
              <a:rPr sz="1940" spc="6" dirty="0">
                <a:latin typeface="Proxima Nova Semibold"/>
                <a:cs typeface="Proxima Nova Semibold"/>
              </a:rPr>
              <a:t>2 </a:t>
            </a:r>
            <a:r>
              <a:rPr sz="1940" spc="3" dirty="0">
                <a:latin typeface="Proxima Nova Semibold"/>
                <a:cs typeface="Proxima Nova Semibold"/>
              </a:rPr>
              <a:t>co-chairs</a:t>
            </a:r>
            <a:endParaRPr sz="1940" dirty="0">
              <a:latin typeface="Proxima Nova Semibold"/>
              <a:cs typeface="Proxima Nova Semi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1885" y="3204280"/>
            <a:ext cx="7392112" cy="1005789"/>
          </a:xfrm>
          <a:custGeom>
            <a:avLst/>
            <a:gdLst/>
            <a:ahLst/>
            <a:cxnLst/>
            <a:rect l="l" t="t" r="r" b="b"/>
            <a:pathLst>
              <a:path w="11801475" h="1658620">
                <a:moveTo>
                  <a:pt x="0" y="1658588"/>
                </a:moveTo>
                <a:lnTo>
                  <a:pt x="11801106" y="1658588"/>
                </a:lnTo>
                <a:lnTo>
                  <a:pt x="11801106" y="0"/>
                </a:lnTo>
                <a:lnTo>
                  <a:pt x="0" y="0"/>
                </a:lnTo>
                <a:lnTo>
                  <a:pt x="0" y="1658588"/>
                </a:lnTo>
                <a:close/>
              </a:path>
            </a:pathLst>
          </a:custGeom>
          <a:ln w="10470">
            <a:solidFill>
              <a:srgbClr val="8D4F3E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 txBox="1"/>
          <p:nvPr/>
        </p:nvSpPr>
        <p:spPr>
          <a:xfrm>
            <a:off x="2261885" y="3077309"/>
            <a:ext cx="7392112" cy="1142125"/>
          </a:xfrm>
          <a:prstGeom prst="rect">
            <a:avLst/>
          </a:prstGeom>
        </p:spPr>
        <p:txBody>
          <a:bodyPr vert="horz" wrap="square" lIns="0" tIns="134002" rIns="0" bIns="0" rtlCol="0">
            <a:spAutoFit/>
          </a:bodyPr>
          <a:lstStyle/>
          <a:p>
            <a:pPr marR="1540" algn="ctr">
              <a:spcBef>
                <a:spcPts val="1055"/>
              </a:spcBef>
            </a:pPr>
            <a:r>
              <a:rPr sz="2304" b="1" spc="-3" dirty="0">
                <a:solidFill>
                  <a:srgbClr val="A71400"/>
                </a:solidFill>
                <a:latin typeface="Proxima Nova"/>
                <a:cs typeface="Proxima Nova"/>
              </a:rPr>
              <a:t>Global </a:t>
            </a:r>
            <a:r>
              <a:rPr sz="2304" b="1" dirty="0">
                <a:solidFill>
                  <a:srgbClr val="A71400"/>
                </a:solidFill>
                <a:latin typeface="Proxima Nova"/>
                <a:cs typeface="Proxima Nova"/>
              </a:rPr>
              <a:t>Coordinating Group</a:t>
            </a:r>
            <a:r>
              <a:rPr sz="2304" b="1" spc="-6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2304" b="1" dirty="0">
                <a:solidFill>
                  <a:srgbClr val="A71400"/>
                </a:solidFill>
                <a:latin typeface="Proxima Nova"/>
                <a:cs typeface="Proxima Nova"/>
              </a:rPr>
              <a:t>(GCG)</a:t>
            </a:r>
            <a:endParaRPr sz="2304" b="1" dirty="0">
              <a:latin typeface="Proxima Nova"/>
              <a:cs typeface="Proxima Nova"/>
            </a:endParaRPr>
          </a:p>
          <a:p>
            <a:pPr marL="7701" marR="3081" algn="ctr">
              <a:lnSpc>
                <a:spcPct val="115100"/>
              </a:lnSpc>
              <a:spcBef>
                <a:spcPts val="406"/>
              </a:spcBef>
            </a:pPr>
            <a:r>
              <a:rPr sz="1698" spc="6" dirty="0">
                <a:latin typeface="Proxima Nova Semibold"/>
                <a:cs typeface="Proxima Nova Semibold"/>
              </a:rPr>
              <a:t>~45 </a:t>
            </a:r>
            <a:r>
              <a:rPr sz="1698" spc="9" dirty="0">
                <a:latin typeface="Proxima Nova Semibold"/>
                <a:cs typeface="Proxima Nova Semibold"/>
              </a:rPr>
              <a:t>members </a:t>
            </a:r>
            <a:r>
              <a:rPr sz="1698" spc="3" dirty="0">
                <a:latin typeface="Proxima Nova Semibold"/>
                <a:cs typeface="Proxima Nova Semibold"/>
              </a:rPr>
              <a:t>(co-chairs, </a:t>
            </a:r>
            <a:r>
              <a:rPr sz="1698" spc="6" dirty="0">
                <a:latin typeface="Proxima Nova Semibold"/>
                <a:cs typeface="Proxima Nova Semibold"/>
              </a:rPr>
              <a:t>comms team, RISG </a:t>
            </a:r>
            <a:r>
              <a:rPr lang="de-DE" sz="1698" spc="6" dirty="0">
                <a:latin typeface="Proxima Nova Semibold"/>
                <a:cs typeface="Proxima Nova Semibold"/>
              </a:rPr>
              <a:t>&amp; WG </a:t>
            </a:r>
            <a:r>
              <a:rPr sz="1698" spc="3" dirty="0">
                <a:latin typeface="Proxima Nova Semibold"/>
                <a:cs typeface="Proxima Nova Semibold"/>
              </a:rPr>
              <a:t>chairs </a:t>
            </a:r>
            <a:r>
              <a:rPr sz="1698" spc="9" dirty="0">
                <a:latin typeface="Proxima Nova Semibold"/>
                <a:cs typeface="Proxima Nova Semibold"/>
              </a:rPr>
              <a:t>&amp; </a:t>
            </a:r>
            <a:r>
              <a:rPr sz="1698" spc="6" dirty="0">
                <a:latin typeface="Proxima Nova Semibold"/>
                <a:cs typeface="Proxima Nova Semibold"/>
              </a:rPr>
              <a:t>reps </a:t>
            </a:r>
            <a:r>
              <a:rPr sz="1698" spc="3" dirty="0">
                <a:latin typeface="Proxima Nova Semibold"/>
                <a:cs typeface="Proxima Nova Semibold"/>
              </a:rPr>
              <a:t>from </a:t>
            </a:r>
            <a:r>
              <a:rPr sz="1698" spc="6" dirty="0">
                <a:latin typeface="Proxima Nova Semibold"/>
                <a:cs typeface="Proxima Nova Semibold"/>
              </a:rPr>
              <a:t>key </a:t>
            </a:r>
            <a:r>
              <a:rPr sz="1698" spc="3" dirty="0">
                <a:latin typeface="Proxima Nova Semibold"/>
                <a:cs typeface="Proxima Nova Semibold"/>
              </a:rPr>
              <a:t>supporting partners: FAO, Govt </a:t>
            </a:r>
            <a:r>
              <a:rPr sz="1698" spc="6" dirty="0">
                <a:latin typeface="Proxima Nova Semibold"/>
                <a:cs typeface="Proxima Nova Semibold"/>
              </a:rPr>
              <a:t>of </a:t>
            </a:r>
            <a:r>
              <a:rPr sz="1698" spc="3" dirty="0">
                <a:latin typeface="Proxima Nova Semibold"/>
                <a:cs typeface="Proxima Nova Semibold"/>
              </a:rPr>
              <a:t>Mongolia, ILRI, IUCN, </a:t>
            </a:r>
            <a:r>
              <a:rPr sz="1698" spc="6" dirty="0">
                <a:latin typeface="Proxima Nova Semibold"/>
                <a:cs typeface="Proxima Nova Semibold"/>
              </a:rPr>
              <a:t>UNEP,</a:t>
            </a:r>
            <a:r>
              <a:rPr sz="1698" spc="30" dirty="0">
                <a:latin typeface="Proxima Nova Semibold"/>
                <a:cs typeface="Proxima Nova Semibold"/>
              </a:rPr>
              <a:t> </a:t>
            </a:r>
            <a:r>
              <a:rPr sz="1698" spc="6" dirty="0">
                <a:latin typeface="Proxima Nova Semibold"/>
                <a:cs typeface="Proxima Nova Semibold"/>
              </a:rPr>
              <a:t>WAMIP)</a:t>
            </a:r>
            <a:endParaRPr sz="1698" dirty="0">
              <a:latin typeface="Proxima Nova Semibold"/>
              <a:cs typeface="Proxima Nova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2865" y="4916374"/>
            <a:ext cx="2031601" cy="893069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30420" rIns="0" bIns="0" rtlCol="0">
            <a:spAutoFit/>
          </a:bodyPr>
          <a:lstStyle/>
          <a:p>
            <a:pPr marL="82789" marR="78938" indent="-385" algn="ctr">
              <a:lnSpc>
                <a:spcPct val="110000"/>
              </a:lnSpc>
              <a:spcBef>
                <a:spcPts val="240"/>
              </a:spcBef>
            </a:pPr>
            <a:r>
              <a:rPr sz="1698" b="1" spc="9" dirty="0">
                <a:solidFill>
                  <a:srgbClr val="A71400"/>
                </a:solidFill>
                <a:latin typeface="Proxima Nova"/>
                <a:cs typeface="Proxima Nova"/>
              </a:rPr>
              <a:t>Global </a:t>
            </a:r>
            <a:r>
              <a:rPr sz="1698" b="1" spc="12" dirty="0">
                <a:solidFill>
                  <a:srgbClr val="A71400"/>
                </a:solidFill>
                <a:latin typeface="Proxima Nova"/>
                <a:cs typeface="Proxima Nova"/>
              </a:rPr>
              <a:t>Comm</a:t>
            </a:r>
            <a:r>
              <a:rPr sz="1698" b="1" spc="6" dirty="0">
                <a:solidFill>
                  <a:srgbClr val="A71400"/>
                </a:solidFill>
                <a:latin typeface="Proxima Nova"/>
                <a:cs typeface="Proxima Nova"/>
              </a:rPr>
              <a:t>unications </a:t>
            </a:r>
            <a:r>
              <a:rPr sz="1698" b="1" spc="-9" dirty="0">
                <a:solidFill>
                  <a:srgbClr val="A71400"/>
                </a:solidFill>
                <a:latin typeface="Proxima Nova"/>
                <a:cs typeface="Proxima Nova"/>
              </a:rPr>
              <a:t>Team</a:t>
            </a:r>
            <a:endParaRPr sz="1698" b="1" dirty="0">
              <a:latin typeface="Proxima Nova"/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56540" y="4250914"/>
            <a:ext cx="3014485" cy="2591396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34271" rIns="0" bIns="0" rtlCol="0">
            <a:spAutoFit/>
          </a:bodyPr>
          <a:lstStyle/>
          <a:p>
            <a:pPr algn="ctr">
              <a:spcBef>
                <a:spcPts val="270"/>
              </a:spcBef>
            </a:pPr>
            <a:r>
              <a:rPr sz="1698" b="1" spc="-6" dirty="0">
                <a:solidFill>
                  <a:srgbClr val="A71400"/>
                </a:solidFill>
                <a:latin typeface="Proxima Nova"/>
                <a:cs typeface="Proxima Nova"/>
              </a:rPr>
              <a:t>Working</a:t>
            </a:r>
            <a:r>
              <a:rPr sz="1698" b="1" spc="-27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1698" b="1" spc="-9" dirty="0">
                <a:solidFill>
                  <a:srgbClr val="A71400"/>
                </a:solidFill>
                <a:latin typeface="Proxima Nova"/>
                <a:cs typeface="Proxima Nova"/>
              </a:rPr>
              <a:t>Groups</a:t>
            </a:r>
            <a:r>
              <a:rPr lang="de-DE" sz="1698" b="1" spc="-9" dirty="0">
                <a:solidFill>
                  <a:srgbClr val="A71400"/>
                </a:solidFill>
                <a:latin typeface="Proxima Nova"/>
                <a:cs typeface="Proxima Nova"/>
              </a:rPr>
              <a:t> (WGs)</a:t>
            </a:r>
            <a:r>
              <a:rPr sz="1698" b="1" spc="-9" dirty="0">
                <a:solidFill>
                  <a:srgbClr val="A71400"/>
                </a:solidFill>
                <a:latin typeface="Proxima Nova"/>
                <a:cs typeface="Proxima Nova"/>
              </a:rPr>
              <a:t>:</a:t>
            </a:r>
            <a:endParaRPr sz="1698" b="1" dirty="0">
              <a:latin typeface="Proxima Nova"/>
              <a:cs typeface="Proxima Nova"/>
            </a:endParaRPr>
          </a:p>
          <a:p>
            <a:pPr marL="209090" indent="-207935" algn="ctr">
              <a:spcBef>
                <a:spcPts val="157"/>
              </a:spcBef>
              <a:buFont typeface="Symbol" charset="2"/>
              <a:buChar char="-"/>
              <a:tabLst>
                <a:tab pos="229498" algn="l"/>
              </a:tabLst>
            </a:pPr>
            <a:r>
              <a:rPr sz="1698" dirty="0">
                <a:latin typeface="Proxima Nova Semibold"/>
                <a:cs typeface="Proxima Nova Semibold"/>
              </a:rPr>
              <a:t>Afforestation</a:t>
            </a:r>
            <a:endParaRPr lang="de-DE" sz="1698" dirty="0">
              <a:latin typeface="Proxima Nova Semibold"/>
              <a:cs typeface="Proxima Nova Semibold"/>
            </a:endParaRPr>
          </a:p>
          <a:p>
            <a:pPr marL="209090" indent="-207935" algn="ctr">
              <a:spcBef>
                <a:spcPts val="157"/>
              </a:spcBef>
              <a:buFont typeface="Symbol" charset="2"/>
              <a:buChar char="-"/>
              <a:tabLst>
                <a:tab pos="229498" algn="l"/>
              </a:tabLst>
            </a:pPr>
            <a:r>
              <a:rPr sz="1698" spc="-3" dirty="0">
                <a:latin typeface="Proxima Nova Semibold"/>
                <a:cs typeface="Proxima Nova Semibold"/>
              </a:rPr>
              <a:t>Biodiversity</a:t>
            </a:r>
            <a:endParaRPr sz="1698" dirty="0">
              <a:latin typeface="Proxima Nova Semibold"/>
              <a:cs typeface="Proxima Nova Semibold"/>
            </a:endParaRPr>
          </a:p>
          <a:p>
            <a:pPr marL="207935" indent="-207935" algn="ctr">
              <a:spcBef>
                <a:spcPts val="157"/>
              </a:spcBef>
              <a:buFont typeface="Symbol" charset="2"/>
              <a:buChar char="-"/>
              <a:tabLst>
                <a:tab pos="228343" algn="l"/>
              </a:tabLst>
            </a:pPr>
            <a:r>
              <a:rPr sz="1698" spc="-3" dirty="0">
                <a:latin typeface="Proxima Nova Semibold"/>
                <a:cs typeface="Proxima Nova Semibold"/>
              </a:rPr>
              <a:t>Gender</a:t>
            </a:r>
            <a:endParaRPr lang="de-DE" sz="1698" spc="-3" dirty="0">
              <a:latin typeface="Proxima Nova Semibold"/>
              <a:cs typeface="Proxima Nova Semibold"/>
            </a:endParaRPr>
          </a:p>
          <a:p>
            <a:pPr marL="207935" indent="-207935" algn="ctr">
              <a:spcBef>
                <a:spcPts val="157"/>
              </a:spcBef>
              <a:buFont typeface="Symbol" charset="2"/>
              <a:buChar char="-"/>
              <a:tabLst>
                <a:tab pos="228343" algn="l"/>
              </a:tabLst>
            </a:pPr>
            <a:r>
              <a:rPr sz="1698" spc="-3" dirty="0">
                <a:latin typeface="Proxima Nova Semibold"/>
                <a:cs typeface="Proxima Nova Semibold"/>
              </a:rPr>
              <a:t>Land Degradation </a:t>
            </a:r>
            <a:r>
              <a:rPr sz="1698" dirty="0">
                <a:latin typeface="Proxima Nova Semibold"/>
                <a:cs typeface="Proxima Nova Semibold"/>
              </a:rPr>
              <a:t>Neutrality</a:t>
            </a:r>
            <a:r>
              <a:rPr sz="1698" spc="-9" dirty="0">
                <a:latin typeface="Proxima Nova Semibold"/>
                <a:cs typeface="Proxima Nova Semibold"/>
              </a:rPr>
              <a:t> </a:t>
            </a:r>
            <a:endParaRPr sz="1698" dirty="0">
              <a:latin typeface="Proxima Nova Semibold"/>
              <a:cs typeface="Proxima Nova Semibold"/>
            </a:endParaRPr>
          </a:p>
          <a:p>
            <a:pPr marL="207935" lvl="1" indent="-207935" algn="ctr">
              <a:spcBef>
                <a:spcPts val="158"/>
              </a:spcBef>
              <a:buFont typeface="Symbol" charset="2"/>
              <a:buChar char="-"/>
              <a:tabLst>
                <a:tab pos="759346" algn="l"/>
              </a:tabLst>
            </a:pPr>
            <a:r>
              <a:rPr sz="1698" spc="-3" dirty="0">
                <a:latin typeface="Proxima Nova Semibold"/>
                <a:cs typeface="Proxima Nova Semibold"/>
              </a:rPr>
              <a:t>Mountains</a:t>
            </a:r>
            <a:endParaRPr sz="1698" dirty="0">
              <a:latin typeface="Proxima Nova Semibold"/>
              <a:cs typeface="Proxima Nova Semibold"/>
            </a:endParaRPr>
          </a:p>
          <a:p>
            <a:pPr marL="207935" lvl="2" indent="-207935" algn="ctr">
              <a:spcBef>
                <a:spcPts val="154"/>
              </a:spcBef>
              <a:buFont typeface="Symbol" charset="2"/>
              <a:buChar char="-"/>
              <a:tabLst>
                <a:tab pos="228343" algn="l"/>
                <a:tab pos="1003477" algn="l"/>
              </a:tabLst>
            </a:pPr>
            <a:r>
              <a:rPr sz="1698" dirty="0">
                <a:latin typeface="Proxima Nova Semibold"/>
                <a:cs typeface="Proxima Nova Semibold"/>
              </a:rPr>
              <a:t>Water</a:t>
            </a:r>
          </a:p>
          <a:p>
            <a:pPr marL="207935" lvl="2" indent="-207935" algn="ctr">
              <a:spcBef>
                <a:spcPts val="158"/>
              </a:spcBef>
              <a:buFont typeface="Symbol" charset="2"/>
              <a:buChar char="-"/>
              <a:tabLst>
                <a:tab pos="228343" algn="l"/>
                <a:tab pos="1010793" algn="l"/>
              </a:tabLst>
            </a:pPr>
            <a:r>
              <a:rPr sz="1698" spc="-3" dirty="0">
                <a:latin typeface="Proxima Nova Semibold"/>
                <a:cs typeface="Proxima Nova Semibold"/>
              </a:rPr>
              <a:t>Youth</a:t>
            </a:r>
            <a:endParaRPr lang="en-US" sz="1698" spc="-3" dirty="0">
              <a:latin typeface="Proxima Nova Semibold"/>
              <a:cs typeface="Proxima Nova Semibold"/>
            </a:endParaRPr>
          </a:p>
          <a:p>
            <a:pPr marL="207935" lvl="2" indent="-207935" algn="ctr">
              <a:spcBef>
                <a:spcPts val="158"/>
              </a:spcBef>
              <a:buFont typeface="Symbol" charset="2"/>
              <a:buChar char="-"/>
              <a:tabLst>
                <a:tab pos="228343" algn="l"/>
                <a:tab pos="1010793" algn="l"/>
              </a:tabLst>
            </a:pPr>
            <a:r>
              <a:rPr lang="en-US" sz="1698" spc="-3" dirty="0">
                <a:latin typeface="Proxima Nova Semibold"/>
                <a:cs typeface="Proxima Nova Semibold"/>
              </a:rPr>
              <a:t>Economics</a:t>
            </a:r>
            <a:endParaRPr sz="1698" dirty="0">
              <a:latin typeface="Proxima Nova Semibold"/>
              <a:cs typeface="Proxima Nova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03935" y="4906469"/>
            <a:ext cx="2027750" cy="892680"/>
          </a:xfrm>
          <a:prstGeom prst="rect">
            <a:avLst/>
          </a:prstGeom>
          <a:ln w="10470">
            <a:solidFill>
              <a:srgbClr val="8D4F3E"/>
            </a:solidFill>
          </a:ln>
        </p:spPr>
        <p:txBody>
          <a:bodyPr vert="horz" wrap="square" lIns="0" tIns="30035" rIns="0" bIns="0" rtlCol="0">
            <a:spAutoFit/>
          </a:bodyPr>
          <a:lstStyle/>
          <a:p>
            <a:pPr marL="139778" marR="134002" indent="-1155" algn="ctr">
              <a:lnSpc>
                <a:spcPct val="110000"/>
              </a:lnSpc>
              <a:spcBef>
                <a:spcPts val="236"/>
              </a:spcBef>
            </a:pPr>
            <a:r>
              <a:rPr sz="1698" b="1" spc="9" dirty="0">
                <a:solidFill>
                  <a:srgbClr val="A71400"/>
                </a:solidFill>
                <a:latin typeface="Proxima Nova"/>
                <a:cs typeface="Proxima Nova"/>
              </a:rPr>
              <a:t>Regional IYRP Support</a:t>
            </a:r>
            <a:r>
              <a:rPr sz="1698" b="1" spc="-61" dirty="0">
                <a:solidFill>
                  <a:srgbClr val="A71400"/>
                </a:solidFill>
                <a:latin typeface="Proxima Nova"/>
                <a:cs typeface="Proxima Nova"/>
              </a:rPr>
              <a:t> </a:t>
            </a:r>
            <a:r>
              <a:rPr sz="1698" b="1" spc="12" dirty="0">
                <a:solidFill>
                  <a:srgbClr val="A71400"/>
                </a:solidFill>
                <a:latin typeface="Proxima Nova"/>
                <a:cs typeface="Proxima Nova"/>
              </a:rPr>
              <a:t>Groups </a:t>
            </a:r>
            <a:r>
              <a:rPr sz="1698" b="1" spc="-9" dirty="0">
                <a:solidFill>
                  <a:srgbClr val="A71400"/>
                </a:solidFill>
                <a:latin typeface="Proxima Nova"/>
                <a:cs typeface="Proxima Nova"/>
              </a:rPr>
              <a:t>(RISGs)</a:t>
            </a:r>
            <a:endParaRPr sz="1698" b="1" dirty="0">
              <a:latin typeface="Proxima Nova"/>
              <a:cs typeface="Proxima Nov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05686" y="4169285"/>
            <a:ext cx="7397475" cy="747025"/>
            <a:chOff x="3471726" y="7274542"/>
            <a:chExt cx="12198985" cy="1231900"/>
          </a:xfrm>
        </p:grpSpPr>
        <p:sp>
          <p:nvSpPr>
            <p:cNvPr id="12" name="object 12"/>
            <p:cNvSpPr/>
            <p:nvPr/>
          </p:nvSpPr>
          <p:spPr>
            <a:xfrm>
              <a:off x="3471726" y="7326687"/>
              <a:ext cx="3161665" cy="1179195"/>
            </a:xfrm>
            <a:custGeom>
              <a:avLst/>
              <a:gdLst/>
              <a:ahLst/>
              <a:cxnLst/>
              <a:rect l="l" t="t" r="r" b="b"/>
              <a:pathLst>
                <a:path w="3161665" h="1179195">
                  <a:moveTo>
                    <a:pt x="57380" y="1098710"/>
                  </a:moveTo>
                  <a:lnTo>
                    <a:pt x="54134" y="1098919"/>
                  </a:lnTo>
                  <a:lnTo>
                    <a:pt x="52249" y="1101223"/>
                  </a:lnTo>
                  <a:lnTo>
                    <a:pt x="0" y="1163943"/>
                  </a:lnTo>
                  <a:lnTo>
                    <a:pt x="83243" y="1179126"/>
                  </a:lnTo>
                  <a:lnTo>
                    <a:pt x="85965" y="1177241"/>
                  </a:lnTo>
                  <a:lnTo>
                    <a:pt x="87013" y="1171482"/>
                  </a:lnTo>
                  <a:lnTo>
                    <a:pt x="85128" y="1168760"/>
                  </a:lnTo>
                  <a:lnTo>
                    <a:pt x="66660" y="1165409"/>
                  </a:lnTo>
                  <a:lnTo>
                    <a:pt x="11413" y="1165409"/>
                  </a:lnTo>
                  <a:lnTo>
                    <a:pt x="7853" y="1155566"/>
                  </a:lnTo>
                  <a:lnTo>
                    <a:pt x="26060" y="1148949"/>
                  </a:lnTo>
                  <a:lnTo>
                    <a:pt x="60312" y="1107924"/>
                  </a:lnTo>
                  <a:lnTo>
                    <a:pt x="62197" y="1105620"/>
                  </a:lnTo>
                  <a:lnTo>
                    <a:pt x="61882" y="1102374"/>
                  </a:lnTo>
                  <a:lnTo>
                    <a:pt x="57380" y="1098710"/>
                  </a:lnTo>
                  <a:close/>
                </a:path>
                <a:path w="3161665" h="1179195">
                  <a:moveTo>
                    <a:pt x="26060" y="1148949"/>
                  </a:moveTo>
                  <a:lnTo>
                    <a:pt x="7853" y="1155566"/>
                  </a:lnTo>
                  <a:lnTo>
                    <a:pt x="11413" y="1165409"/>
                  </a:lnTo>
                  <a:lnTo>
                    <a:pt x="16023" y="1163734"/>
                  </a:lnTo>
                  <a:lnTo>
                    <a:pt x="13716" y="1163734"/>
                  </a:lnTo>
                  <a:lnTo>
                    <a:pt x="10680" y="1155252"/>
                  </a:lnTo>
                  <a:lnTo>
                    <a:pt x="20797" y="1155252"/>
                  </a:lnTo>
                  <a:lnTo>
                    <a:pt x="26060" y="1148949"/>
                  </a:lnTo>
                  <a:close/>
                </a:path>
                <a:path w="3161665" h="1179195">
                  <a:moveTo>
                    <a:pt x="29810" y="1158723"/>
                  </a:moveTo>
                  <a:lnTo>
                    <a:pt x="11413" y="1165409"/>
                  </a:lnTo>
                  <a:lnTo>
                    <a:pt x="66660" y="1165409"/>
                  </a:lnTo>
                  <a:lnTo>
                    <a:pt x="29810" y="1158723"/>
                  </a:lnTo>
                  <a:close/>
                </a:path>
                <a:path w="3161665" h="1179195">
                  <a:moveTo>
                    <a:pt x="10680" y="1155252"/>
                  </a:moveTo>
                  <a:lnTo>
                    <a:pt x="13716" y="1163734"/>
                  </a:lnTo>
                  <a:lnTo>
                    <a:pt x="19466" y="1156846"/>
                  </a:lnTo>
                  <a:lnTo>
                    <a:pt x="10680" y="1155252"/>
                  </a:lnTo>
                  <a:close/>
                </a:path>
                <a:path w="3161665" h="1179195">
                  <a:moveTo>
                    <a:pt x="19466" y="1156846"/>
                  </a:moveTo>
                  <a:lnTo>
                    <a:pt x="13716" y="1163734"/>
                  </a:lnTo>
                  <a:lnTo>
                    <a:pt x="16023" y="1163734"/>
                  </a:lnTo>
                  <a:lnTo>
                    <a:pt x="29810" y="1158723"/>
                  </a:lnTo>
                  <a:lnTo>
                    <a:pt x="19466" y="1156846"/>
                  </a:lnTo>
                  <a:close/>
                </a:path>
                <a:path w="3161665" h="1179195">
                  <a:moveTo>
                    <a:pt x="3131612" y="20307"/>
                  </a:moveTo>
                  <a:lnTo>
                    <a:pt x="26060" y="1148949"/>
                  </a:lnTo>
                  <a:lnTo>
                    <a:pt x="19466" y="1156846"/>
                  </a:lnTo>
                  <a:lnTo>
                    <a:pt x="29810" y="1158723"/>
                  </a:lnTo>
                  <a:lnTo>
                    <a:pt x="3135153" y="30194"/>
                  </a:lnTo>
                  <a:lnTo>
                    <a:pt x="3141832" y="22161"/>
                  </a:lnTo>
                  <a:lnTo>
                    <a:pt x="3131612" y="20307"/>
                  </a:lnTo>
                  <a:close/>
                </a:path>
                <a:path w="3161665" h="1179195">
                  <a:moveTo>
                    <a:pt x="20797" y="1155252"/>
                  </a:moveTo>
                  <a:lnTo>
                    <a:pt x="10680" y="1155252"/>
                  </a:lnTo>
                  <a:lnTo>
                    <a:pt x="19466" y="1156846"/>
                  </a:lnTo>
                  <a:lnTo>
                    <a:pt x="20797" y="1155252"/>
                  </a:lnTo>
                  <a:close/>
                </a:path>
                <a:path w="3161665" h="1179195">
                  <a:moveTo>
                    <a:pt x="3153854" y="13716"/>
                  </a:moveTo>
                  <a:lnTo>
                    <a:pt x="3149747" y="13716"/>
                  </a:lnTo>
                  <a:lnTo>
                    <a:pt x="3153411" y="23559"/>
                  </a:lnTo>
                  <a:lnTo>
                    <a:pt x="3135153" y="30194"/>
                  </a:lnTo>
                  <a:lnTo>
                    <a:pt x="3101057" y="71202"/>
                  </a:lnTo>
                  <a:lnTo>
                    <a:pt x="3099172" y="73400"/>
                  </a:lnTo>
                  <a:lnTo>
                    <a:pt x="3099486" y="76646"/>
                  </a:lnTo>
                  <a:lnTo>
                    <a:pt x="3101685" y="78531"/>
                  </a:lnTo>
                  <a:lnTo>
                    <a:pt x="3103989" y="80416"/>
                  </a:lnTo>
                  <a:lnTo>
                    <a:pt x="3107235" y="80102"/>
                  </a:lnTo>
                  <a:lnTo>
                    <a:pt x="3109119" y="77903"/>
                  </a:lnTo>
                  <a:lnTo>
                    <a:pt x="3161369" y="15078"/>
                  </a:lnTo>
                  <a:lnTo>
                    <a:pt x="3153854" y="13716"/>
                  </a:lnTo>
                  <a:close/>
                </a:path>
                <a:path w="3161665" h="1179195">
                  <a:moveTo>
                    <a:pt x="3141832" y="22161"/>
                  </a:moveTo>
                  <a:lnTo>
                    <a:pt x="3135153" y="30194"/>
                  </a:lnTo>
                  <a:lnTo>
                    <a:pt x="3152835" y="23768"/>
                  </a:lnTo>
                  <a:lnTo>
                    <a:pt x="3150689" y="23768"/>
                  </a:lnTo>
                  <a:lnTo>
                    <a:pt x="3141832" y="22161"/>
                  </a:lnTo>
                  <a:close/>
                </a:path>
                <a:path w="3161665" h="1179195">
                  <a:moveTo>
                    <a:pt x="3147548" y="15287"/>
                  </a:moveTo>
                  <a:lnTo>
                    <a:pt x="3141832" y="22161"/>
                  </a:lnTo>
                  <a:lnTo>
                    <a:pt x="3150689" y="23768"/>
                  </a:lnTo>
                  <a:lnTo>
                    <a:pt x="3147548" y="15287"/>
                  </a:lnTo>
                  <a:close/>
                </a:path>
                <a:path w="3161665" h="1179195">
                  <a:moveTo>
                    <a:pt x="3150331" y="15287"/>
                  </a:moveTo>
                  <a:lnTo>
                    <a:pt x="3147548" y="15287"/>
                  </a:lnTo>
                  <a:lnTo>
                    <a:pt x="3150689" y="23768"/>
                  </a:lnTo>
                  <a:lnTo>
                    <a:pt x="3152835" y="23768"/>
                  </a:lnTo>
                  <a:lnTo>
                    <a:pt x="3153411" y="23559"/>
                  </a:lnTo>
                  <a:lnTo>
                    <a:pt x="3150331" y="15287"/>
                  </a:lnTo>
                  <a:close/>
                </a:path>
                <a:path w="3161665" h="1179195">
                  <a:moveTo>
                    <a:pt x="3149747" y="13716"/>
                  </a:moveTo>
                  <a:lnTo>
                    <a:pt x="3131612" y="20307"/>
                  </a:lnTo>
                  <a:lnTo>
                    <a:pt x="3141832" y="22161"/>
                  </a:lnTo>
                  <a:lnTo>
                    <a:pt x="3147548" y="15287"/>
                  </a:lnTo>
                  <a:lnTo>
                    <a:pt x="3150331" y="15287"/>
                  </a:lnTo>
                  <a:lnTo>
                    <a:pt x="3149747" y="13716"/>
                  </a:lnTo>
                  <a:close/>
                </a:path>
                <a:path w="3161665" h="1179195">
                  <a:moveTo>
                    <a:pt x="3078126" y="0"/>
                  </a:moveTo>
                  <a:lnTo>
                    <a:pt x="3075403" y="1884"/>
                  </a:lnTo>
                  <a:lnTo>
                    <a:pt x="3074356" y="7539"/>
                  </a:lnTo>
                  <a:lnTo>
                    <a:pt x="3076241" y="10261"/>
                  </a:lnTo>
                  <a:lnTo>
                    <a:pt x="3131612" y="20307"/>
                  </a:lnTo>
                  <a:lnTo>
                    <a:pt x="3149747" y="13716"/>
                  </a:lnTo>
                  <a:lnTo>
                    <a:pt x="3153854" y="13716"/>
                  </a:lnTo>
                  <a:lnTo>
                    <a:pt x="30781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9215007" y="7274542"/>
              <a:ext cx="97169" cy="2499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43163" y="7331190"/>
              <a:ext cx="2627630" cy="1171575"/>
            </a:xfrm>
            <a:custGeom>
              <a:avLst/>
              <a:gdLst/>
              <a:ahLst/>
              <a:cxnLst/>
              <a:rect l="l" t="t" r="r" b="b"/>
              <a:pathLst>
                <a:path w="2627630" h="1171575">
                  <a:moveTo>
                    <a:pt x="2568263" y="1145890"/>
                  </a:moveTo>
                  <a:lnTo>
                    <a:pt x="2528718" y="1150436"/>
                  </a:lnTo>
                  <a:lnTo>
                    <a:pt x="2524635" y="1155671"/>
                  </a:lnTo>
                  <a:lnTo>
                    <a:pt x="2525368" y="1161430"/>
                  </a:lnTo>
                  <a:lnTo>
                    <a:pt x="2525996" y="1167189"/>
                  </a:lnTo>
                  <a:lnTo>
                    <a:pt x="2531231" y="1171273"/>
                  </a:lnTo>
                  <a:lnTo>
                    <a:pt x="2616221" y="1161430"/>
                  </a:lnTo>
                  <a:lnTo>
                    <a:pt x="2603795" y="1161430"/>
                  </a:lnTo>
                  <a:lnTo>
                    <a:pt x="2568263" y="1145890"/>
                  </a:lnTo>
                  <a:close/>
                </a:path>
                <a:path w="2627630" h="1171575">
                  <a:moveTo>
                    <a:pt x="2588943" y="1143493"/>
                  </a:moveTo>
                  <a:lnTo>
                    <a:pt x="2568263" y="1145890"/>
                  </a:lnTo>
                  <a:lnTo>
                    <a:pt x="2603795" y="1161430"/>
                  </a:lnTo>
                  <a:lnTo>
                    <a:pt x="2605297" y="1157975"/>
                  </a:lnTo>
                  <a:lnTo>
                    <a:pt x="2599502" y="1157975"/>
                  </a:lnTo>
                  <a:lnTo>
                    <a:pt x="2588943" y="1143493"/>
                  </a:lnTo>
                  <a:close/>
                </a:path>
                <a:path w="2627630" h="1171575">
                  <a:moveTo>
                    <a:pt x="2563586" y="1081223"/>
                  </a:moveTo>
                  <a:lnTo>
                    <a:pt x="2558874" y="1084574"/>
                  </a:lnTo>
                  <a:lnTo>
                    <a:pt x="2554267" y="1088029"/>
                  </a:lnTo>
                  <a:lnTo>
                    <a:pt x="2553220" y="1094521"/>
                  </a:lnTo>
                  <a:lnTo>
                    <a:pt x="2576649" y="1126629"/>
                  </a:lnTo>
                  <a:lnTo>
                    <a:pt x="2612171" y="1142164"/>
                  </a:lnTo>
                  <a:lnTo>
                    <a:pt x="2603795" y="1161430"/>
                  </a:lnTo>
                  <a:lnTo>
                    <a:pt x="2616221" y="1161430"/>
                  </a:lnTo>
                  <a:lnTo>
                    <a:pt x="2627040" y="1160174"/>
                  </a:lnTo>
                  <a:lnTo>
                    <a:pt x="2573534" y="1086877"/>
                  </a:lnTo>
                  <a:lnTo>
                    <a:pt x="2570183" y="1082166"/>
                  </a:lnTo>
                  <a:lnTo>
                    <a:pt x="2563586" y="1081223"/>
                  </a:lnTo>
                  <a:close/>
                </a:path>
                <a:path w="2627630" h="1171575">
                  <a:moveTo>
                    <a:pt x="2606726" y="1141431"/>
                  </a:moveTo>
                  <a:lnTo>
                    <a:pt x="2588943" y="1143493"/>
                  </a:lnTo>
                  <a:lnTo>
                    <a:pt x="2599502" y="1157975"/>
                  </a:lnTo>
                  <a:lnTo>
                    <a:pt x="2606726" y="1141431"/>
                  </a:lnTo>
                  <a:close/>
                </a:path>
                <a:path w="2627630" h="1171575">
                  <a:moveTo>
                    <a:pt x="2610495" y="1141431"/>
                  </a:moveTo>
                  <a:lnTo>
                    <a:pt x="2606726" y="1141431"/>
                  </a:lnTo>
                  <a:lnTo>
                    <a:pt x="2599502" y="1157975"/>
                  </a:lnTo>
                  <a:lnTo>
                    <a:pt x="2605297" y="1157975"/>
                  </a:lnTo>
                  <a:lnTo>
                    <a:pt x="2612171" y="1142164"/>
                  </a:lnTo>
                  <a:lnTo>
                    <a:pt x="2610495" y="1141431"/>
                  </a:lnTo>
                  <a:close/>
                </a:path>
                <a:path w="2627630" h="1171575">
                  <a:moveTo>
                    <a:pt x="58574" y="25442"/>
                  </a:moveTo>
                  <a:lnTo>
                    <a:pt x="38068" y="27850"/>
                  </a:lnTo>
                  <a:lnTo>
                    <a:pt x="50369" y="44681"/>
                  </a:lnTo>
                  <a:lnTo>
                    <a:pt x="2568263" y="1145890"/>
                  </a:lnTo>
                  <a:lnTo>
                    <a:pt x="2588943" y="1143493"/>
                  </a:lnTo>
                  <a:lnTo>
                    <a:pt x="2576649" y="1126629"/>
                  </a:lnTo>
                  <a:lnTo>
                    <a:pt x="58574" y="25442"/>
                  </a:lnTo>
                  <a:close/>
                </a:path>
                <a:path w="2627630" h="1171575">
                  <a:moveTo>
                    <a:pt x="2576649" y="1126629"/>
                  </a:moveTo>
                  <a:lnTo>
                    <a:pt x="2588943" y="1143493"/>
                  </a:lnTo>
                  <a:lnTo>
                    <a:pt x="2606726" y="1141431"/>
                  </a:lnTo>
                  <a:lnTo>
                    <a:pt x="2610495" y="1141431"/>
                  </a:lnTo>
                  <a:lnTo>
                    <a:pt x="2576649" y="1126629"/>
                  </a:lnTo>
                  <a:close/>
                </a:path>
                <a:path w="2627630" h="1171575">
                  <a:moveTo>
                    <a:pt x="95808" y="0"/>
                  </a:moveTo>
                  <a:lnTo>
                    <a:pt x="90049" y="732"/>
                  </a:lnTo>
                  <a:lnTo>
                    <a:pt x="0" y="11203"/>
                  </a:lnTo>
                  <a:lnTo>
                    <a:pt x="56856" y="89107"/>
                  </a:lnTo>
                  <a:lnTo>
                    <a:pt x="63348" y="90154"/>
                  </a:lnTo>
                  <a:lnTo>
                    <a:pt x="72667" y="83348"/>
                  </a:lnTo>
                  <a:lnTo>
                    <a:pt x="73715" y="76751"/>
                  </a:lnTo>
                  <a:lnTo>
                    <a:pt x="70364" y="72039"/>
                  </a:lnTo>
                  <a:lnTo>
                    <a:pt x="50369" y="44681"/>
                  </a:lnTo>
                  <a:lnTo>
                    <a:pt x="14763" y="29109"/>
                  </a:lnTo>
                  <a:lnTo>
                    <a:pt x="23140" y="9947"/>
                  </a:lnTo>
                  <a:lnTo>
                    <a:pt x="101672" y="9947"/>
                  </a:lnTo>
                  <a:lnTo>
                    <a:pt x="100939" y="4188"/>
                  </a:lnTo>
                  <a:lnTo>
                    <a:pt x="95808" y="0"/>
                  </a:lnTo>
                  <a:close/>
                </a:path>
                <a:path w="2627630" h="1171575">
                  <a:moveTo>
                    <a:pt x="23140" y="9947"/>
                  </a:moveTo>
                  <a:lnTo>
                    <a:pt x="14763" y="29109"/>
                  </a:lnTo>
                  <a:lnTo>
                    <a:pt x="50369" y="44681"/>
                  </a:lnTo>
                  <a:lnTo>
                    <a:pt x="39601" y="29946"/>
                  </a:lnTo>
                  <a:lnTo>
                    <a:pt x="20208" y="29946"/>
                  </a:lnTo>
                  <a:lnTo>
                    <a:pt x="27433" y="13298"/>
                  </a:lnTo>
                  <a:lnTo>
                    <a:pt x="30802" y="13298"/>
                  </a:lnTo>
                  <a:lnTo>
                    <a:pt x="23140" y="9947"/>
                  </a:lnTo>
                  <a:close/>
                </a:path>
                <a:path w="2627630" h="1171575">
                  <a:moveTo>
                    <a:pt x="27433" y="13298"/>
                  </a:moveTo>
                  <a:lnTo>
                    <a:pt x="20208" y="29946"/>
                  </a:lnTo>
                  <a:lnTo>
                    <a:pt x="38068" y="27850"/>
                  </a:lnTo>
                  <a:lnTo>
                    <a:pt x="27433" y="13298"/>
                  </a:lnTo>
                  <a:close/>
                </a:path>
                <a:path w="2627630" h="1171575">
                  <a:moveTo>
                    <a:pt x="38068" y="27850"/>
                  </a:moveTo>
                  <a:lnTo>
                    <a:pt x="20208" y="29946"/>
                  </a:lnTo>
                  <a:lnTo>
                    <a:pt x="39601" y="29946"/>
                  </a:lnTo>
                  <a:lnTo>
                    <a:pt x="38068" y="27850"/>
                  </a:lnTo>
                  <a:close/>
                </a:path>
                <a:path w="2627630" h="1171575">
                  <a:moveTo>
                    <a:pt x="30802" y="13298"/>
                  </a:moveTo>
                  <a:lnTo>
                    <a:pt x="27433" y="13298"/>
                  </a:lnTo>
                  <a:lnTo>
                    <a:pt x="38068" y="27850"/>
                  </a:lnTo>
                  <a:lnTo>
                    <a:pt x="58574" y="25442"/>
                  </a:lnTo>
                  <a:lnTo>
                    <a:pt x="30802" y="13298"/>
                  </a:lnTo>
                  <a:close/>
                </a:path>
                <a:path w="2627630" h="1171575">
                  <a:moveTo>
                    <a:pt x="101672" y="9947"/>
                  </a:moveTo>
                  <a:lnTo>
                    <a:pt x="23140" y="9947"/>
                  </a:lnTo>
                  <a:lnTo>
                    <a:pt x="58574" y="25442"/>
                  </a:lnTo>
                  <a:lnTo>
                    <a:pt x="98216" y="20837"/>
                  </a:lnTo>
                  <a:lnTo>
                    <a:pt x="102300" y="15601"/>
                  </a:lnTo>
                  <a:lnTo>
                    <a:pt x="101672" y="99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5" name="object 15"/>
          <p:cNvSpPr/>
          <p:nvPr/>
        </p:nvSpPr>
        <p:spPr>
          <a:xfrm>
            <a:off x="5587715" y="2909750"/>
            <a:ext cx="60002" cy="373199"/>
          </a:xfrm>
          <a:custGeom>
            <a:avLst/>
            <a:gdLst/>
            <a:ahLst/>
            <a:cxnLst/>
            <a:rect l="l" t="t" r="r" b="b"/>
            <a:pathLst>
              <a:path w="97790" h="561339">
                <a:moveTo>
                  <a:pt x="11622" y="465221"/>
                </a:moveTo>
                <a:lnTo>
                  <a:pt x="1675" y="470980"/>
                </a:lnTo>
                <a:lnTo>
                  <a:pt x="0" y="477367"/>
                </a:lnTo>
                <a:lnTo>
                  <a:pt x="48584" y="560715"/>
                </a:lnTo>
                <a:lnTo>
                  <a:pt x="60669" y="539983"/>
                </a:lnTo>
                <a:lnTo>
                  <a:pt x="38114" y="539983"/>
                </a:lnTo>
                <a:lnTo>
                  <a:pt x="38114" y="501256"/>
                </a:lnTo>
                <a:lnTo>
                  <a:pt x="20941" y="471818"/>
                </a:lnTo>
                <a:lnTo>
                  <a:pt x="18114" y="466896"/>
                </a:lnTo>
                <a:lnTo>
                  <a:pt x="11622" y="465221"/>
                </a:lnTo>
                <a:close/>
              </a:path>
              <a:path w="97790" h="561339">
                <a:moveTo>
                  <a:pt x="38114" y="501256"/>
                </a:moveTo>
                <a:lnTo>
                  <a:pt x="38114" y="539983"/>
                </a:lnTo>
                <a:lnTo>
                  <a:pt x="59055" y="539983"/>
                </a:lnTo>
                <a:lnTo>
                  <a:pt x="59055" y="534643"/>
                </a:lnTo>
                <a:lnTo>
                  <a:pt x="39579" y="534643"/>
                </a:lnTo>
                <a:lnTo>
                  <a:pt x="48584" y="519206"/>
                </a:lnTo>
                <a:lnTo>
                  <a:pt x="38114" y="501256"/>
                </a:lnTo>
                <a:close/>
              </a:path>
              <a:path w="97790" h="561339">
                <a:moveTo>
                  <a:pt x="85547" y="465221"/>
                </a:moveTo>
                <a:lnTo>
                  <a:pt x="79055" y="466896"/>
                </a:lnTo>
                <a:lnTo>
                  <a:pt x="76228" y="471818"/>
                </a:lnTo>
                <a:lnTo>
                  <a:pt x="59055" y="501256"/>
                </a:lnTo>
                <a:lnTo>
                  <a:pt x="59055" y="539983"/>
                </a:lnTo>
                <a:lnTo>
                  <a:pt x="60669" y="539983"/>
                </a:lnTo>
                <a:lnTo>
                  <a:pt x="97169" y="477367"/>
                </a:lnTo>
                <a:lnTo>
                  <a:pt x="95494" y="470980"/>
                </a:lnTo>
                <a:lnTo>
                  <a:pt x="85547" y="465221"/>
                </a:lnTo>
                <a:close/>
              </a:path>
              <a:path w="97790" h="561339">
                <a:moveTo>
                  <a:pt x="48584" y="519206"/>
                </a:moveTo>
                <a:lnTo>
                  <a:pt x="39579" y="534643"/>
                </a:lnTo>
                <a:lnTo>
                  <a:pt x="57589" y="534643"/>
                </a:lnTo>
                <a:lnTo>
                  <a:pt x="48584" y="519206"/>
                </a:lnTo>
                <a:close/>
              </a:path>
              <a:path w="97790" h="561339">
                <a:moveTo>
                  <a:pt x="59055" y="501256"/>
                </a:moveTo>
                <a:lnTo>
                  <a:pt x="48584" y="519206"/>
                </a:lnTo>
                <a:lnTo>
                  <a:pt x="57589" y="534643"/>
                </a:lnTo>
                <a:lnTo>
                  <a:pt x="59055" y="534643"/>
                </a:lnTo>
                <a:lnTo>
                  <a:pt x="59055" y="501256"/>
                </a:lnTo>
                <a:close/>
              </a:path>
              <a:path w="97790" h="561339">
                <a:moveTo>
                  <a:pt x="48584" y="41404"/>
                </a:moveTo>
                <a:lnTo>
                  <a:pt x="38114" y="59354"/>
                </a:lnTo>
                <a:lnTo>
                  <a:pt x="38114" y="501256"/>
                </a:lnTo>
                <a:lnTo>
                  <a:pt x="48584" y="519206"/>
                </a:lnTo>
                <a:lnTo>
                  <a:pt x="59055" y="501256"/>
                </a:lnTo>
                <a:lnTo>
                  <a:pt x="59055" y="59354"/>
                </a:lnTo>
                <a:lnTo>
                  <a:pt x="48584" y="41404"/>
                </a:lnTo>
                <a:close/>
              </a:path>
              <a:path w="97790" h="561339">
                <a:moveTo>
                  <a:pt x="48584" y="0"/>
                </a:moveTo>
                <a:lnTo>
                  <a:pt x="2931" y="78322"/>
                </a:lnTo>
                <a:lnTo>
                  <a:pt x="0" y="83243"/>
                </a:lnTo>
                <a:lnTo>
                  <a:pt x="1675" y="89735"/>
                </a:lnTo>
                <a:lnTo>
                  <a:pt x="6701" y="92562"/>
                </a:lnTo>
                <a:lnTo>
                  <a:pt x="11622" y="95494"/>
                </a:lnTo>
                <a:lnTo>
                  <a:pt x="18114" y="93819"/>
                </a:lnTo>
                <a:lnTo>
                  <a:pt x="20941" y="88793"/>
                </a:lnTo>
                <a:lnTo>
                  <a:pt x="38114" y="59354"/>
                </a:lnTo>
                <a:lnTo>
                  <a:pt x="38114" y="20732"/>
                </a:lnTo>
                <a:lnTo>
                  <a:pt x="60669" y="20732"/>
                </a:lnTo>
                <a:lnTo>
                  <a:pt x="48584" y="0"/>
                </a:lnTo>
                <a:close/>
              </a:path>
              <a:path w="97790" h="561339">
                <a:moveTo>
                  <a:pt x="60669" y="20732"/>
                </a:moveTo>
                <a:lnTo>
                  <a:pt x="59055" y="20732"/>
                </a:lnTo>
                <a:lnTo>
                  <a:pt x="59055" y="59354"/>
                </a:lnTo>
                <a:lnTo>
                  <a:pt x="76228" y="88793"/>
                </a:lnTo>
                <a:lnTo>
                  <a:pt x="79055" y="93819"/>
                </a:lnTo>
                <a:lnTo>
                  <a:pt x="85547" y="95494"/>
                </a:lnTo>
                <a:lnTo>
                  <a:pt x="90468" y="92562"/>
                </a:lnTo>
                <a:lnTo>
                  <a:pt x="95494" y="89735"/>
                </a:lnTo>
                <a:lnTo>
                  <a:pt x="97169" y="83243"/>
                </a:lnTo>
                <a:lnTo>
                  <a:pt x="94237" y="78322"/>
                </a:lnTo>
                <a:lnTo>
                  <a:pt x="60669" y="20732"/>
                </a:lnTo>
                <a:close/>
              </a:path>
              <a:path w="97790" h="561339">
                <a:moveTo>
                  <a:pt x="59055" y="20732"/>
                </a:moveTo>
                <a:lnTo>
                  <a:pt x="38114" y="20732"/>
                </a:lnTo>
                <a:lnTo>
                  <a:pt x="38114" y="59354"/>
                </a:lnTo>
                <a:lnTo>
                  <a:pt x="48584" y="41404"/>
                </a:lnTo>
                <a:lnTo>
                  <a:pt x="39579" y="25967"/>
                </a:lnTo>
                <a:lnTo>
                  <a:pt x="59055" y="25967"/>
                </a:lnTo>
                <a:lnTo>
                  <a:pt x="59055" y="20732"/>
                </a:lnTo>
                <a:close/>
              </a:path>
              <a:path w="97790" h="561339">
                <a:moveTo>
                  <a:pt x="59055" y="25967"/>
                </a:moveTo>
                <a:lnTo>
                  <a:pt x="57589" y="25967"/>
                </a:lnTo>
                <a:lnTo>
                  <a:pt x="48584" y="41404"/>
                </a:lnTo>
                <a:lnTo>
                  <a:pt x="59055" y="59354"/>
                </a:lnTo>
                <a:lnTo>
                  <a:pt x="59055" y="25967"/>
                </a:lnTo>
                <a:close/>
              </a:path>
              <a:path w="97790" h="561339">
                <a:moveTo>
                  <a:pt x="57589" y="25967"/>
                </a:moveTo>
                <a:lnTo>
                  <a:pt x="39579" y="25967"/>
                </a:lnTo>
                <a:lnTo>
                  <a:pt x="48584" y="41404"/>
                </a:lnTo>
                <a:lnTo>
                  <a:pt x="57589" y="259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/>
          <p:nvPr/>
        </p:nvSpPr>
        <p:spPr>
          <a:xfrm>
            <a:off x="5587715" y="1893179"/>
            <a:ext cx="60002" cy="340397"/>
          </a:xfrm>
          <a:custGeom>
            <a:avLst/>
            <a:gdLst/>
            <a:ahLst/>
            <a:cxnLst/>
            <a:rect l="l" t="t" r="r" b="b"/>
            <a:pathLst>
              <a:path w="97790" h="561339">
                <a:moveTo>
                  <a:pt x="11622" y="465221"/>
                </a:moveTo>
                <a:lnTo>
                  <a:pt x="1675" y="470980"/>
                </a:lnTo>
                <a:lnTo>
                  <a:pt x="0" y="477367"/>
                </a:lnTo>
                <a:lnTo>
                  <a:pt x="48584" y="560715"/>
                </a:lnTo>
                <a:lnTo>
                  <a:pt x="60669" y="539983"/>
                </a:lnTo>
                <a:lnTo>
                  <a:pt x="38114" y="539983"/>
                </a:lnTo>
                <a:lnTo>
                  <a:pt x="38114" y="501256"/>
                </a:lnTo>
                <a:lnTo>
                  <a:pt x="20941" y="471818"/>
                </a:lnTo>
                <a:lnTo>
                  <a:pt x="18114" y="466896"/>
                </a:lnTo>
                <a:lnTo>
                  <a:pt x="11622" y="465221"/>
                </a:lnTo>
                <a:close/>
              </a:path>
              <a:path w="97790" h="561339">
                <a:moveTo>
                  <a:pt x="38114" y="501256"/>
                </a:moveTo>
                <a:lnTo>
                  <a:pt x="38114" y="539983"/>
                </a:lnTo>
                <a:lnTo>
                  <a:pt x="59055" y="539983"/>
                </a:lnTo>
                <a:lnTo>
                  <a:pt x="59055" y="534643"/>
                </a:lnTo>
                <a:lnTo>
                  <a:pt x="39579" y="534643"/>
                </a:lnTo>
                <a:lnTo>
                  <a:pt x="48584" y="519206"/>
                </a:lnTo>
                <a:lnTo>
                  <a:pt x="38114" y="501256"/>
                </a:lnTo>
                <a:close/>
              </a:path>
              <a:path w="97790" h="561339">
                <a:moveTo>
                  <a:pt x="85547" y="465221"/>
                </a:moveTo>
                <a:lnTo>
                  <a:pt x="79055" y="466896"/>
                </a:lnTo>
                <a:lnTo>
                  <a:pt x="76228" y="471818"/>
                </a:lnTo>
                <a:lnTo>
                  <a:pt x="59055" y="501256"/>
                </a:lnTo>
                <a:lnTo>
                  <a:pt x="59055" y="539983"/>
                </a:lnTo>
                <a:lnTo>
                  <a:pt x="60669" y="539983"/>
                </a:lnTo>
                <a:lnTo>
                  <a:pt x="97169" y="477367"/>
                </a:lnTo>
                <a:lnTo>
                  <a:pt x="95494" y="470980"/>
                </a:lnTo>
                <a:lnTo>
                  <a:pt x="85547" y="465221"/>
                </a:lnTo>
                <a:close/>
              </a:path>
              <a:path w="97790" h="561339">
                <a:moveTo>
                  <a:pt x="48584" y="519206"/>
                </a:moveTo>
                <a:lnTo>
                  <a:pt x="39579" y="534643"/>
                </a:lnTo>
                <a:lnTo>
                  <a:pt x="57589" y="534643"/>
                </a:lnTo>
                <a:lnTo>
                  <a:pt x="48584" y="519206"/>
                </a:lnTo>
                <a:close/>
              </a:path>
              <a:path w="97790" h="561339">
                <a:moveTo>
                  <a:pt x="59055" y="501256"/>
                </a:moveTo>
                <a:lnTo>
                  <a:pt x="48584" y="519206"/>
                </a:lnTo>
                <a:lnTo>
                  <a:pt x="57589" y="534643"/>
                </a:lnTo>
                <a:lnTo>
                  <a:pt x="59055" y="534643"/>
                </a:lnTo>
                <a:lnTo>
                  <a:pt x="59055" y="501256"/>
                </a:lnTo>
                <a:close/>
              </a:path>
              <a:path w="97790" h="561339">
                <a:moveTo>
                  <a:pt x="48584" y="41404"/>
                </a:moveTo>
                <a:lnTo>
                  <a:pt x="38114" y="59354"/>
                </a:lnTo>
                <a:lnTo>
                  <a:pt x="38114" y="501256"/>
                </a:lnTo>
                <a:lnTo>
                  <a:pt x="48584" y="519206"/>
                </a:lnTo>
                <a:lnTo>
                  <a:pt x="59055" y="501256"/>
                </a:lnTo>
                <a:lnTo>
                  <a:pt x="59055" y="59354"/>
                </a:lnTo>
                <a:lnTo>
                  <a:pt x="48584" y="41404"/>
                </a:lnTo>
                <a:close/>
              </a:path>
              <a:path w="97790" h="561339">
                <a:moveTo>
                  <a:pt x="48584" y="0"/>
                </a:moveTo>
                <a:lnTo>
                  <a:pt x="2931" y="78322"/>
                </a:lnTo>
                <a:lnTo>
                  <a:pt x="0" y="83243"/>
                </a:lnTo>
                <a:lnTo>
                  <a:pt x="1675" y="89735"/>
                </a:lnTo>
                <a:lnTo>
                  <a:pt x="6701" y="92562"/>
                </a:lnTo>
                <a:lnTo>
                  <a:pt x="11622" y="95494"/>
                </a:lnTo>
                <a:lnTo>
                  <a:pt x="18114" y="93819"/>
                </a:lnTo>
                <a:lnTo>
                  <a:pt x="20941" y="88793"/>
                </a:lnTo>
                <a:lnTo>
                  <a:pt x="38114" y="59354"/>
                </a:lnTo>
                <a:lnTo>
                  <a:pt x="38114" y="20732"/>
                </a:lnTo>
                <a:lnTo>
                  <a:pt x="60669" y="20732"/>
                </a:lnTo>
                <a:lnTo>
                  <a:pt x="48584" y="0"/>
                </a:lnTo>
                <a:close/>
              </a:path>
              <a:path w="97790" h="561339">
                <a:moveTo>
                  <a:pt x="60669" y="20732"/>
                </a:moveTo>
                <a:lnTo>
                  <a:pt x="59055" y="20732"/>
                </a:lnTo>
                <a:lnTo>
                  <a:pt x="59055" y="59354"/>
                </a:lnTo>
                <a:lnTo>
                  <a:pt x="76228" y="88793"/>
                </a:lnTo>
                <a:lnTo>
                  <a:pt x="79055" y="93819"/>
                </a:lnTo>
                <a:lnTo>
                  <a:pt x="85547" y="95494"/>
                </a:lnTo>
                <a:lnTo>
                  <a:pt x="90468" y="92562"/>
                </a:lnTo>
                <a:lnTo>
                  <a:pt x="95494" y="89735"/>
                </a:lnTo>
                <a:lnTo>
                  <a:pt x="97169" y="83243"/>
                </a:lnTo>
                <a:lnTo>
                  <a:pt x="94237" y="78322"/>
                </a:lnTo>
                <a:lnTo>
                  <a:pt x="60669" y="20732"/>
                </a:lnTo>
                <a:close/>
              </a:path>
              <a:path w="97790" h="561339">
                <a:moveTo>
                  <a:pt x="59055" y="20732"/>
                </a:moveTo>
                <a:lnTo>
                  <a:pt x="38114" y="20732"/>
                </a:lnTo>
                <a:lnTo>
                  <a:pt x="38114" y="59354"/>
                </a:lnTo>
                <a:lnTo>
                  <a:pt x="48584" y="41404"/>
                </a:lnTo>
                <a:lnTo>
                  <a:pt x="39579" y="25967"/>
                </a:lnTo>
                <a:lnTo>
                  <a:pt x="59055" y="25967"/>
                </a:lnTo>
                <a:lnTo>
                  <a:pt x="59055" y="20732"/>
                </a:lnTo>
                <a:close/>
              </a:path>
              <a:path w="97790" h="561339">
                <a:moveTo>
                  <a:pt x="59055" y="25967"/>
                </a:moveTo>
                <a:lnTo>
                  <a:pt x="57589" y="25967"/>
                </a:lnTo>
                <a:lnTo>
                  <a:pt x="48584" y="41404"/>
                </a:lnTo>
                <a:lnTo>
                  <a:pt x="59055" y="59354"/>
                </a:lnTo>
                <a:lnTo>
                  <a:pt x="59055" y="25967"/>
                </a:lnTo>
                <a:close/>
              </a:path>
              <a:path w="97790" h="561339">
                <a:moveTo>
                  <a:pt x="57589" y="25967"/>
                </a:moveTo>
                <a:lnTo>
                  <a:pt x="39579" y="25967"/>
                </a:lnTo>
                <a:lnTo>
                  <a:pt x="48584" y="41404"/>
                </a:lnTo>
                <a:lnTo>
                  <a:pt x="57589" y="259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3"/>
          <p:cNvSpPr/>
          <p:nvPr/>
        </p:nvSpPr>
        <p:spPr>
          <a:xfrm>
            <a:off x="9125677" y="288350"/>
            <a:ext cx="2396326" cy="1450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902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49" y="248093"/>
            <a:ext cx="9287757" cy="64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02" y="200297"/>
            <a:ext cx="9280318" cy="65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3" y="406674"/>
            <a:ext cx="9117875" cy="645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2" y="171500"/>
            <a:ext cx="9370423" cy="66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026" y="281980"/>
            <a:ext cx="6446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What does the IYRP seek to achieve?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508887" y="1149750"/>
            <a:ext cx="8726553" cy="435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175" dirty="0" smtClean="0"/>
              <a:t>Create awareness on the contributions of rangelands &amp; pastoralists for food security, the economy and the environment</a:t>
            </a:r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endParaRPr lang="en-US" sz="2175" i="1" dirty="0" smtClean="0"/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175" dirty="0" smtClean="0"/>
              <a:t>Break myths and misunderstandings of rangelands and pastoralism </a:t>
            </a:r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endParaRPr lang="en-US" sz="2175" dirty="0" smtClean="0"/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175" dirty="0" smtClean="0"/>
              <a:t>Fill knowledge gaps with more participatory research and engagements </a:t>
            </a:r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endParaRPr lang="en-US" sz="2175" i="1" dirty="0" smtClean="0"/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175" dirty="0" smtClean="0"/>
              <a:t>Promote evidence-based policies and legislation throughout the world in support of sustainable rangelands and pastoralism </a:t>
            </a:r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endParaRPr lang="en-US" sz="2175" dirty="0" smtClean="0"/>
          </a:p>
          <a:p>
            <a:pPr>
              <a:lnSpc>
                <a:spcPct val="110000"/>
              </a:lnSpc>
              <a:spcBef>
                <a:spcPts val="136"/>
              </a:spcBef>
              <a:buFont typeface="Wingdings" charset="2"/>
              <a:buChar char="Ø"/>
            </a:pPr>
            <a:r>
              <a:rPr lang="en-US" sz="2175" dirty="0" smtClean="0"/>
              <a:t>Increase sustainable and ethical investment in rangelands</a:t>
            </a:r>
            <a:endParaRPr lang="en-US" sz="217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240" y="4230033"/>
            <a:ext cx="4533582" cy="24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79"/>
    </mc:Choice>
    <mc:Fallback xmlns="">
      <p:transition spd="slow" advTm="14687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79" y="357052"/>
            <a:ext cx="1018902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Drivers of change in pastoral areas at a global level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Land conversion (mining, cultivation, renewable energy, conservation, urbanization, etc.,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Climate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Land degradation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Weakening tenure security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Inappropriate policies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Poor service delivery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Disease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Conflict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Eroding cultures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Etc. </a:t>
            </a:r>
          </a:p>
          <a:p>
            <a:endParaRPr lang="en-US" sz="2400" dirty="0"/>
          </a:p>
          <a:p>
            <a:r>
              <a:rPr lang="en-US" sz="2400" dirty="0" smtClean="0"/>
              <a:t>To tackle these, MSP are crucial </a:t>
            </a:r>
          </a:p>
          <a:p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3886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erSchoolTemplate" id="{F3DC1BC0-83A2-5445-92ED-20F2D8EE2D33}" vid="{519183ED-2921-B645-8D40-140A88E746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6426</TotalTime>
  <Words>757</Words>
  <Application>Microsoft Office PowerPoint</Application>
  <PresentationFormat>Widescreen</PresentationFormat>
  <Paragraphs>111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Light</vt:lpstr>
      <vt:lpstr>Proxima Nova</vt:lpstr>
      <vt:lpstr>Proxima Nova Medium</vt:lpstr>
      <vt:lpstr>Proxima Nova Semibold</vt:lpstr>
      <vt:lpstr>Symbol</vt:lpstr>
      <vt:lpstr>Wingdings</vt:lpstr>
      <vt:lpstr>Office Theme</vt:lpstr>
      <vt:lpstr>PowerPoint Presentation</vt:lpstr>
      <vt:lpstr>PowerPoint Presentation</vt:lpstr>
      <vt:lpstr>IYRP 2026 structure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WadhamSmith, Miranda (NFOD)</dc:creator>
  <cp:lastModifiedBy>Anon</cp:lastModifiedBy>
  <cp:revision>90</cp:revision>
  <dcterms:created xsi:type="dcterms:W3CDTF">2023-06-05T12:52:45Z</dcterms:created>
  <dcterms:modified xsi:type="dcterms:W3CDTF">2023-10-06T04:10:59Z</dcterms:modified>
</cp:coreProperties>
</file>