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7" r:id="rId2"/>
    <p:sldId id="265" r:id="rId3"/>
    <p:sldId id="277" r:id="rId4"/>
    <p:sldId id="269" r:id="rId5"/>
    <p:sldId id="280" r:id="rId6"/>
    <p:sldId id="284" r:id="rId7"/>
    <p:sldId id="281" r:id="rId8"/>
    <p:sldId id="282" r:id="rId9"/>
    <p:sldId id="278" r:id="rId10"/>
    <p:sldId id="262" r:id="rId11"/>
    <p:sldId id="279" r:id="rId12"/>
    <p:sldId id="270" r:id="rId13"/>
    <p:sldId id="271" r:id="rId14"/>
    <p:sldId id="274" r:id="rId15"/>
    <p:sldId id="266" r:id="rId16"/>
    <p:sldId id="273" r:id="rId17"/>
    <p:sldId id="283" r:id="rId18"/>
    <p:sldId id="25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95332" autoAdjust="0"/>
  </p:normalViewPr>
  <p:slideViewPr>
    <p:cSldViewPr snapToGrid="0">
      <p:cViewPr varScale="1">
        <p:scale>
          <a:sx n="86" d="100"/>
          <a:sy n="86" d="100"/>
        </p:scale>
        <p:origin x="660"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F0484-A28F-416C-9551-6DDCA4320D47}" type="datetimeFigureOut">
              <a:rPr lang="en-ZA" smtClean="0"/>
              <a:t>2023/10/20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2B0FD-EF95-400C-9E3C-A76B91DA2C11}" type="slidenum">
              <a:rPr lang="en-ZA" smtClean="0"/>
              <a:t>‹#›</a:t>
            </a:fld>
            <a:endParaRPr lang="en-ZA"/>
          </a:p>
        </p:txBody>
      </p:sp>
    </p:spTree>
    <p:extLst>
      <p:ext uri="{BB962C8B-B14F-4D97-AF65-F5344CB8AC3E}">
        <p14:creationId xmlns:p14="http://schemas.microsoft.com/office/powerpoint/2010/main" val="2643769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F2B0FD-EF95-400C-9E3C-A76B91DA2C11}" type="slidenum">
              <a:rPr lang="en-ZA" smtClean="0"/>
              <a:t>1</a:t>
            </a:fld>
            <a:endParaRPr lang="en-ZA"/>
          </a:p>
        </p:txBody>
      </p:sp>
    </p:spTree>
    <p:extLst>
      <p:ext uri="{BB962C8B-B14F-4D97-AF65-F5344CB8AC3E}">
        <p14:creationId xmlns:p14="http://schemas.microsoft.com/office/powerpoint/2010/main" val="124942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5924300-F8CB-4D2A-A658-99C3CAFB1ACF}" type="slidenum">
              <a:rPr lang="en-ZA" smtClean="0"/>
              <a:t>3</a:t>
            </a:fld>
            <a:endParaRPr lang="en-ZA"/>
          </a:p>
        </p:txBody>
      </p:sp>
    </p:spTree>
    <p:extLst>
      <p:ext uri="{BB962C8B-B14F-4D97-AF65-F5344CB8AC3E}">
        <p14:creationId xmlns:p14="http://schemas.microsoft.com/office/powerpoint/2010/main" val="5212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1" i="0" kern="1200" cap="all" dirty="0">
                <a:solidFill>
                  <a:schemeClr val="tx1"/>
                </a:solidFill>
                <a:effectLst/>
                <a:latin typeface="+mn-lt"/>
                <a:ea typeface="+mn-ea"/>
                <a:cs typeface="+mn-cs"/>
              </a:rPr>
              <a:t>KEY FIGURES</a:t>
            </a:r>
          </a:p>
          <a:p>
            <a:pPr fontAlgn="base"/>
            <a:r>
              <a:rPr lang="en-US" sz="1200" b="0" i="0" kern="1200" dirty="0">
                <a:solidFill>
                  <a:schemeClr val="tx1"/>
                </a:solidFill>
                <a:effectLst/>
                <a:latin typeface="+mn-lt"/>
                <a:ea typeface="+mn-ea"/>
                <a:cs typeface="+mn-cs"/>
              </a:rPr>
              <a:t>1. Rangelands cover 54% of global terrestrial surface (148,326,000 km</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to a total of 79,509,421 km</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2. The largest rangeland biome is deserts and xeric </a:t>
            </a:r>
            <a:r>
              <a:rPr lang="en-US" sz="1200" b="0" i="0" kern="1200" dirty="0" err="1">
                <a:solidFill>
                  <a:schemeClr val="tx1"/>
                </a:solidFill>
                <a:effectLst/>
                <a:latin typeface="+mn-lt"/>
                <a:ea typeface="+mn-ea"/>
                <a:cs typeface="+mn-cs"/>
              </a:rPr>
              <a:t>shrublands</a:t>
            </a:r>
            <a:r>
              <a:rPr lang="en-US" sz="1200" b="0" i="0" kern="1200" dirty="0">
                <a:solidFill>
                  <a:schemeClr val="tx1"/>
                </a:solidFill>
                <a:effectLst/>
                <a:latin typeface="+mn-lt"/>
                <a:ea typeface="+mn-ea"/>
                <a:cs typeface="+mn-cs"/>
              </a:rPr>
              <a:t> covering 27,984,645 km</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or 19% of global terrestrial surface.</a:t>
            </a:r>
          </a:p>
          <a:p>
            <a:pPr fontAlgn="base"/>
            <a:r>
              <a:rPr lang="en-US" sz="1200" b="0" i="0" kern="1200" dirty="0">
                <a:solidFill>
                  <a:schemeClr val="tx1"/>
                </a:solidFill>
                <a:effectLst/>
                <a:latin typeface="+mn-lt"/>
                <a:ea typeface="+mn-ea"/>
                <a:cs typeface="+mn-cs"/>
              </a:rPr>
              <a:t>3. Rangelands are made up of seven biomes or rangeland types namely: 35% deserts and xeric </a:t>
            </a:r>
            <a:r>
              <a:rPr lang="en-US" sz="1200" b="0" i="0" kern="1200" dirty="0" err="1">
                <a:solidFill>
                  <a:schemeClr val="tx1"/>
                </a:solidFill>
                <a:effectLst/>
                <a:latin typeface="+mn-lt"/>
                <a:ea typeface="+mn-ea"/>
                <a:cs typeface="+mn-cs"/>
              </a:rPr>
              <a:t>shrublands</a:t>
            </a:r>
            <a:r>
              <a:rPr lang="en-US" sz="1200" b="0" i="0" kern="1200" dirty="0">
                <a:solidFill>
                  <a:schemeClr val="tx1"/>
                </a:solidFill>
                <a:effectLst/>
                <a:latin typeface="+mn-lt"/>
                <a:ea typeface="+mn-ea"/>
                <a:cs typeface="+mn-cs"/>
              </a:rPr>
              <a:t>, 1% flooded grasslands and savannas, 4% </a:t>
            </a:r>
            <a:r>
              <a:rPr lang="en-US" sz="1200" b="0" i="0" kern="1200" dirty="0" err="1">
                <a:solidFill>
                  <a:schemeClr val="tx1"/>
                </a:solidFill>
                <a:effectLst/>
                <a:latin typeface="+mn-lt"/>
                <a:ea typeface="+mn-ea"/>
                <a:cs typeface="+mn-cs"/>
              </a:rPr>
              <a:t>mediterranean</a:t>
            </a:r>
            <a:r>
              <a:rPr lang="en-US" sz="1200" b="0" i="0" kern="1200" dirty="0">
                <a:solidFill>
                  <a:schemeClr val="tx1"/>
                </a:solidFill>
                <a:effectLst/>
                <a:latin typeface="+mn-lt"/>
                <a:ea typeface="+mn-ea"/>
                <a:cs typeface="+mn-cs"/>
              </a:rPr>
              <a:t> forests, woodlands and scrub, 6% montane grasslands and </a:t>
            </a:r>
            <a:r>
              <a:rPr lang="en-US" sz="1200" b="0" i="0" kern="1200" dirty="0" err="1">
                <a:solidFill>
                  <a:schemeClr val="tx1"/>
                </a:solidFill>
                <a:effectLst/>
                <a:latin typeface="+mn-lt"/>
                <a:ea typeface="+mn-ea"/>
                <a:cs typeface="+mn-cs"/>
              </a:rPr>
              <a:t>shrublands</a:t>
            </a:r>
            <a:r>
              <a:rPr lang="en-US" sz="1200" b="0" i="0" kern="1200" dirty="0">
                <a:solidFill>
                  <a:schemeClr val="tx1"/>
                </a:solidFill>
                <a:effectLst/>
                <a:latin typeface="+mn-lt"/>
                <a:ea typeface="+mn-ea"/>
                <a:cs typeface="+mn-cs"/>
              </a:rPr>
              <a:t>, 13% temperate grasslands, savannas and </a:t>
            </a:r>
            <a:r>
              <a:rPr lang="en-US" sz="1200" b="0" i="0" kern="1200" dirty="0" err="1">
                <a:solidFill>
                  <a:schemeClr val="tx1"/>
                </a:solidFill>
                <a:effectLst/>
                <a:latin typeface="+mn-lt"/>
                <a:ea typeface="+mn-ea"/>
                <a:cs typeface="+mn-cs"/>
              </a:rPr>
              <a:t>shrublands</a:t>
            </a:r>
            <a:r>
              <a:rPr lang="en-US" sz="1200" b="0" i="0" kern="1200" dirty="0">
                <a:solidFill>
                  <a:schemeClr val="tx1"/>
                </a:solidFill>
                <a:effectLst/>
                <a:latin typeface="+mn-lt"/>
                <a:ea typeface="+mn-ea"/>
                <a:cs typeface="+mn-cs"/>
              </a:rPr>
              <a:t>, 26% tropical and subtropical grasslands, savannas and </a:t>
            </a:r>
            <a:r>
              <a:rPr lang="en-US" sz="1200" b="0" i="0" kern="1200" dirty="0" err="1">
                <a:solidFill>
                  <a:schemeClr val="tx1"/>
                </a:solidFill>
                <a:effectLst/>
                <a:latin typeface="+mn-lt"/>
                <a:ea typeface="+mn-ea"/>
                <a:cs typeface="+mn-cs"/>
              </a:rPr>
              <a:t>shrublands</a:t>
            </a:r>
            <a:r>
              <a:rPr lang="en-US" sz="1200" b="0" i="0" kern="1200" dirty="0">
                <a:solidFill>
                  <a:schemeClr val="tx1"/>
                </a:solidFill>
                <a:effectLst/>
                <a:latin typeface="+mn-lt"/>
                <a:ea typeface="+mn-ea"/>
                <a:cs typeface="+mn-cs"/>
              </a:rPr>
              <a:t>, and 15% tundra.</a:t>
            </a:r>
          </a:p>
          <a:p>
            <a:endParaRPr lang="en-GB" dirty="0"/>
          </a:p>
        </p:txBody>
      </p:sp>
      <p:sp>
        <p:nvSpPr>
          <p:cNvPr id="4" name="Slide Number Placeholder 3"/>
          <p:cNvSpPr>
            <a:spLocks noGrp="1"/>
          </p:cNvSpPr>
          <p:nvPr>
            <p:ph type="sldNum" sz="quarter" idx="10"/>
          </p:nvPr>
        </p:nvSpPr>
        <p:spPr/>
        <p:txBody>
          <a:bodyPr/>
          <a:lstStyle/>
          <a:p>
            <a:fld id="{F9FE1329-B903-4F40-AEC1-225EE14E9D60}" type="slidenum">
              <a:rPr lang="en-GB" smtClean="0"/>
              <a:pPr/>
              <a:t>5</a:t>
            </a:fld>
            <a:endParaRPr lang="en-GB"/>
          </a:p>
        </p:txBody>
      </p:sp>
    </p:spTree>
    <p:extLst>
      <p:ext uri="{BB962C8B-B14F-4D97-AF65-F5344CB8AC3E}">
        <p14:creationId xmlns:p14="http://schemas.microsoft.com/office/powerpoint/2010/main" val="18846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SES framework a conceptual framework designed to keep both the social and ecological components of a system in focus so that the interactions between them can be scrutinized for drivers of change and causes of specific outcomes. Resilience, adaptability, and transformability have been identified as the three related attributes of SESs that determine their future trajectories.</a:t>
            </a:r>
          </a:p>
          <a:p>
            <a:endParaRPr lang="en-US" dirty="0"/>
          </a:p>
          <a:p>
            <a:r>
              <a:rPr lang="en-US" dirty="0"/>
              <a:t>The primary benefit of the SES framework is the improved ability to prevent or correct social policies that cause negative ecological outcomes, and to achieve ecological objectives in ways that support, rather than hurt, rangeland users.</a:t>
            </a:r>
          </a:p>
          <a:p>
            <a:endParaRPr lang="en-US" dirty="0"/>
          </a:p>
          <a:p>
            <a:r>
              <a:rPr lang="en-US" dirty="0"/>
              <a:t>Environmental problems arise from failures in social processes as much as from ecological processes, and recognizing this, a common framework is needed for understanding and analyzing the drivers that lead to improvement or deterioration of natural resources (</a:t>
            </a:r>
            <a:r>
              <a:rPr lang="en-US" dirty="0" err="1"/>
              <a:t>Ostrom</a:t>
            </a:r>
            <a:r>
              <a:rPr lang="en-US" dirty="0"/>
              <a:t> 2009). </a:t>
            </a:r>
            <a:r>
              <a:rPr lang="en-US" b="1" dirty="0"/>
              <a:t>The “social–ecological system” (SES) concept provides a framework for analyzing complex rangeland dynamics and identifying interventions that can increase rangeland sustainability and support the production of desired goods and services.</a:t>
            </a:r>
          </a:p>
          <a:p>
            <a:r>
              <a:rPr lang="en-US" dirty="0"/>
              <a:t>This vein of SES scholarship is dominated by systems theory and treats SESs as complex adaptive systems that self-organize (e.g., </a:t>
            </a:r>
            <a:r>
              <a:rPr lang="en-US" dirty="0" err="1"/>
              <a:t>Folke</a:t>
            </a:r>
            <a:r>
              <a:rPr lang="en-US" dirty="0"/>
              <a:t> et al. 2005) and operate with feedbacks and thresholds (e.g., Walker et al. 2004). </a:t>
            </a:r>
            <a:endParaRPr lang="en-GB" dirty="0"/>
          </a:p>
        </p:txBody>
      </p:sp>
      <p:sp>
        <p:nvSpPr>
          <p:cNvPr id="4" name="Slide Number Placeholder 3"/>
          <p:cNvSpPr>
            <a:spLocks noGrp="1"/>
          </p:cNvSpPr>
          <p:nvPr>
            <p:ph type="sldNum" sz="quarter" idx="10"/>
          </p:nvPr>
        </p:nvSpPr>
        <p:spPr/>
        <p:txBody>
          <a:bodyPr/>
          <a:lstStyle/>
          <a:p>
            <a:fld id="{F9FE1329-B903-4F40-AEC1-225EE14E9D60}" type="slidenum">
              <a:rPr lang="en-GB" smtClean="0"/>
              <a:pPr/>
              <a:t>6</a:t>
            </a:fld>
            <a:endParaRPr lang="en-GB"/>
          </a:p>
        </p:txBody>
      </p:sp>
    </p:spTree>
    <p:extLst>
      <p:ext uri="{BB962C8B-B14F-4D97-AF65-F5344CB8AC3E}">
        <p14:creationId xmlns:p14="http://schemas.microsoft.com/office/powerpoint/2010/main" val="180797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0536">
              <a:lnSpc>
                <a:spcPct val="100000"/>
              </a:lnSpc>
              <a:spcBef>
                <a:spcPts val="1483"/>
              </a:spcBef>
            </a:pPr>
            <a:r>
              <a:rPr lang="en-US" dirty="0"/>
              <a:t>RISGs: </a:t>
            </a:r>
            <a:r>
              <a:rPr lang="en-US" spc="6" dirty="0" err="1">
                <a:latin typeface="Proxima Nova Medium"/>
                <a:cs typeface="Proxima Nova Medium"/>
              </a:rPr>
              <a:t>Multistakeholder</a:t>
            </a:r>
            <a:r>
              <a:rPr lang="en-US" spc="6" dirty="0">
                <a:latin typeface="Proxima Nova Medium"/>
                <a:cs typeface="Proxima Nova Medium"/>
              </a:rPr>
              <a:t> </a:t>
            </a:r>
            <a:r>
              <a:rPr lang="en-US" spc="9" dirty="0">
                <a:latin typeface="Proxima Nova Medium"/>
                <a:cs typeface="Proxima Nova Medium"/>
              </a:rPr>
              <a:t>RISGs </a:t>
            </a:r>
            <a:r>
              <a:rPr lang="en-US" spc="6" dirty="0">
                <a:latin typeface="Proxima Nova Medium"/>
                <a:cs typeface="Proxima Nova Medium"/>
              </a:rPr>
              <a:t>to </a:t>
            </a:r>
            <a:r>
              <a:rPr lang="en-US" spc="9" dirty="0">
                <a:latin typeface="Proxima Nova Medium"/>
                <a:cs typeface="Proxima Nova Medium"/>
              </a:rPr>
              <a:t>generate</a:t>
            </a:r>
            <a:r>
              <a:rPr lang="en-US" spc="64" dirty="0">
                <a:latin typeface="Proxima Nova Medium"/>
                <a:cs typeface="Proxima Nova Medium"/>
              </a:rPr>
              <a:t> </a:t>
            </a:r>
            <a:r>
              <a:rPr lang="en-US" spc="3" dirty="0">
                <a:latin typeface="Proxima Nova Medium"/>
                <a:cs typeface="Proxima Nova Medium"/>
              </a:rPr>
              <a:t>partnership:</a:t>
            </a:r>
          </a:p>
          <a:p>
            <a:pPr marL="1450921" marR="234119" indent="-286103">
              <a:lnSpc>
                <a:spcPct val="120200"/>
              </a:lnSpc>
              <a:spcBef>
                <a:spcPts val="1558"/>
              </a:spcBef>
              <a:buClr>
                <a:srgbClr val="970F52"/>
              </a:buClr>
              <a:buSzPct val="125316"/>
              <a:buFont typeface="Wingdings"/>
              <a:buChar char=""/>
              <a:tabLst>
                <a:tab pos="1451691" algn="l"/>
              </a:tabLst>
            </a:pPr>
            <a:r>
              <a:rPr lang="en-US" sz="1200" dirty="0">
                <a:solidFill>
                  <a:srgbClr val="000000"/>
                </a:solidFill>
                <a:latin typeface="Proxima Nova Medium"/>
                <a:cs typeface="Proxima Nova Medium"/>
              </a:rPr>
              <a:t>to </a:t>
            </a:r>
            <a:r>
              <a:rPr lang="en-US" sz="1200" spc="-3" dirty="0">
                <a:solidFill>
                  <a:srgbClr val="000000"/>
                </a:solidFill>
                <a:latin typeface="Proxima Nova Medium"/>
                <a:cs typeface="Proxima Nova Medium"/>
              </a:rPr>
              <a:t>expand </a:t>
            </a:r>
            <a:r>
              <a:rPr lang="en-US" sz="1200" spc="3" dirty="0">
                <a:solidFill>
                  <a:srgbClr val="000000"/>
                </a:solidFill>
                <a:latin typeface="Proxima Nova Medium"/>
                <a:cs typeface="Proxima Nova Medium"/>
              </a:rPr>
              <a:t>network </a:t>
            </a:r>
            <a:r>
              <a:rPr lang="en-US" sz="1200" dirty="0">
                <a:solidFill>
                  <a:srgbClr val="000000"/>
                </a:solidFill>
                <a:latin typeface="Proxima Nova Medium"/>
                <a:cs typeface="Proxima Nova Medium"/>
              </a:rPr>
              <a:t>of </a:t>
            </a:r>
            <a:r>
              <a:rPr lang="en-US" sz="1200" spc="-3" dirty="0">
                <a:solidFill>
                  <a:srgbClr val="000000"/>
                </a:solidFill>
                <a:latin typeface="Proxima Nova Medium"/>
                <a:cs typeface="Proxima Nova Medium"/>
              </a:rPr>
              <a:t>supporting </a:t>
            </a:r>
            <a:r>
              <a:rPr lang="en-US" sz="1200" spc="-3" dirty="0" err="1">
                <a:solidFill>
                  <a:srgbClr val="000000"/>
                </a:solidFill>
                <a:latin typeface="Proxima Nova Medium"/>
                <a:cs typeface="Proxima Nova Medium"/>
              </a:rPr>
              <a:t>organisations</a:t>
            </a:r>
            <a:r>
              <a:rPr lang="en-US" sz="1200" spc="-3" dirty="0">
                <a:solidFill>
                  <a:srgbClr val="000000"/>
                </a:solidFill>
                <a:latin typeface="Proxima Nova Medium"/>
                <a:cs typeface="Proxima Nova Medium"/>
              </a:rPr>
              <a:t> </a:t>
            </a:r>
            <a:r>
              <a:rPr lang="en-US" sz="1200" dirty="0">
                <a:solidFill>
                  <a:srgbClr val="000000"/>
                </a:solidFill>
                <a:latin typeface="Proxima Nova Medium"/>
                <a:cs typeface="Proxima Nova Medium"/>
              </a:rPr>
              <a:t>and </a:t>
            </a:r>
            <a:r>
              <a:rPr lang="en-US" sz="1200" spc="3" dirty="0">
                <a:solidFill>
                  <a:srgbClr val="000000"/>
                </a:solidFill>
                <a:latin typeface="Proxima Nova Medium"/>
                <a:cs typeface="Proxima Nova Medium"/>
              </a:rPr>
              <a:t>governments </a:t>
            </a:r>
            <a:r>
              <a:rPr lang="en-US" sz="1200" dirty="0">
                <a:solidFill>
                  <a:srgbClr val="000000"/>
                </a:solidFill>
                <a:latin typeface="Proxima Nova Medium"/>
                <a:cs typeface="Proxima Nova Medium"/>
              </a:rPr>
              <a:t>in the </a:t>
            </a:r>
            <a:r>
              <a:rPr lang="en-US" sz="1200" spc="-3" dirty="0">
                <a:solidFill>
                  <a:srgbClr val="000000"/>
                </a:solidFill>
                <a:latin typeface="Proxima Nova Medium"/>
                <a:cs typeface="Proxima Nova Medium"/>
              </a:rPr>
              <a:t>11 </a:t>
            </a:r>
            <a:r>
              <a:rPr lang="en-US" sz="1200" dirty="0">
                <a:solidFill>
                  <a:srgbClr val="000000"/>
                </a:solidFill>
                <a:latin typeface="Proxima Nova Medium"/>
                <a:cs typeface="Proxima Nova Medium"/>
              </a:rPr>
              <a:t>regions </a:t>
            </a:r>
            <a:r>
              <a:rPr lang="en-US" sz="1200" spc="3" dirty="0">
                <a:solidFill>
                  <a:srgbClr val="000000"/>
                </a:solidFill>
                <a:latin typeface="Proxima Nova Medium"/>
                <a:cs typeface="Proxima Nova Medium"/>
              </a:rPr>
              <a:t>of </a:t>
            </a:r>
            <a:r>
              <a:rPr lang="en-US" sz="1200" dirty="0">
                <a:solidFill>
                  <a:srgbClr val="000000"/>
                </a:solidFill>
                <a:latin typeface="Proxima Nova Medium"/>
                <a:cs typeface="Proxima Nova Medium"/>
              </a:rPr>
              <a:t>the</a:t>
            </a:r>
            <a:r>
              <a:rPr lang="en-US" sz="1200" spc="-39" dirty="0">
                <a:solidFill>
                  <a:srgbClr val="000000"/>
                </a:solidFill>
                <a:latin typeface="Proxima Nova Medium"/>
                <a:cs typeface="Proxima Nova Medium"/>
              </a:rPr>
              <a:t> </a:t>
            </a:r>
            <a:r>
              <a:rPr lang="en-US" sz="1200" spc="-3" dirty="0">
                <a:solidFill>
                  <a:srgbClr val="000000"/>
                </a:solidFill>
                <a:latin typeface="Proxima Nova Medium"/>
                <a:cs typeface="Proxima Nova Medium"/>
              </a:rPr>
              <a:t>world</a:t>
            </a:r>
            <a:endParaRPr lang="en-US" sz="1200" dirty="0">
              <a:latin typeface="Proxima Nova Medium"/>
              <a:cs typeface="Proxima Nova Medium"/>
            </a:endParaRPr>
          </a:p>
          <a:p>
            <a:pPr marL="1450921" marR="190222" indent="-286103">
              <a:lnSpc>
                <a:spcPct val="120200"/>
              </a:lnSpc>
              <a:spcBef>
                <a:spcPts val="1504"/>
              </a:spcBef>
              <a:buClr>
                <a:srgbClr val="970F52"/>
              </a:buClr>
              <a:buSzPct val="125316"/>
              <a:buFont typeface="Wingdings"/>
              <a:buChar char=""/>
              <a:tabLst>
                <a:tab pos="1451691" algn="l"/>
              </a:tabLst>
            </a:pPr>
            <a:r>
              <a:rPr lang="en-US" sz="1200" dirty="0">
                <a:solidFill>
                  <a:srgbClr val="000000"/>
                </a:solidFill>
                <a:latin typeface="Proxima Nova Medium"/>
                <a:cs typeface="Proxima Nova Medium"/>
              </a:rPr>
              <a:t>to work </a:t>
            </a:r>
            <a:r>
              <a:rPr lang="en-US" sz="1200" spc="-3" dirty="0">
                <a:solidFill>
                  <a:srgbClr val="000000"/>
                </a:solidFill>
                <a:latin typeface="Proxima Nova Medium"/>
                <a:cs typeface="Proxima Nova Medium"/>
              </a:rPr>
              <a:t>with </a:t>
            </a:r>
            <a:r>
              <a:rPr lang="en-US" sz="1200" dirty="0">
                <a:solidFill>
                  <a:srgbClr val="000000"/>
                </a:solidFill>
                <a:latin typeface="Proxima Nova Medium"/>
                <a:cs typeface="Proxima Nova Medium"/>
              </a:rPr>
              <a:t>Government </a:t>
            </a:r>
            <a:r>
              <a:rPr lang="en-US" sz="1200" spc="-3" dirty="0">
                <a:solidFill>
                  <a:srgbClr val="000000"/>
                </a:solidFill>
                <a:latin typeface="Proxima Nova Medium"/>
                <a:cs typeface="Proxima Nova Medium"/>
              </a:rPr>
              <a:t>of Mongolia </a:t>
            </a:r>
            <a:r>
              <a:rPr lang="en-US" sz="1200" dirty="0">
                <a:solidFill>
                  <a:srgbClr val="000000"/>
                </a:solidFill>
                <a:latin typeface="Proxima Nova Medium"/>
                <a:cs typeface="Proxima Nova Medium"/>
              </a:rPr>
              <a:t>and </a:t>
            </a:r>
            <a:r>
              <a:rPr lang="en-US" sz="1200" spc="-3" dirty="0">
                <a:solidFill>
                  <a:srgbClr val="000000"/>
                </a:solidFill>
                <a:latin typeface="Proxima Nova Medium"/>
                <a:cs typeface="Proxima Nova Medium"/>
              </a:rPr>
              <a:t>IYRP International </a:t>
            </a:r>
            <a:r>
              <a:rPr lang="en-US" sz="1200" dirty="0">
                <a:solidFill>
                  <a:srgbClr val="000000"/>
                </a:solidFill>
                <a:latin typeface="Proxima Nova Medium"/>
                <a:cs typeface="Proxima Nova Medium"/>
              </a:rPr>
              <a:t>Support </a:t>
            </a:r>
            <a:r>
              <a:rPr lang="en-US" sz="1200" spc="-3" dirty="0">
                <a:solidFill>
                  <a:srgbClr val="000000"/>
                </a:solidFill>
                <a:latin typeface="Proxima Nova Medium"/>
                <a:cs typeface="Proxima Nova Medium"/>
              </a:rPr>
              <a:t>Group (ISG) </a:t>
            </a:r>
            <a:r>
              <a:rPr lang="en-US" sz="1200" dirty="0">
                <a:solidFill>
                  <a:srgbClr val="000000"/>
                </a:solidFill>
                <a:latin typeface="Proxima Nova Medium"/>
                <a:cs typeface="Proxima Nova Medium"/>
              </a:rPr>
              <a:t>to </a:t>
            </a:r>
            <a:r>
              <a:rPr lang="en-US" sz="1200" spc="-3" dirty="0">
                <a:solidFill>
                  <a:srgbClr val="000000"/>
                </a:solidFill>
                <a:latin typeface="Proxima Nova Medium"/>
                <a:cs typeface="Proxima Nova Medium"/>
              </a:rPr>
              <a:t>plan </a:t>
            </a:r>
            <a:r>
              <a:rPr lang="en-US" sz="1200" dirty="0">
                <a:solidFill>
                  <a:srgbClr val="000000"/>
                </a:solidFill>
                <a:latin typeface="Proxima Nova Medium"/>
                <a:cs typeface="Proxima Nova Medium"/>
              </a:rPr>
              <a:t>and implement IYRP activities </a:t>
            </a:r>
            <a:r>
              <a:rPr lang="en-US" sz="1200" spc="-6" dirty="0">
                <a:solidFill>
                  <a:srgbClr val="000000"/>
                </a:solidFill>
                <a:latin typeface="Proxima Nova Medium"/>
                <a:cs typeface="Proxima Nova Medium"/>
              </a:rPr>
              <a:t>in </a:t>
            </a:r>
            <a:r>
              <a:rPr lang="en-US" sz="1200" dirty="0">
                <a:solidFill>
                  <a:srgbClr val="000000"/>
                </a:solidFill>
                <a:latin typeface="Proxima Nova Medium"/>
                <a:cs typeface="Proxima Nova Medium"/>
              </a:rPr>
              <a:t>these</a:t>
            </a:r>
            <a:r>
              <a:rPr lang="en-US" sz="1200" spc="9" dirty="0">
                <a:solidFill>
                  <a:srgbClr val="000000"/>
                </a:solidFill>
                <a:latin typeface="Proxima Nova Medium"/>
                <a:cs typeface="Proxima Nova Medium"/>
              </a:rPr>
              <a:t> </a:t>
            </a:r>
            <a:r>
              <a:rPr lang="en-US" sz="1200" spc="-3" dirty="0">
                <a:solidFill>
                  <a:srgbClr val="000000"/>
                </a:solidFill>
                <a:latin typeface="Proxima Nova Medium"/>
                <a:cs typeface="Proxima Nova Medium"/>
              </a:rPr>
              <a:t>regions</a:t>
            </a:r>
          </a:p>
          <a:p>
            <a:pPr marL="1450921" marR="190222" indent="-286103">
              <a:lnSpc>
                <a:spcPct val="120200"/>
              </a:lnSpc>
              <a:spcBef>
                <a:spcPts val="1504"/>
              </a:spcBef>
              <a:buClr>
                <a:srgbClr val="970F52"/>
              </a:buClr>
              <a:buSzPct val="125316"/>
              <a:buFont typeface="Wingdings"/>
              <a:buChar char=""/>
              <a:tabLst>
                <a:tab pos="1451691" algn="l"/>
              </a:tabLst>
            </a:pPr>
            <a:endParaRPr lang="en-US" sz="1200" spc="-3" dirty="0">
              <a:solidFill>
                <a:srgbClr val="000000"/>
              </a:solidFill>
              <a:latin typeface="Proxima Nova Medium"/>
              <a:cs typeface="Proxima Nova Medium"/>
            </a:endParaRPr>
          </a:p>
          <a:p>
            <a:pPr marL="1450921" marR="190222" indent="-286103">
              <a:lnSpc>
                <a:spcPct val="120200"/>
              </a:lnSpc>
              <a:spcBef>
                <a:spcPts val="1504"/>
              </a:spcBef>
              <a:buClr>
                <a:srgbClr val="970F52"/>
              </a:buClr>
              <a:buSzPct val="125316"/>
              <a:buFont typeface="Wingdings"/>
              <a:buChar char=""/>
              <a:tabLst>
                <a:tab pos="1451691" algn="l"/>
              </a:tabLst>
            </a:pPr>
            <a:r>
              <a:rPr lang="en-US" sz="1200" spc="-3" dirty="0">
                <a:solidFill>
                  <a:srgbClr val="000000"/>
                </a:solidFill>
                <a:latin typeface="Proxima Nova Medium"/>
                <a:cs typeface="Proxima Nova Medium"/>
              </a:rPr>
              <a:t>WGs</a:t>
            </a:r>
          </a:p>
          <a:p>
            <a:pPr marL="358019" marR="3081" indent="-358019">
              <a:lnSpc>
                <a:spcPct val="121400"/>
              </a:lnSpc>
              <a:spcBef>
                <a:spcPts val="55"/>
              </a:spcBef>
              <a:buClr>
                <a:srgbClr val="000000"/>
              </a:buClr>
              <a:buSzPct val="89333"/>
              <a:buFont typeface="Wingdings"/>
              <a:buChar char=""/>
              <a:tabLst>
                <a:tab pos="357339" algn="l"/>
                <a:tab pos="357724" algn="l"/>
              </a:tabLst>
            </a:pPr>
            <a:r>
              <a:rPr lang="en-US" sz="1200" spc="6" dirty="0">
                <a:solidFill>
                  <a:srgbClr val="2D7015"/>
                </a:solidFill>
                <a:latin typeface="Proxima Nova Semibold"/>
                <a:cs typeface="Proxima Nova Semibold"/>
              </a:rPr>
              <a:t>Greater awareness in </a:t>
            </a:r>
            <a:r>
              <a:rPr lang="en-US" sz="1200" spc="9" dirty="0">
                <a:solidFill>
                  <a:srgbClr val="2D7015"/>
                </a:solidFill>
                <a:latin typeface="Proxima Nova Semibold"/>
                <a:cs typeface="Proxima Nova Semibold"/>
              </a:rPr>
              <a:t>science </a:t>
            </a:r>
            <a:r>
              <a:rPr lang="en-US" sz="1200" spc="15" dirty="0">
                <a:solidFill>
                  <a:srgbClr val="2D7015"/>
                </a:solidFill>
                <a:latin typeface="Proxima Nova Semibold"/>
                <a:cs typeface="Proxima Nova Semibold"/>
              </a:rPr>
              <a:t>&amp; </a:t>
            </a:r>
            <a:r>
              <a:rPr lang="en-US" sz="1200" spc="3" dirty="0">
                <a:solidFill>
                  <a:srgbClr val="2D7015"/>
                </a:solidFill>
                <a:latin typeface="Proxima Nova Semibold"/>
                <a:cs typeface="Proxima Nova Semibold"/>
              </a:rPr>
              <a:t>society </a:t>
            </a:r>
            <a:r>
              <a:rPr lang="en-US" sz="1200" spc="9" dirty="0">
                <a:solidFill>
                  <a:srgbClr val="2D7015"/>
                </a:solidFill>
                <a:latin typeface="Proxima Nova Semibold"/>
                <a:cs typeface="Proxima Nova Semibold"/>
              </a:rPr>
              <a:t>about </a:t>
            </a:r>
            <a:r>
              <a:rPr lang="en-US" sz="1200" spc="12" dirty="0">
                <a:solidFill>
                  <a:srgbClr val="2D7015"/>
                </a:solidFill>
                <a:latin typeface="Proxima Nova Semibold"/>
                <a:cs typeface="Proxima Nova Semibold"/>
              </a:rPr>
              <a:t>how </a:t>
            </a:r>
            <a:r>
              <a:rPr lang="en-US" sz="1200" spc="6" dirty="0">
                <a:solidFill>
                  <a:srgbClr val="2D7015"/>
                </a:solidFill>
                <a:latin typeface="Proxima Nova Semibold"/>
                <a:cs typeface="Proxima Nova Semibold"/>
              </a:rPr>
              <a:t>rangelands </a:t>
            </a:r>
            <a:r>
              <a:rPr lang="en-US" sz="1200" spc="15" dirty="0">
                <a:solidFill>
                  <a:srgbClr val="2D7015"/>
                </a:solidFill>
                <a:latin typeface="Proxima Nova Semibold"/>
                <a:cs typeface="Proxima Nova Semibold"/>
              </a:rPr>
              <a:t>&amp; </a:t>
            </a:r>
            <a:r>
              <a:rPr lang="en-US" sz="1200" spc="6" dirty="0">
                <a:solidFill>
                  <a:srgbClr val="2D7015"/>
                </a:solidFill>
                <a:latin typeface="Proxima Nova Semibold"/>
                <a:cs typeface="Proxima Nova Semibold"/>
              </a:rPr>
              <a:t>pastoralists </a:t>
            </a:r>
            <a:r>
              <a:rPr lang="en-US" sz="1200" spc="9" dirty="0">
                <a:solidFill>
                  <a:srgbClr val="2D7015"/>
                </a:solidFill>
                <a:latin typeface="Proxima Nova Semibold"/>
                <a:cs typeface="Proxima Nova Semibold"/>
              </a:rPr>
              <a:t>contribute to </a:t>
            </a:r>
            <a:r>
              <a:rPr lang="en-US" sz="1200" spc="3" dirty="0">
                <a:solidFill>
                  <a:srgbClr val="2D7015"/>
                </a:solidFill>
                <a:latin typeface="Proxima Nova Semibold"/>
                <a:cs typeface="Proxima Nova Semibold"/>
              </a:rPr>
              <a:t>food </a:t>
            </a:r>
            <a:r>
              <a:rPr lang="en-US" sz="1200" spc="-15" dirty="0">
                <a:solidFill>
                  <a:srgbClr val="2D7015"/>
                </a:solidFill>
                <a:latin typeface="Proxima Nova Semibold"/>
                <a:cs typeface="Proxima Nova Semibold"/>
              </a:rPr>
              <a:t>security, economy, </a:t>
            </a:r>
            <a:r>
              <a:rPr lang="en-US" sz="1200" spc="6" dirty="0">
                <a:solidFill>
                  <a:srgbClr val="2D7015"/>
                </a:solidFill>
                <a:latin typeface="Proxima Nova Semibold"/>
                <a:cs typeface="Proxima Nova Semibold"/>
              </a:rPr>
              <a:t>environment </a:t>
            </a:r>
            <a:r>
              <a:rPr lang="en-US" sz="1200" spc="15" dirty="0">
                <a:solidFill>
                  <a:srgbClr val="2D7015"/>
                </a:solidFill>
                <a:latin typeface="Proxima Nova Semibold"/>
                <a:cs typeface="Proxima Nova Semibold"/>
              </a:rPr>
              <a:t>&amp; </a:t>
            </a:r>
            <a:r>
              <a:rPr lang="en-US" sz="1200" spc="3" dirty="0">
                <a:solidFill>
                  <a:srgbClr val="2D7015"/>
                </a:solidFill>
                <a:latin typeface="Proxima Nova Semibold"/>
                <a:cs typeface="Proxima Nova Semibold"/>
              </a:rPr>
              <a:t>cultural</a:t>
            </a:r>
            <a:r>
              <a:rPr lang="en-US" sz="1200" spc="69" dirty="0">
                <a:solidFill>
                  <a:srgbClr val="2D7015"/>
                </a:solidFill>
                <a:latin typeface="Proxima Nova Semibold"/>
                <a:cs typeface="Proxima Nova Semibold"/>
              </a:rPr>
              <a:t> </a:t>
            </a:r>
            <a:r>
              <a:rPr lang="en-US" sz="1200" spc="9" dirty="0">
                <a:solidFill>
                  <a:srgbClr val="2D7015"/>
                </a:solidFill>
                <a:latin typeface="Proxima Nova Semibold"/>
                <a:cs typeface="Proxima Nova Semibold"/>
              </a:rPr>
              <a:t>heritage</a:t>
            </a:r>
            <a:endParaRPr lang="en-US" sz="1200" dirty="0">
              <a:latin typeface="Proxima Nova Semibold"/>
              <a:cs typeface="Proxima Nova Semibold"/>
            </a:endParaRPr>
          </a:p>
          <a:p>
            <a:pPr marL="358019" marR="814795" indent="-358019">
              <a:lnSpc>
                <a:spcPct val="120300"/>
              </a:lnSpc>
              <a:spcBef>
                <a:spcPts val="1819"/>
              </a:spcBef>
              <a:buFont typeface="Wingdings"/>
              <a:buChar char=""/>
              <a:tabLst>
                <a:tab pos="419720" algn="l"/>
                <a:tab pos="420105" algn="l"/>
              </a:tabLst>
            </a:pPr>
            <a:r>
              <a:rPr lang="en-US" sz="1200" spc="3" dirty="0">
                <a:solidFill>
                  <a:srgbClr val="8D4F3E"/>
                </a:solidFill>
                <a:latin typeface="Proxima Nova Semibold"/>
                <a:cs typeface="Proxima Nova Semibold"/>
              </a:rPr>
              <a:t>Resolutions taken by </a:t>
            </a:r>
            <a:r>
              <a:rPr lang="en-US" sz="1200" spc="15" dirty="0">
                <a:solidFill>
                  <a:srgbClr val="8D4F3E"/>
                </a:solidFill>
                <a:latin typeface="Proxima Nova Semibold"/>
                <a:cs typeface="Proxima Nova Semibold"/>
              </a:rPr>
              <a:t>UN </a:t>
            </a:r>
            <a:r>
              <a:rPr lang="en-US" sz="1200" spc="12" dirty="0">
                <a:solidFill>
                  <a:srgbClr val="8D4F3E"/>
                </a:solidFill>
                <a:latin typeface="Proxima Nova Semibold"/>
                <a:cs typeface="Proxima Nova Semibold"/>
              </a:rPr>
              <a:t>and </a:t>
            </a:r>
            <a:r>
              <a:rPr lang="en-US" sz="1200" spc="9" dirty="0">
                <a:solidFill>
                  <a:srgbClr val="8D4F3E"/>
                </a:solidFill>
                <a:latin typeface="Proxima Nova Semibold"/>
                <a:cs typeface="Proxima Nova Semibold"/>
              </a:rPr>
              <a:t>other </a:t>
            </a:r>
            <a:r>
              <a:rPr lang="en-US" sz="1200" spc="6" dirty="0">
                <a:solidFill>
                  <a:srgbClr val="8D4F3E"/>
                </a:solidFill>
                <a:latin typeface="Proxima Nova Semibold"/>
                <a:cs typeface="Proxima Nova Semibold"/>
              </a:rPr>
              <a:t>international entities  in support </a:t>
            </a:r>
            <a:r>
              <a:rPr lang="en-US" sz="1200" spc="9" dirty="0">
                <a:solidFill>
                  <a:srgbClr val="8D4F3E"/>
                </a:solidFill>
                <a:latin typeface="Proxima Nova Semibold"/>
                <a:cs typeface="Proxima Nova Semibold"/>
              </a:rPr>
              <a:t>of </a:t>
            </a:r>
            <a:r>
              <a:rPr lang="en-US" sz="1200" spc="-9" dirty="0">
                <a:solidFill>
                  <a:srgbClr val="8D4F3E"/>
                </a:solidFill>
                <a:latin typeface="Proxima Nova Semibold"/>
                <a:cs typeface="Proxima Nova Semibold"/>
              </a:rPr>
              <a:t>rangelands </a:t>
            </a:r>
            <a:r>
              <a:rPr lang="en-US" sz="1200" spc="-6" dirty="0">
                <a:solidFill>
                  <a:srgbClr val="8D4F3E"/>
                </a:solidFill>
                <a:latin typeface="Proxima Nova Semibold"/>
                <a:cs typeface="Proxima Nova Semibold"/>
              </a:rPr>
              <a:t>&amp;</a:t>
            </a:r>
            <a:r>
              <a:rPr lang="en-US" sz="1200" spc="12" dirty="0">
                <a:solidFill>
                  <a:srgbClr val="8D4F3E"/>
                </a:solidFill>
                <a:latin typeface="Proxima Nova Semibold"/>
                <a:cs typeface="Proxima Nova Semibold"/>
              </a:rPr>
              <a:t> </a:t>
            </a:r>
            <a:r>
              <a:rPr lang="en-US" sz="1200" spc="-6" dirty="0">
                <a:solidFill>
                  <a:srgbClr val="8D4F3E"/>
                </a:solidFill>
                <a:latin typeface="Proxima Nova Semibold"/>
                <a:cs typeface="Proxima Nova Semibold"/>
              </a:rPr>
              <a:t>pastoralists</a:t>
            </a:r>
            <a:endParaRPr lang="en-US" sz="1200" dirty="0">
              <a:latin typeface="Proxima Nova Semibold"/>
              <a:cs typeface="Proxima Nova Semibold"/>
            </a:endParaRPr>
          </a:p>
          <a:p>
            <a:pPr marL="358019" marR="264924" indent="-358019">
              <a:lnSpc>
                <a:spcPct val="120300"/>
              </a:lnSpc>
              <a:spcBef>
                <a:spcPts val="1819"/>
              </a:spcBef>
              <a:buClr>
                <a:srgbClr val="8D4F3E"/>
              </a:buClr>
              <a:buFont typeface="Wingdings"/>
              <a:buChar char=""/>
              <a:tabLst>
                <a:tab pos="419720" algn="l"/>
                <a:tab pos="420105" algn="l"/>
              </a:tabLst>
            </a:pPr>
            <a:r>
              <a:rPr lang="en-US" sz="1200" spc="12" dirty="0">
                <a:solidFill>
                  <a:srgbClr val="2D7015"/>
                </a:solidFill>
                <a:latin typeface="Proxima Nova Semibold"/>
                <a:cs typeface="Proxima Nova Semibold"/>
              </a:rPr>
              <a:t>Changes </a:t>
            </a:r>
            <a:r>
              <a:rPr lang="en-US" sz="1200" spc="6" dirty="0">
                <a:solidFill>
                  <a:srgbClr val="2D7015"/>
                </a:solidFill>
                <a:latin typeface="Proxima Nova Semibold"/>
                <a:cs typeface="Proxima Nova Semibold"/>
              </a:rPr>
              <a:t>in </a:t>
            </a:r>
            <a:r>
              <a:rPr lang="en-US" sz="1200" spc="9" dirty="0">
                <a:solidFill>
                  <a:srgbClr val="2D7015"/>
                </a:solidFill>
                <a:latin typeface="Proxima Nova Semibold"/>
                <a:cs typeface="Proxima Nova Semibold"/>
              </a:rPr>
              <a:t>national, </a:t>
            </a:r>
            <a:r>
              <a:rPr lang="en-US" sz="1200" spc="6" dirty="0">
                <a:solidFill>
                  <a:srgbClr val="2D7015"/>
                </a:solidFill>
                <a:latin typeface="Proxima Nova Semibold"/>
                <a:cs typeface="Proxima Nova Semibold"/>
              </a:rPr>
              <a:t>regional </a:t>
            </a:r>
            <a:r>
              <a:rPr lang="en-US" sz="1200" spc="15" dirty="0">
                <a:solidFill>
                  <a:srgbClr val="2D7015"/>
                </a:solidFill>
                <a:latin typeface="Proxima Nova Semibold"/>
                <a:cs typeface="Proxima Nova Semibold"/>
              </a:rPr>
              <a:t>&amp; </a:t>
            </a:r>
            <a:r>
              <a:rPr lang="en-US" sz="1200" spc="9" dirty="0">
                <a:solidFill>
                  <a:srgbClr val="2D7015"/>
                </a:solidFill>
                <a:latin typeface="Proxima Nova Semibold"/>
                <a:cs typeface="Proxima Nova Semibold"/>
              </a:rPr>
              <a:t>global policies </a:t>
            </a:r>
            <a:r>
              <a:rPr lang="en-US" sz="1200" spc="6" dirty="0">
                <a:solidFill>
                  <a:srgbClr val="2D7015"/>
                </a:solidFill>
                <a:latin typeface="Proxima Nova Semibold"/>
                <a:cs typeface="Proxima Nova Semibold"/>
              </a:rPr>
              <a:t>in </a:t>
            </a:r>
            <a:r>
              <a:rPr lang="en-US" sz="1200" spc="-3" dirty="0" err="1">
                <a:solidFill>
                  <a:srgbClr val="2D7015"/>
                </a:solidFill>
                <a:latin typeface="Proxima Nova Semibold"/>
                <a:cs typeface="Proxima Nova Semibold"/>
              </a:rPr>
              <a:t>favour</a:t>
            </a:r>
            <a:r>
              <a:rPr lang="en-US" sz="1200" spc="-3" dirty="0">
                <a:solidFill>
                  <a:srgbClr val="2D7015"/>
                </a:solidFill>
                <a:latin typeface="Proxima Nova Semibold"/>
                <a:cs typeface="Proxima Nova Semibold"/>
              </a:rPr>
              <a:t> </a:t>
            </a:r>
            <a:r>
              <a:rPr lang="en-US" sz="1200" spc="9" dirty="0">
                <a:solidFill>
                  <a:srgbClr val="2D7015"/>
                </a:solidFill>
                <a:latin typeface="Proxima Nova Semibold"/>
                <a:cs typeface="Proxima Nova Semibold"/>
              </a:rPr>
              <a:t>of sustainable </a:t>
            </a:r>
            <a:r>
              <a:rPr lang="en-US" sz="1200" spc="-3" dirty="0">
                <a:solidFill>
                  <a:srgbClr val="2D7015"/>
                </a:solidFill>
                <a:latin typeface="Proxima Nova Semibold"/>
                <a:cs typeface="Proxima Nova Semibold"/>
              </a:rPr>
              <a:t>management of </a:t>
            </a:r>
            <a:r>
              <a:rPr lang="en-US" sz="1200" spc="-9" dirty="0">
                <a:solidFill>
                  <a:srgbClr val="2D7015"/>
                </a:solidFill>
                <a:latin typeface="Proxima Nova Semibold"/>
                <a:cs typeface="Proxima Nova Semibold"/>
              </a:rPr>
              <a:t>rangeland </a:t>
            </a:r>
            <a:r>
              <a:rPr lang="en-US" sz="1200" spc="-6" dirty="0">
                <a:solidFill>
                  <a:srgbClr val="2D7015"/>
                </a:solidFill>
                <a:latin typeface="Proxima Nova Semibold"/>
                <a:cs typeface="Proxima Nova Semibold"/>
              </a:rPr>
              <a:t>resources by pastoralists &amp; </a:t>
            </a:r>
            <a:r>
              <a:rPr lang="en-US" sz="1200" spc="-3" dirty="0">
                <a:solidFill>
                  <a:srgbClr val="2D7015"/>
                </a:solidFill>
                <a:latin typeface="Proxima Nova Semibold"/>
                <a:cs typeface="Proxima Nova Semibold"/>
              </a:rPr>
              <a:t>other</a:t>
            </a:r>
            <a:r>
              <a:rPr lang="en-US" sz="1200" spc="69" dirty="0">
                <a:solidFill>
                  <a:srgbClr val="2D7015"/>
                </a:solidFill>
                <a:latin typeface="Proxima Nova Semibold"/>
                <a:cs typeface="Proxima Nova Semibold"/>
              </a:rPr>
              <a:t> </a:t>
            </a:r>
            <a:r>
              <a:rPr lang="en-US" sz="1200" spc="-6" dirty="0">
                <a:solidFill>
                  <a:srgbClr val="2D7015"/>
                </a:solidFill>
                <a:latin typeface="Proxima Nova Semibold"/>
                <a:cs typeface="Proxima Nova Semibold"/>
              </a:rPr>
              <a:t>stakeholders</a:t>
            </a:r>
            <a:endParaRPr lang="en-US" sz="1200" dirty="0">
              <a:latin typeface="Proxima Nova Semibold"/>
              <a:cs typeface="Proxima Nova Semibold"/>
            </a:endParaRPr>
          </a:p>
          <a:p>
            <a:pPr marL="358019" marR="881411" indent="-358019">
              <a:lnSpc>
                <a:spcPct val="121400"/>
              </a:lnSpc>
              <a:spcBef>
                <a:spcPts val="1819"/>
              </a:spcBef>
              <a:buFont typeface="Wingdings"/>
              <a:buChar char=""/>
              <a:tabLst>
                <a:tab pos="419720" algn="l"/>
                <a:tab pos="420105" algn="l"/>
              </a:tabLst>
            </a:pPr>
            <a:r>
              <a:rPr lang="en-US" sz="1200" spc="6" dirty="0">
                <a:solidFill>
                  <a:srgbClr val="8D4F3E"/>
                </a:solidFill>
                <a:latin typeface="Proxima Nova Semibold"/>
                <a:cs typeface="Proxima Nova Semibold"/>
              </a:rPr>
              <a:t>Increase </a:t>
            </a:r>
            <a:r>
              <a:rPr lang="en-US" sz="1200" spc="9" dirty="0">
                <a:solidFill>
                  <a:srgbClr val="8D4F3E"/>
                </a:solidFill>
                <a:latin typeface="Proxima Nova Semibold"/>
                <a:cs typeface="Proxima Nova Semibold"/>
              </a:rPr>
              <a:t>sustainable </a:t>
            </a:r>
            <a:r>
              <a:rPr lang="en-US" sz="1200" spc="15" dirty="0">
                <a:solidFill>
                  <a:srgbClr val="8D4F3E"/>
                </a:solidFill>
                <a:latin typeface="Proxima Nova Semibold"/>
                <a:cs typeface="Proxima Nova Semibold"/>
              </a:rPr>
              <a:t>&amp; </a:t>
            </a:r>
            <a:r>
              <a:rPr lang="en-US" sz="1200" spc="6" dirty="0">
                <a:solidFill>
                  <a:srgbClr val="8D4F3E"/>
                </a:solidFill>
                <a:latin typeface="Proxima Nova Semibold"/>
                <a:cs typeface="Proxima Nova Semibold"/>
              </a:rPr>
              <a:t>ethical investment in rangelands </a:t>
            </a:r>
            <a:r>
              <a:rPr lang="en-US" sz="1200" spc="15" dirty="0">
                <a:solidFill>
                  <a:srgbClr val="8D4F3E"/>
                </a:solidFill>
                <a:latin typeface="Proxima Nova Semibold"/>
                <a:cs typeface="Proxima Nova Semibold"/>
              </a:rPr>
              <a:t>&amp; </a:t>
            </a:r>
            <a:r>
              <a:rPr lang="en-US" sz="1200" spc="6" dirty="0">
                <a:solidFill>
                  <a:srgbClr val="8D4F3E"/>
                </a:solidFill>
                <a:latin typeface="Proxima Nova Semibold"/>
                <a:cs typeface="Proxima Nova Semibold"/>
              </a:rPr>
              <a:t>pastoralist livelihoods</a:t>
            </a:r>
            <a:endParaRPr lang="en-US" sz="1200" dirty="0">
              <a:latin typeface="Proxima Nova Semibold"/>
              <a:cs typeface="Proxima Nova Semibold"/>
            </a:endParaRPr>
          </a:p>
          <a:p>
            <a:pPr marL="1450921" marR="190222" indent="-286103">
              <a:lnSpc>
                <a:spcPct val="120200"/>
              </a:lnSpc>
              <a:spcBef>
                <a:spcPts val="1504"/>
              </a:spcBef>
              <a:buClr>
                <a:srgbClr val="970F52"/>
              </a:buClr>
              <a:buSzPct val="125316"/>
              <a:buFont typeface="Wingdings"/>
              <a:buChar char=""/>
              <a:tabLst>
                <a:tab pos="1451691" algn="l"/>
              </a:tabLst>
            </a:pPr>
            <a:endParaRPr lang="en-US" sz="1200" dirty="0">
              <a:latin typeface="Proxima Nova Medium"/>
              <a:cs typeface="Proxima Nova Medium"/>
            </a:endParaRPr>
          </a:p>
          <a:p>
            <a:endParaRPr lang="en-ZA" dirty="0"/>
          </a:p>
        </p:txBody>
      </p:sp>
      <p:sp>
        <p:nvSpPr>
          <p:cNvPr id="4" name="Slide Number Placeholder 3"/>
          <p:cNvSpPr>
            <a:spLocks noGrp="1"/>
          </p:cNvSpPr>
          <p:nvPr>
            <p:ph type="sldNum" sz="quarter" idx="10"/>
          </p:nvPr>
        </p:nvSpPr>
        <p:spPr/>
        <p:txBody>
          <a:bodyPr/>
          <a:lstStyle/>
          <a:p>
            <a:fld id="{A5924300-F8CB-4D2A-A658-99C3CAFB1ACF}" type="slidenum">
              <a:rPr lang="en-ZA" smtClean="0"/>
              <a:t>9</a:t>
            </a:fld>
            <a:endParaRPr lang="en-ZA"/>
          </a:p>
        </p:txBody>
      </p:sp>
    </p:spTree>
    <p:extLst>
      <p:ext uri="{BB962C8B-B14F-4D97-AF65-F5344CB8AC3E}">
        <p14:creationId xmlns:p14="http://schemas.microsoft.com/office/powerpoint/2010/main" val="265547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F2B0FD-EF95-400C-9E3C-A76B91DA2C11}" type="slidenum">
              <a:rPr lang="en-ZA" smtClean="0"/>
              <a:t>10</a:t>
            </a:fld>
            <a:endParaRPr lang="en-ZA"/>
          </a:p>
        </p:txBody>
      </p:sp>
    </p:spTree>
    <p:extLst>
      <p:ext uri="{BB962C8B-B14F-4D97-AF65-F5344CB8AC3E}">
        <p14:creationId xmlns:p14="http://schemas.microsoft.com/office/powerpoint/2010/main" val="849779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F2B0FD-EF95-400C-9E3C-A76B91DA2C11}" type="slidenum">
              <a:rPr lang="en-ZA" smtClean="0"/>
              <a:t>15</a:t>
            </a:fld>
            <a:endParaRPr lang="en-ZA"/>
          </a:p>
        </p:txBody>
      </p:sp>
    </p:spTree>
    <p:extLst>
      <p:ext uri="{BB962C8B-B14F-4D97-AF65-F5344CB8AC3E}">
        <p14:creationId xmlns:p14="http://schemas.microsoft.com/office/powerpoint/2010/main" val="425494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RISG (co-)chairs should take the leadership in this process and involve as many other RISG members as possible, including additionally recruited members. It is particularly important  to include people from pastoralist organizations.</a:t>
            </a:r>
            <a:endParaRPr lang="en-ZA" dirty="0"/>
          </a:p>
        </p:txBody>
      </p:sp>
      <p:sp>
        <p:nvSpPr>
          <p:cNvPr id="4" name="Slide Number Placeholder 3"/>
          <p:cNvSpPr>
            <a:spLocks noGrp="1"/>
          </p:cNvSpPr>
          <p:nvPr>
            <p:ph type="sldNum" sz="quarter" idx="10"/>
          </p:nvPr>
        </p:nvSpPr>
        <p:spPr/>
        <p:txBody>
          <a:bodyPr/>
          <a:lstStyle/>
          <a:p>
            <a:fld id="{8AA31B9D-EEB3-442A-A075-6F2E05FCC327}" type="slidenum">
              <a:rPr lang="en-ZA" smtClean="0"/>
              <a:t>16</a:t>
            </a:fld>
            <a:endParaRPr lang="en-ZA"/>
          </a:p>
        </p:txBody>
      </p:sp>
    </p:spTree>
    <p:extLst>
      <p:ext uri="{BB962C8B-B14F-4D97-AF65-F5344CB8AC3E}">
        <p14:creationId xmlns:p14="http://schemas.microsoft.com/office/powerpoint/2010/main" val="964348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294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7D2CDFB6-EED2-42B3-A5FD-963F46AB4339}"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143120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D2CDFB6-EED2-42B3-A5FD-963F46AB4339}"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315312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D2CDFB6-EED2-42B3-A5FD-963F46AB4339}"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227976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D2CDFB6-EED2-42B3-A5FD-963F46AB4339}"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306357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2CDFB6-EED2-42B3-A5FD-963F46AB4339}"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2239565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7D2CDFB6-EED2-42B3-A5FD-963F46AB4339}" type="datetimeFigureOut">
              <a:rPr lang="en-ZA" smtClean="0"/>
              <a:t>2023/10/20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396813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7D2CDFB6-EED2-42B3-A5FD-963F46AB4339}" type="datetimeFigureOut">
              <a:rPr lang="en-ZA" smtClean="0"/>
              <a:t>2023/10/20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177808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7D2CDFB6-EED2-42B3-A5FD-963F46AB4339}" type="datetimeFigureOut">
              <a:rPr lang="en-ZA" smtClean="0"/>
              <a:t>2023/10/20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305455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CDFB6-EED2-42B3-A5FD-963F46AB4339}" type="datetimeFigureOut">
              <a:rPr lang="en-ZA" smtClean="0"/>
              <a:t>2023/10/20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2832245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2CDFB6-EED2-42B3-A5FD-963F46AB4339}" type="datetimeFigureOut">
              <a:rPr lang="en-ZA" smtClean="0"/>
              <a:t>2023/10/20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558090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2CDFB6-EED2-42B3-A5FD-963F46AB4339}" type="datetimeFigureOut">
              <a:rPr lang="en-ZA" smtClean="0"/>
              <a:t>2023/10/20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9708A2D-D46D-4A50-B3C0-CA4F5C91A0E8}" type="slidenum">
              <a:rPr lang="en-ZA" smtClean="0"/>
              <a:t>‹#›</a:t>
            </a:fld>
            <a:endParaRPr lang="en-ZA"/>
          </a:p>
        </p:txBody>
      </p:sp>
    </p:spTree>
    <p:extLst>
      <p:ext uri="{BB962C8B-B14F-4D97-AF65-F5344CB8AC3E}">
        <p14:creationId xmlns:p14="http://schemas.microsoft.com/office/powerpoint/2010/main" val="141896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CDFB6-EED2-42B3-A5FD-963F46AB4339}" type="datetimeFigureOut">
              <a:rPr lang="en-ZA" smtClean="0"/>
              <a:t>2023/10/20</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08A2D-D46D-4A50-B3C0-CA4F5C91A0E8}" type="slidenum">
              <a:rPr lang="en-ZA" smtClean="0"/>
              <a:t>‹#›</a:t>
            </a:fld>
            <a:endParaRPr lang="en-ZA"/>
          </a:p>
        </p:txBody>
      </p:sp>
    </p:spTree>
    <p:extLst>
      <p:ext uri="{BB962C8B-B14F-4D97-AF65-F5344CB8AC3E}">
        <p14:creationId xmlns:p14="http://schemas.microsoft.com/office/powerpoint/2010/main" val="2574072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5662749" cy="6858000"/>
          </a:xfrm>
          <a:prstGeom prst="rect">
            <a:avLst/>
          </a:prstGeom>
          <a:solidFill>
            <a:schemeClr val="accent4">
              <a:lumMod val="50000"/>
              <a:alpha val="69804"/>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n w="57150">
                <a:solidFill>
                  <a:schemeClr val="tx1">
                    <a:lumMod val="75000"/>
                    <a:lumOff val="25000"/>
                  </a:schemeClr>
                </a:solidFill>
              </a:ln>
              <a:noFill/>
            </a:endParaRPr>
          </a:p>
        </p:txBody>
      </p:sp>
      <p:pic>
        <p:nvPicPr>
          <p:cNvPr id="2" name="Picture 1" descr="Logo color updated aug22.pn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6675119" y="2306594"/>
            <a:ext cx="4922772" cy="3187425"/>
          </a:xfrm>
          <a:prstGeom prst="rect">
            <a:avLst/>
          </a:prstGeom>
        </p:spPr>
      </p:pic>
      <p:sp>
        <p:nvSpPr>
          <p:cNvPr id="3" name="Rectangle 2"/>
          <p:cNvSpPr/>
          <p:nvPr/>
        </p:nvSpPr>
        <p:spPr>
          <a:xfrm>
            <a:off x="5830157" y="766634"/>
            <a:ext cx="6170481" cy="830997"/>
          </a:xfrm>
          <a:prstGeom prst="rect">
            <a:avLst/>
          </a:prstGeom>
        </p:spPr>
        <p:txBody>
          <a:bodyPr wrap="square">
            <a:spAutoFit/>
          </a:bodyPr>
          <a:lstStyle/>
          <a:p>
            <a:pPr algn="ctr">
              <a:spcAft>
                <a:spcPts val="0"/>
              </a:spcAft>
            </a:pPr>
            <a:r>
              <a:rPr lang="en-US" sz="2400" b="1" i="1" dirty="0">
                <a:latin typeface="Cambria" panose="02040503050406030204" pitchFamily="18" charset="0"/>
                <a:ea typeface="MS Mincho"/>
                <a:cs typeface="Times New Roman" panose="02020603050405020304" pitchFamily="18" charset="0"/>
              </a:rPr>
              <a:t>Introducing the International Year of Rangelands and Pastoralists </a:t>
            </a:r>
            <a:endParaRPr lang="en-ZA" sz="2400" b="1" i="1" dirty="0">
              <a:latin typeface="Cambria" panose="02040503050406030204" pitchFamily="18" charset="0"/>
              <a:ea typeface="MS Mincho"/>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0" y="543222"/>
            <a:ext cx="5662749" cy="5662749"/>
          </a:xfrm>
          <a:prstGeom prst="rect">
            <a:avLst/>
          </a:prstGeom>
        </p:spPr>
      </p:pic>
    </p:spTree>
    <p:extLst>
      <p:ext uri="{BB962C8B-B14F-4D97-AF65-F5344CB8AC3E}">
        <p14:creationId xmlns:p14="http://schemas.microsoft.com/office/powerpoint/2010/main" val="614585814"/>
      </p:ext>
    </p:extLst>
  </p:cSld>
  <p:clrMapOvr>
    <a:masterClrMapping/>
  </p:clrMapOvr>
  <mc:AlternateContent xmlns:mc="http://schemas.openxmlformats.org/markup-compatibility/2006" xmlns:p14="http://schemas.microsoft.com/office/powerpoint/2010/main">
    <mc:Choice Requires="p14">
      <p:transition spd="slow" p14:dur="2000" advTm="62219"/>
    </mc:Choice>
    <mc:Fallback xmlns="">
      <p:transition spd="slow" advTm="6221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0" y="451487"/>
            <a:ext cx="8790068" cy="6101713"/>
            <a:chOff x="1364143" y="257176"/>
            <a:chExt cx="8532332" cy="5934619"/>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116" t="1861" r="3071" b="6239"/>
            <a:stretch/>
          </p:blipFill>
          <p:spPr>
            <a:xfrm>
              <a:off x="1364143" y="257176"/>
              <a:ext cx="8532332" cy="5753100"/>
            </a:xfrm>
            <a:prstGeom prst="rect">
              <a:avLst/>
            </a:prstGeom>
          </p:spPr>
        </p:pic>
        <p:sp>
          <p:nvSpPr>
            <p:cNvPr id="7" name="Freeform 6"/>
            <p:cNvSpPr/>
            <p:nvPr/>
          </p:nvSpPr>
          <p:spPr>
            <a:xfrm>
              <a:off x="1364143" y="315461"/>
              <a:ext cx="8361551" cy="1075814"/>
            </a:xfrm>
            <a:custGeom>
              <a:avLst/>
              <a:gdLst>
                <a:gd name="connsiteX0" fmla="*/ 3169920 w 8808720"/>
                <a:gd name="connsiteY0" fmla="*/ 0 h 1178560"/>
                <a:gd name="connsiteX1" fmla="*/ 2286000 w 8808720"/>
                <a:gd name="connsiteY1" fmla="*/ 30480 h 1178560"/>
                <a:gd name="connsiteX2" fmla="*/ 1584960 w 8808720"/>
                <a:gd name="connsiteY2" fmla="*/ 142240 h 1178560"/>
                <a:gd name="connsiteX3" fmla="*/ 701040 w 8808720"/>
                <a:gd name="connsiteY3" fmla="*/ 274320 h 1178560"/>
                <a:gd name="connsiteX4" fmla="*/ 0 w 8808720"/>
                <a:gd name="connsiteY4" fmla="*/ 508000 h 1178560"/>
                <a:gd name="connsiteX5" fmla="*/ 152400 w 8808720"/>
                <a:gd name="connsiteY5" fmla="*/ 812800 h 1178560"/>
                <a:gd name="connsiteX6" fmla="*/ 294640 w 8808720"/>
                <a:gd name="connsiteY6" fmla="*/ 924560 h 1178560"/>
                <a:gd name="connsiteX7" fmla="*/ 772160 w 8808720"/>
                <a:gd name="connsiteY7" fmla="*/ 955040 h 1178560"/>
                <a:gd name="connsiteX8" fmla="*/ 1076960 w 8808720"/>
                <a:gd name="connsiteY8" fmla="*/ 853440 h 1178560"/>
                <a:gd name="connsiteX9" fmla="*/ 1320800 w 8808720"/>
                <a:gd name="connsiteY9" fmla="*/ 772160 h 1178560"/>
                <a:gd name="connsiteX10" fmla="*/ 1483360 w 8808720"/>
                <a:gd name="connsiteY10" fmla="*/ 680720 h 1178560"/>
                <a:gd name="connsiteX11" fmla="*/ 1767840 w 8808720"/>
                <a:gd name="connsiteY11" fmla="*/ 660400 h 1178560"/>
                <a:gd name="connsiteX12" fmla="*/ 2113280 w 8808720"/>
                <a:gd name="connsiteY12" fmla="*/ 660400 h 1178560"/>
                <a:gd name="connsiteX13" fmla="*/ 2428240 w 8808720"/>
                <a:gd name="connsiteY13" fmla="*/ 629920 h 1178560"/>
                <a:gd name="connsiteX14" fmla="*/ 2976880 w 8808720"/>
                <a:gd name="connsiteY14" fmla="*/ 619760 h 1178560"/>
                <a:gd name="connsiteX15" fmla="*/ 3413760 w 8808720"/>
                <a:gd name="connsiteY15" fmla="*/ 802640 h 1178560"/>
                <a:gd name="connsiteX16" fmla="*/ 3698240 w 8808720"/>
                <a:gd name="connsiteY16" fmla="*/ 833120 h 1178560"/>
                <a:gd name="connsiteX17" fmla="*/ 3931920 w 8808720"/>
                <a:gd name="connsiteY17" fmla="*/ 802640 h 1178560"/>
                <a:gd name="connsiteX18" fmla="*/ 4429760 w 8808720"/>
                <a:gd name="connsiteY18" fmla="*/ 762000 h 1178560"/>
                <a:gd name="connsiteX19" fmla="*/ 4988560 w 8808720"/>
                <a:gd name="connsiteY19" fmla="*/ 772160 h 1178560"/>
                <a:gd name="connsiteX20" fmla="*/ 5374640 w 8808720"/>
                <a:gd name="connsiteY20" fmla="*/ 802640 h 1178560"/>
                <a:gd name="connsiteX21" fmla="*/ 5628640 w 8808720"/>
                <a:gd name="connsiteY21" fmla="*/ 985520 h 1178560"/>
                <a:gd name="connsiteX22" fmla="*/ 6035040 w 8808720"/>
                <a:gd name="connsiteY22" fmla="*/ 1056640 h 1178560"/>
                <a:gd name="connsiteX23" fmla="*/ 6441440 w 8808720"/>
                <a:gd name="connsiteY23" fmla="*/ 1127760 h 1178560"/>
                <a:gd name="connsiteX24" fmla="*/ 6725920 w 8808720"/>
                <a:gd name="connsiteY24" fmla="*/ 1178560 h 1178560"/>
                <a:gd name="connsiteX25" fmla="*/ 7091680 w 8808720"/>
                <a:gd name="connsiteY25" fmla="*/ 995680 h 1178560"/>
                <a:gd name="connsiteX26" fmla="*/ 7294880 w 8808720"/>
                <a:gd name="connsiteY26" fmla="*/ 904240 h 1178560"/>
                <a:gd name="connsiteX27" fmla="*/ 7650480 w 8808720"/>
                <a:gd name="connsiteY27" fmla="*/ 955040 h 1178560"/>
                <a:gd name="connsiteX28" fmla="*/ 7904480 w 8808720"/>
                <a:gd name="connsiteY28" fmla="*/ 955040 h 1178560"/>
                <a:gd name="connsiteX29" fmla="*/ 8524240 w 8808720"/>
                <a:gd name="connsiteY29" fmla="*/ 873760 h 1178560"/>
                <a:gd name="connsiteX30" fmla="*/ 8757920 w 8808720"/>
                <a:gd name="connsiteY30" fmla="*/ 751840 h 1178560"/>
                <a:gd name="connsiteX31" fmla="*/ 8808720 w 8808720"/>
                <a:gd name="connsiteY31" fmla="*/ 518160 h 1178560"/>
                <a:gd name="connsiteX32" fmla="*/ 8717280 w 8808720"/>
                <a:gd name="connsiteY32" fmla="*/ 223520 h 1178560"/>
                <a:gd name="connsiteX33" fmla="*/ 8300720 w 8808720"/>
                <a:gd name="connsiteY33" fmla="*/ 132080 h 1178560"/>
                <a:gd name="connsiteX34" fmla="*/ 6949440 w 8808720"/>
                <a:gd name="connsiteY34" fmla="*/ 30480 h 1178560"/>
                <a:gd name="connsiteX35" fmla="*/ 5831840 w 8808720"/>
                <a:gd name="connsiteY35" fmla="*/ 40640 h 1178560"/>
                <a:gd name="connsiteX36" fmla="*/ 5405120 w 8808720"/>
                <a:gd name="connsiteY36" fmla="*/ 162560 h 1178560"/>
                <a:gd name="connsiteX37" fmla="*/ 4846320 w 8808720"/>
                <a:gd name="connsiteY37" fmla="*/ 182880 h 1178560"/>
                <a:gd name="connsiteX38" fmla="*/ 4246880 w 8808720"/>
                <a:gd name="connsiteY38" fmla="*/ 182880 h 1178560"/>
                <a:gd name="connsiteX39" fmla="*/ 3718560 w 8808720"/>
                <a:gd name="connsiteY39" fmla="*/ 81280 h 1178560"/>
                <a:gd name="connsiteX40" fmla="*/ 3088640 w 8808720"/>
                <a:gd name="connsiteY40" fmla="*/ 10160 h 117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08720" h="1178560">
                  <a:moveTo>
                    <a:pt x="3169920" y="0"/>
                  </a:moveTo>
                  <a:lnTo>
                    <a:pt x="2286000" y="30480"/>
                  </a:lnTo>
                  <a:lnTo>
                    <a:pt x="1584960" y="142240"/>
                  </a:lnTo>
                  <a:lnTo>
                    <a:pt x="701040" y="274320"/>
                  </a:lnTo>
                  <a:lnTo>
                    <a:pt x="0" y="508000"/>
                  </a:lnTo>
                  <a:lnTo>
                    <a:pt x="152400" y="812800"/>
                  </a:lnTo>
                  <a:lnTo>
                    <a:pt x="294640" y="924560"/>
                  </a:lnTo>
                  <a:lnTo>
                    <a:pt x="772160" y="955040"/>
                  </a:lnTo>
                  <a:lnTo>
                    <a:pt x="1076960" y="853440"/>
                  </a:lnTo>
                  <a:lnTo>
                    <a:pt x="1320800" y="772160"/>
                  </a:lnTo>
                  <a:lnTo>
                    <a:pt x="1483360" y="680720"/>
                  </a:lnTo>
                  <a:lnTo>
                    <a:pt x="1767840" y="660400"/>
                  </a:lnTo>
                  <a:lnTo>
                    <a:pt x="2113280" y="660400"/>
                  </a:lnTo>
                  <a:lnTo>
                    <a:pt x="2428240" y="629920"/>
                  </a:lnTo>
                  <a:lnTo>
                    <a:pt x="2976880" y="619760"/>
                  </a:lnTo>
                  <a:lnTo>
                    <a:pt x="3413760" y="802640"/>
                  </a:lnTo>
                  <a:lnTo>
                    <a:pt x="3698240" y="833120"/>
                  </a:lnTo>
                  <a:lnTo>
                    <a:pt x="3931920" y="802640"/>
                  </a:lnTo>
                  <a:lnTo>
                    <a:pt x="4429760" y="762000"/>
                  </a:lnTo>
                  <a:lnTo>
                    <a:pt x="4988560" y="772160"/>
                  </a:lnTo>
                  <a:lnTo>
                    <a:pt x="5374640" y="802640"/>
                  </a:lnTo>
                  <a:lnTo>
                    <a:pt x="5628640" y="985520"/>
                  </a:lnTo>
                  <a:lnTo>
                    <a:pt x="6035040" y="1056640"/>
                  </a:lnTo>
                  <a:lnTo>
                    <a:pt x="6441440" y="1127760"/>
                  </a:lnTo>
                  <a:lnTo>
                    <a:pt x="6725920" y="1178560"/>
                  </a:lnTo>
                  <a:lnTo>
                    <a:pt x="7091680" y="995680"/>
                  </a:lnTo>
                  <a:lnTo>
                    <a:pt x="7294880" y="904240"/>
                  </a:lnTo>
                  <a:lnTo>
                    <a:pt x="7650480" y="955040"/>
                  </a:lnTo>
                  <a:lnTo>
                    <a:pt x="7904480" y="955040"/>
                  </a:lnTo>
                  <a:lnTo>
                    <a:pt x="8524240" y="873760"/>
                  </a:lnTo>
                  <a:lnTo>
                    <a:pt x="8757920" y="751840"/>
                  </a:lnTo>
                  <a:lnTo>
                    <a:pt x="8808720" y="518160"/>
                  </a:lnTo>
                  <a:lnTo>
                    <a:pt x="8717280" y="223520"/>
                  </a:lnTo>
                  <a:lnTo>
                    <a:pt x="8300720" y="132080"/>
                  </a:lnTo>
                  <a:lnTo>
                    <a:pt x="6949440" y="30480"/>
                  </a:lnTo>
                  <a:lnTo>
                    <a:pt x="5831840" y="40640"/>
                  </a:lnTo>
                  <a:lnTo>
                    <a:pt x="5405120" y="162560"/>
                  </a:lnTo>
                  <a:lnTo>
                    <a:pt x="4846320" y="182880"/>
                  </a:lnTo>
                  <a:lnTo>
                    <a:pt x="4246880" y="182880"/>
                  </a:lnTo>
                  <a:lnTo>
                    <a:pt x="3718560" y="81280"/>
                  </a:lnTo>
                  <a:lnTo>
                    <a:pt x="3088640" y="10160"/>
                  </a:lnTo>
                </a:path>
              </a:pathLst>
            </a:custGeom>
            <a:noFill/>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ZA"/>
            </a:p>
          </p:txBody>
        </p:sp>
        <p:sp>
          <p:nvSpPr>
            <p:cNvPr id="8" name="Rectangle 7"/>
            <p:cNvSpPr/>
            <p:nvPr/>
          </p:nvSpPr>
          <p:spPr>
            <a:xfrm>
              <a:off x="3535681" y="4336870"/>
              <a:ext cx="6190013" cy="1854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1397817" y="4404360"/>
              <a:ext cx="413838"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p:nvSpPr>
          <p:spPr>
            <a:xfrm>
              <a:off x="2077720" y="4213759"/>
              <a:ext cx="584200" cy="246221"/>
            </a:xfrm>
            <a:prstGeom prst="rect">
              <a:avLst/>
            </a:prstGeom>
            <a:noFill/>
          </p:spPr>
          <p:txBody>
            <a:bodyPr wrap="square" rtlCol="0">
              <a:spAutoFit/>
            </a:bodyPr>
            <a:lstStyle/>
            <a:p>
              <a:r>
                <a:rPr lang="en-US" sz="1000" b="1" dirty="0"/>
                <a:t>Legend</a:t>
              </a:r>
              <a:endParaRPr lang="en-ZA" sz="1000" b="1" dirty="0"/>
            </a:p>
          </p:txBody>
        </p:sp>
        <p:sp>
          <p:nvSpPr>
            <p:cNvPr id="11" name="Rectangle 10"/>
            <p:cNvSpPr/>
            <p:nvPr/>
          </p:nvSpPr>
          <p:spPr>
            <a:xfrm>
              <a:off x="1397817" y="4425315"/>
              <a:ext cx="211455" cy="95250"/>
            </a:xfrm>
            <a:prstGeom prst="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p:cNvSpPr txBox="1"/>
            <p:nvPr/>
          </p:nvSpPr>
          <p:spPr>
            <a:xfrm>
              <a:off x="1562099" y="4380607"/>
              <a:ext cx="1478281" cy="184666"/>
            </a:xfrm>
            <a:prstGeom prst="rect">
              <a:avLst/>
            </a:prstGeom>
            <a:noFill/>
          </p:spPr>
          <p:txBody>
            <a:bodyPr wrap="square" rtlCol="0">
              <a:spAutoFit/>
            </a:bodyPr>
            <a:lstStyle/>
            <a:p>
              <a:r>
                <a:rPr lang="en-US" sz="600" dirty="0">
                  <a:solidFill>
                    <a:schemeClr val="tx1">
                      <a:lumMod val="75000"/>
                      <a:lumOff val="25000"/>
                    </a:schemeClr>
                  </a:solidFill>
                  <a:latin typeface="Arial Rounded MT Bold" panose="020F0704030504030204" pitchFamily="34" charset="0"/>
                  <a:cs typeface="Arial" panose="020B0604020202020204" pitchFamily="34" charset="0"/>
                </a:rPr>
                <a:t>Arctic Regional Support Group</a:t>
              </a:r>
              <a:endParaRPr lang="en-ZA" sz="600" dirty="0">
                <a:solidFill>
                  <a:schemeClr val="tx1">
                    <a:lumMod val="75000"/>
                    <a:lumOff val="25000"/>
                  </a:schemeClr>
                </a:solidFill>
                <a:latin typeface="Arial Rounded MT Bold" panose="020F0704030504030204" pitchFamily="34" charset="0"/>
                <a:cs typeface="Arial" panose="020B0604020202020204" pitchFamily="34" charset="0"/>
              </a:endParaRPr>
            </a:p>
          </p:txBody>
        </p:sp>
        <p:sp>
          <p:nvSpPr>
            <p:cNvPr id="13" name="TextBox 12"/>
            <p:cNvSpPr txBox="1"/>
            <p:nvPr/>
          </p:nvSpPr>
          <p:spPr>
            <a:xfrm>
              <a:off x="3633648" y="4795624"/>
              <a:ext cx="3822539" cy="1015663"/>
            </a:xfrm>
            <a:prstGeom prst="rect">
              <a:avLst/>
            </a:prstGeom>
            <a:noFill/>
          </p:spPr>
          <p:txBody>
            <a:bodyPr wrap="square" rtlCol="0">
              <a:spAutoFit/>
            </a:bodyPr>
            <a:lstStyle/>
            <a:p>
              <a:pPr algn="ctr"/>
              <a:r>
                <a:rPr lang="en-US" sz="2000" b="1" dirty="0"/>
                <a:t>Regional Support Groups of the International Year of Rangelands and Pastoralists </a:t>
              </a:r>
              <a:endParaRPr lang="en-ZA" sz="2000" b="1" dirty="0"/>
            </a:p>
          </p:txBody>
        </p:sp>
        <p:pic>
          <p:nvPicPr>
            <p:cNvPr id="14" name="Picture 13" descr="Logo color updated aug22.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7502913" y="4380607"/>
              <a:ext cx="2176055" cy="1408965"/>
            </a:xfrm>
            <a:prstGeom prst="rect">
              <a:avLst/>
            </a:prstGeom>
          </p:spPr>
        </p:pic>
        <p:sp>
          <p:nvSpPr>
            <p:cNvPr id="15" name="Rectangle 14"/>
            <p:cNvSpPr/>
            <p:nvPr/>
          </p:nvSpPr>
          <p:spPr>
            <a:xfrm>
              <a:off x="1369223" y="271916"/>
              <a:ext cx="8361551" cy="57892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048967640"/>
      </p:ext>
    </p:extLst>
  </p:cSld>
  <p:clrMapOvr>
    <a:masterClrMapping/>
  </p:clrMapOvr>
  <mc:AlternateContent xmlns:mc="http://schemas.openxmlformats.org/markup-compatibility/2006" xmlns:p14="http://schemas.microsoft.com/office/powerpoint/2010/main">
    <mc:Choice Requires="p14">
      <p:transition spd="slow" p14:dur="2000" advTm="84300"/>
    </mc:Choice>
    <mc:Fallback xmlns="">
      <p:transition spd="slow" advTm="843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913" y="406674"/>
            <a:ext cx="9117875" cy="6451326"/>
          </a:xfrm>
          <a:prstGeom prst="rect">
            <a:avLst/>
          </a:prstGeom>
        </p:spPr>
      </p:pic>
    </p:spTree>
    <p:extLst>
      <p:ext uri="{BB962C8B-B14F-4D97-AF65-F5344CB8AC3E}">
        <p14:creationId xmlns:p14="http://schemas.microsoft.com/office/powerpoint/2010/main" val="91504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6263"/>
          <a:stretch/>
        </p:blipFill>
        <p:spPr>
          <a:xfrm>
            <a:off x="472704" y="1670671"/>
            <a:ext cx="10696575" cy="3118577"/>
          </a:xfrm>
          <a:prstGeom prst="rect">
            <a:avLst/>
          </a:prstGeom>
        </p:spPr>
      </p:pic>
      <p:sp>
        <p:nvSpPr>
          <p:cNvPr id="3" name="TextBox 2"/>
          <p:cNvSpPr txBox="1"/>
          <p:nvPr/>
        </p:nvSpPr>
        <p:spPr>
          <a:xfrm>
            <a:off x="2090057" y="618767"/>
            <a:ext cx="4186990" cy="523220"/>
          </a:xfrm>
          <a:prstGeom prst="rect">
            <a:avLst/>
          </a:prstGeom>
          <a:noFill/>
        </p:spPr>
        <p:txBody>
          <a:bodyPr wrap="square" rtlCol="0">
            <a:spAutoFit/>
          </a:bodyPr>
          <a:lstStyle/>
          <a:p>
            <a:r>
              <a:rPr lang="en-US" sz="2800" b="1" dirty="0">
                <a:solidFill>
                  <a:srgbClr val="C00000"/>
                </a:solidFill>
              </a:rPr>
              <a:t>Type of Activities planned </a:t>
            </a:r>
            <a:endParaRPr lang="en-ZA" sz="2800" b="1" dirty="0">
              <a:solidFill>
                <a:srgbClr val="C00000"/>
              </a:solidFill>
            </a:endParaRPr>
          </a:p>
        </p:txBody>
      </p:sp>
    </p:spTree>
    <p:extLst>
      <p:ext uri="{BB962C8B-B14F-4D97-AF65-F5344CB8AC3E}">
        <p14:creationId xmlns:p14="http://schemas.microsoft.com/office/powerpoint/2010/main" val="2364080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258869"/>
            <a:ext cx="10000928" cy="6437206"/>
          </a:xfrm>
          <a:prstGeom prst="rect">
            <a:avLst/>
          </a:prstGeom>
        </p:spPr>
      </p:pic>
    </p:spTree>
    <p:extLst>
      <p:ext uri="{BB962C8B-B14F-4D97-AF65-F5344CB8AC3E}">
        <p14:creationId xmlns:p14="http://schemas.microsoft.com/office/powerpoint/2010/main" val="2879295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 y="106538"/>
            <a:ext cx="11765280" cy="6797182"/>
          </a:xfrm>
          <a:prstGeom prst="rect">
            <a:avLst/>
          </a:prstGeom>
        </p:spPr>
        <p:txBody>
          <a:bodyPr wrap="square">
            <a:spAutoFit/>
          </a:bodyPr>
          <a:lstStyle/>
          <a:p>
            <a:pPr algn="ctr">
              <a:lnSpc>
                <a:spcPct val="115000"/>
              </a:lnSpc>
              <a:spcAft>
                <a:spcPts val="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BRIEF PROGRESS REPORT OF THE RISG “CENTRAL ASIA &amp; MONGOLIA” FOR IYRP</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September 2023</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1600" dirty="0">
                <a:latin typeface="Arial" panose="020B0604020202020204" pitchFamily="34" charset="0"/>
                <a:ea typeface="Times New Roman" panose="02020603050405020304" pitchFamily="18" charset="0"/>
                <a:cs typeface="Times New Roman" panose="02020603050405020304" pitchFamily="18" charset="0"/>
              </a:rPr>
              <a:t>Chair of CAM RISG for IYRP, Dr. Hijaba Ykhanbai, conducted field work on 05-10 July for a participatory study with local community members in </a:t>
            </a:r>
            <a:r>
              <a:rPr lang="en-CA" sz="1600" dirty="0" err="1">
                <a:latin typeface="Arial" panose="020B0604020202020204" pitchFamily="34" charset="0"/>
                <a:ea typeface="Times New Roman" panose="02020603050405020304" pitchFamily="18" charset="0"/>
                <a:cs typeface="Times New Roman" panose="02020603050405020304" pitchFamily="18" charset="0"/>
              </a:rPr>
              <a:t>Batsumber</a:t>
            </a:r>
            <a:r>
              <a:rPr lang="en-CA" sz="1600" dirty="0">
                <a:latin typeface="Arial" panose="020B0604020202020204" pitchFamily="34" charset="0"/>
                <a:ea typeface="Times New Roman" panose="02020603050405020304" pitchFamily="18" charset="0"/>
                <a:cs typeface="Times New Roman" panose="02020603050405020304" pitchFamily="18" charset="0"/>
              </a:rPr>
              <a:t> </a:t>
            </a:r>
            <a:r>
              <a:rPr lang="en-CA" sz="1600" dirty="0" err="1">
                <a:latin typeface="Arial" panose="020B0604020202020204" pitchFamily="34" charset="0"/>
                <a:ea typeface="Times New Roman" panose="02020603050405020304" pitchFamily="18" charset="0"/>
                <a:cs typeface="Times New Roman" panose="02020603050405020304" pitchFamily="18" charset="0"/>
              </a:rPr>
              <a:t>soum</a:t>
            </a:r>
            <a:r>
              <a:rPr lang="en-CA" sz="1600" dirty="0">
                <a:latin typeface="Arial" panose="020B0604020202020204" pitchFamily="34" charset="0"/>
                <a:ea typeface="Times New Roman" panose="02020603050405020304" pitchFamily="18" charset="0"/>
                <a:cs typeface="Times New Roman" panose="02020603050405020304" pitchFamily="18" charset="0"/>
              </a:rPr>
              <a:t>, steppe and forest ecosystem of Mongolia with the aims of monitoring pasture capacity and participatory mapping of the territory.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457200" indent="-228600" algn="ctr">
              <a:lnSpc>
                <a:spcPct val="115000"/>
              </a:lnSpc>
              <a:spcAft>
                <a:spcPts val="0"/>
              </a:spcAft>
              <a:tabLst>
                <a:tab pos="457200" algn="l"/>
              </a:tabLst>
            </a:pPr>
            <a:r>
              <a:rPr lang="en-US" sz="1600" dirty="0">
                <a:latin typeface="Arial" panose="020B0604020202020204" pitchFamily="34" charset="0"/>
                <a:ea typeface="Calibri" panose="020F0502020204030204" pitchFamily="34" charset="0"/>
                <a:cs typeface="Times New Roman" panose="02020603050405020304" pitchFamily="18" charset="0"/>
              </a:rPr>
              <a:t>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1600" dirty="0">
                <a:latin typeface="Arial" panose="020B0604020202020204" pitchFamily="34" charset="0"/>
                <a:ea typeface="Times New Roman" panose="02020603050405020304" pitchFamily="18" charset="0"/>
                <a:cs typeface="Times New Roman" panose="02020603050405020304" pitchFamily="18" charset="0"/>
              </a:rPr>
              <a:t>An online meeting of Central Asia Regional on Transboundary Mobility and IYRP Objectives on 27 Aug 2023 was organized by CAPA Focal Point (Kyrgyz </a:t>
            </a:r>
            <a:r>
              <a:rPr lang="en-CA" sz="1600" dirty="0" err="1">
                <a:latin typeface="Arial" panose="020B0604020202020204" pitchFamily="34" charset="0"/>
                <a:ea typeface="Times New Roman" panose="02020603050405020304" pitchFamily="18" charset="0"/>
                <a:cs typeface="Times New Roman" panose="02020603050405020304" pitchFamily="18" charset="0"/>
              </a:rPr>
              <a:t>Jayity</a:t>
            </a:r>
            <a:r>
              <a:rPr lang="en-CA" sz="1600" dirty="0">
                <a:latin typeface="Arial" panose="020B0604020202020204" pitchFamily="34" charset="0"/>
                <a:ea typeface="Times New Roman" panose="02020603050405020304" pitchFamily="18" charset="0"/>
                <a:cs typeface="Times New Roman" panose="02020603050405020304" pitchFamily="18" charset="0"/>
              </a:rPr>
              <a:t>). In the meeting, members of RISG CAM informed about the activities of IYRP and action plans and priorities.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600" b="1" dirty="0">
                <a:latin typeface="Arial" panose="020B0604020202020204" pitchFamily="34" charset="0"/>
                <a:ea typeface="Times New Roman" panose="02020603050405020304" pitchFamily="18" charset="0"/>
                <a:cs typeface="Times New Roman" panose="02020603050405020304" pitchFamily="18" charset="0"/>
              </a:rPr>
              <a:t>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CA" sz="1600" dirty="0">
                <a:latin typeface="Arial" panose="020B0604020202020204" pitchFamily="34" charset="0"/>
                <a:ea typeface="Times New Roman" panose="02020603050405020304" pitchFamily="18" charset="0"/>
                <a:cs typeface="Times New Roman" panose="02020603050405020304" pitchFamily="18" charset="0"/>
              </a:rPr>
              <a:t>JASIL in line with CAM RISG conducted a Webinar on 04 Sept 2023 focusing Rangelands and </a:t>
            </a:r>
            <a:r>
              <a:rPr lang="en-CA" sz="1600" dirty="0">
                <a:latin typeface="Arial" panose="020B0604020202020204" pitchFamily="34" charset="0"/>
                <a:ea typeface="Calibri" panose="020F0502020204030204" pitchFamily="34" charset="0"/>
                <a:cs typeface="Times New Roman" panose="02020603050405020304" pitchFamily="18" charset="0"/>
              </a:rPr>
              <a:t>ICCA on “</a:t>
            </a:r>
            <a:r>
              <a:rPr lang="en-CA" sz="1600" dirty="0" err="1">
                <a:latin typeface="Arial" panose="020B0604020202020204" pitchFamily="34" charset="0"/>
                <a:ea typeface="Calibri" panose="020F0502020204030204" pitchFamily="34" charset="0"/>
                <a:cs typeface="Times New Roman" panose="02020603050405020304" pitchFamily="18" charset="0"/>
              </a:rPr>
              <a:t>Mapeo</a:t>
            </a:r>
            <a:r>
              <a:rPr lang="en-CA" sz="1600" dirty="0">
                <a:latin typeface="Arial" panose="020B0604020202020204" pitchFamily="34" charset="0"/>
                <a:ea typeface="Calibri" panose="020F0502020204030204" pitchFamily="34" charset="0"/>
                <a:cs typeface="Times New Roman" panose="02020603050405020304" pitchFamily="18" charset="0"/>
              </a:rPr>
              <a:t> Application” with Mongolian herder communities and representatives from </a:t>
            </a:r>
            <a:r>
              <a:rPr lang="en-CA"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UNEP-WCMC.</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dirty="0">
                <a:latin typeface="Arial" panose="020B0604020202020204" pitchFamily="34" charset="0"/>
                <a:ea typeface="Calibri" panose="020F0502020204030204" pitchFamily="34" charset="0"/>
                <a:cs typeface="Times New Roman" panose="02020603050405020304" pitchFamily="18" charset="0"/>
              </a:rPr>
              <a:t>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CA" sz="1600" dirty="0">
                <a:latin typeface="Arial" panose="020B0604020202020204" pitchFamily="34" charset="0"/>
                <a:ea typeface="Times New Roman" panose="02020603050405020304" pitchFamily="18" charset="0"/>
                <a:cs typeface="Times New Roman" panose="02020603050405020304" pitchFamily="18" charset="0"/>
              </a:rPr>
              <a:t>Several Mongolian herders’ communities registered on the Global ICCA Registry in Aug-Sept. It will support </a:t>
            </a:r>
            <a:r>
              <a:rPr lang="en-CA"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pastoralist communities as custodians of </a:t>
            </a:r>
            <a:r>
              <a:rPr lang="en-CA" sz="1600" dirty="0">
                <a:latin typeface="Arial" panose="020B0604020202020204" pitchFamily="34" charset="0"/>
                <a:ea typeface="Calibri" panose="020F0502020204030204" pitchFamily="34" charset="0"/>
                <a:cs typeface="Times New Roman" panose="02020603050405020304" pitchFamily="18" charset="0"/>
              </a:rPr>
              <a:t>Territories Life.</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1600" dirty="0">
                <a:latin typeface="Arial" panose="020B0604020202020204" pitchFamily="34" charset="0"/>
                <a:ea typeface="Times New Roman" panose="02020603050405020304" pitchFamily="18" charset="0"/>
                <a:cs typeface="Times New Roman" panose="02020603050405020304" pitchFamily="18" charset="0"/>
              </a:rPr>
              <a:t>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1600" dirty="0">
                <a:latin typeface="Arial" panose="020B0604020202020204" pitchFamily="34" charset="0"/>
                <a:ea typeface="Times New Roman" panose="02020603050405020304" pitchFamily="18" charset="0"/>
                <a:cs typeface="Times New Roman" panose="02020603050405020304" pitchFamily="18" charset="0"/>
              </a:rPr>
              <a:t>Chair of CAM RISG for IYRP, Dr. Hijaba Ykhanbai, participated in the UN FAO Dryland Summer School held in Amman, Jordan on 12-16 September.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CA" sz="1600" dirty="0">
                <a:latin typeface="Arial" panose="020B0604020202020204" pitchFamily="34" charset="0"/>
                <a:ea typeface="Times New Roman" panose="02020603050405020304" pitchFamily="18" charset="0"/>
                <a:cs typeface="Times New Roman" panose="02020603050405020304" pitchFamily="18" charset="0"/>
              </a:rPr>
              <a:t>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1600" dirty="0">
                <a:latin typeface="Arial" panose="020B0604020202020204" pitchFamily="34" charset="0"/>
                <a:ea typeface="Times New Roman" panose="02020603050405020304" pitchFamily="18" charset="0"/>
                <a:cs typeface="Times New Roman" panose="02020603050405020304" pitchFamily="18" charset="0"/>
              </a:rPr>
              <a:t>Between 10 and 20 September 2023, the Co-Chair of CAM RISG for IYRP, Dr. </a:t>
            </a:r>
            <a:r>
              <a:rPr lang="en-CA" sz="1600" dirty="0" err="1">
                <a:latin typeface="Arial" panose="020B0604020202020204" pitchFamily="34" charset="0"/>
                <a:ea typeface="Times New Roman" panose="02020603050405020304" pitchFamily="18" charset="0"/>
                <a:cs typeface="Times New Roman" panose="02020603050405020304" pitchFamily="18" charset="0"/>
              </a:rPr>
              <a:t>Hasrat</a:t>
            </a:r>
            <a:r>
              <a:rPr lang="en-CA" sz="1600" dirty="0">
                <a:latin typeface="Arial" panose="020B0604020202020204" pitchFamily="34" charset="0"/>
                <a:ea typeface="Times New Roman" panose="02020603050405020304" pitchFamily="18" charset="0"/>
                <a:cs typeface="Times New Roman" panose="02020603050405020304" pitchFamily="18" charset="0"/>
              </a:rPr>
              <a:t> </a:t>
            </a:r>
            <a:r>
              <a:rPr lang="en-CA" sz="1600" dirty="0" err="1">
                <a:latin typeface="Arial" panose="020B0604020202020204" pitchFamily="34" charset="0"/>
                <a:ea typeface="Times New Roman" panose="02020603050405020304" pitchFamily="18" charset="0"/>
                <a:cs typeface="Times New Roman" panose="02020603050405020304" pitchFamily="18" charset="0"/>
              </a:rPr>
              <a:t>Arjjumend</a:t>
            </a:r>
            <a:r>
              <a:rPr lang="en-CA" sz="1600" dirty="0">
                <a:latin typeface="Arial" panose="020B0604020202020204" pitchFamily="34" charset="0"/>
                <a:ea typeface="Times New Roman" panose="02020603050405020304" pitchFamily="18" charset="0"/>
                <a:cs typeface="Times New Roman" panose="02020603050405020304" pitchFamily="18" charset="0"/>
              </a:rPr>
              <a:t>, conducted a global training program “Summer Field School on Mountain Ecosystems &amp; Resource Management” in which it was an exclusive Day.4 addressing “Mountain Transhumance, Pastoralism and Rangeland Governance”. Members of IYRP RISG-CAM, Rural Development Fund and JASIL delivered lectures on this Day.4. The program was attended by over 300 participants and hundreds of professors/experts contributed with their lectures and presentations.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5808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847274"/>
            <a:ext cx="5962650" cy="5982764"/>
          </a:xfrm>
          <a:prstGeom prst="rect">
            <a:avLst/>
          </a:prstGeom>
        </p:spPr>
      </p:pic>
      <p:sp>
        <p:nvSpPr>
          <p:cNvPr id="5" name="TextBox 4"/>
          <p:cNvSpPr txBox="1"/>
          <p:nvPr/>
        </p:nvSpPr>
        <p:spPr>
          <a:xfrm>
            <a:off x="655414" y="262499"/>
            <a:ext cx="3421286" cy="584775"/>
          </a:xfrm>
          <a:prstGeom prst="rect">
            <a:avLst/>
          </a:prstGeom>
          <a:noFill/>
        </p:spPr>
        <p:txBody>
          <a:bodyPr wrap="square" rtlCol="0">
            <a:spAutoFit/>
          </a:bodyPr>
          <a:lstStyle/>
          <a:p>
            <a:r>
              <a:rPr lang="en-US" sz="3200" b="1" dirty="0">
                <a:solidFill>
                  <a:srgbClr val="C00000"/>
                </a:solidFill>
              </a:rPr>
              <a:t>12 themes</a:t>
            </a:r>
            <a:endParaRPr lang="en-ZA" sz="3200" b="1" dirty="0">
              <a:solidFill>
                <a:srgbClr val="C00000"/>
              </a:solidFill>
            </a:endParaRPr>
          </a:p>
        </p:txBody>
      </p:sp>
    </p:spTree>
    <p:extLst>
      <p:ext uri="{BB962C8B-B14F-4D97-AF65-F5344CB8AC3E}">
        <p14:creationId xmlns:p14="http://schemas.microsoft.com/office/powerpoint/2010/main" val="144205459"/>
      </p:ext>
    </p:extLst>
  </p:cSld>
  <p:clrMapOvr>
    <a:masterClrMapping/>
  </p:clrMapOvr>
  <mc:AlternateContent xmlns:mc="http://schemas.openxmlformats.org/markup-compatibility/2006" xmlns:p14="http://schemas.microsoft.com/office/powerpoint/2010/main">
    <mc:Choice Requires="p14">
      <p:transition spd="slow" p14:dur="2000" advTm="91334"/>
    </mc:Choice>
    <mc:Fallback xmlns="">
      <p:transition spd="slow" advTm="9133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902" y="5785829"/>
            <a:ext cx="11855729" cy="707886"/>
          </a:xfrm>
          <a:prstGeom prst="rect">
            <a:avLst/>
          </a:prstGeom>
        </p:spPr>
        <p:txBody>
          <a:bodyPr wrap="square">
            <a:spAutoFit/>
          </a:bodyPr>
          <a:lstStyle/>
          <a:p>
            <a:r>
              <a:rPr lang="en-GB" sz="2000" b="1" u="sng" dirty="0">
                <a:solidFill>
                  <a:srgbClr val="C00000"/>
                </a:solidFill>
                <a:latin typeface="Cambria" panose="02040503050406030204" pitchFamily="18" charset="0"/>
                <a:ea typeface="MS Mincho"/>
                <a:cs typeface="Times New Roman" panose="02020603050405020304" pitchFamily="18" charset="0"/>
              </a:rPr>
              <a:t>National action planning</a:t>
            </a:r>
            <a:r>
              <a:rPr lang="en-GB" sz="2000" b="1" dirty="0">
                <a:solidFill>
                  <a:srgbClr val="C00000"/>
                </a:solidFill>
                <a:latin typeface="Cambria" panose="02040503050406030204" pitchFamily="18" charset="0"/>
                <a:ea typeface="MS Mincho"/>
                <a:cs typeface="Times New Roman" panose="02020603050405020304" pitchFamily="18" charset="0"/>
              </a:rPr>
              <a:t>. Countries to establish a multi-stakeholder National Support Group to design, execute and implement actions before and during 2026 to celebrate the IYRP. </a:t>
            </a:r>
            <a:endParaRPr lang="en-ZA" sz="2000" b="1" dirty="0">
              <a:solidFill>
                <a:srgbClr val="C00000"/>
              </a:solidFill>
            </a:endParaRPr>
          </a:p>
        </p:txBody>
      </p:sp>
      <p:sp>
        <p:nvSpPr>
          <p:cNvPr id="3" name="Rectangle 2"/>
          <p:cNvSpPr/>
          <p:nvPr/>
        </p:nvSpPr>
        <p:spPr>
          <a:xfrm>
            <a:off x="251902" y="234461"/>
            <a:ext cx="11693913" cy="5424562"/>
          </a:xfrm>
          <a:prstGeom prst="rect">
            <a:avLst/>
          </a:prstGeom>
        </p:spPr>
        <p:txBody>
          <a:bodyPr wrap="square">
            <a:spAutoFit/>
          </a:bodyPr>
          <a:lstStyle/>
          <a:p>
            <a:pPr>
              <a:lnSpc>
                <a:spcPct val="200000"/>
              </a:lnSpc>
              <a:spcBef>
                <a:spcPts val="1000"/>
              </a:spcBef>
              <a:spcAft>
                <a:spcPts val="0"/>
              </a:spcAft>
            </a:pPr>
            <a:r>
              <a:rPr lang="en-US" sz="3200" b="1" dirty="0">
                <a:latin typeface="Cambria" panose="02040503050406030204" pitchFamily="18" charset="0"/>
                <a:ea typeface="MS Mincho"/>
                <a:cs typeface="Times New Roman" panose="02020603050405020304" pitchFamily="18" charset="0"/>
              </a:rPr>
              <a:t>Purpose of regional action plans</a:t>
            </a:r>
            <a:r>
              <a:rPr lang="en-US" dirty="0">
                <a:latin typeface="Cambria" panose="02040503050406030204" pitchFamily="18" charset="0"/>
                <a:ea typeface="MS Mincho"/>
                <a:cs typeface="Times New Roman" panose="02020603050405020304" pitchFamily="18" charset="0"/>
              </a:rPr>
              <a:t> </a:t>
            </a:r>
            <a:endParaRPr lang="en-ZA" sz="3200" dirty="0">
              <a:latin typeface="Cambria" panose="02040503050406030204" pitchFamily="18" charset="0"/>
              <a:ea typeface="MS Mincho"/>
              <a:cs typeface="Times New Roman" panose="02020603050405020304" pitchFamily="18" charset="0"/>
            </a:endParaRPr>
          </a:p>
          <a:p>
            <a:pPr marL="514350" lvl="0" indent="-514350">
              <a:lnSpc>
                <a:spcPct val="200000"/>
              </a:lnSpc>
              <a:spcBef>
                <a:spcPts val="300"/>
              </a:spcBef>
              <a:spcAft>
                <a:spcPts val="0"/>
              </a:spcAft>
              <a:buFont typeface="+mj-lt"/>
              <a:buAutoNum type="arabicPeriod"/>
            </a:pPr>
            <a:r>
              <a:rPr lang="en-US" sz="2800" dirty="0">
                <a:latin typeface="Cambria" panose="02040503050406030204" pitchFamily="18" charset="0"/>
                <a:ea typeface="MS Mincho"/>
                <a:cs typeface="Times New Roman" panose="02020603050405020304" pitchFamily="18" charset="0"/>
              </a:rPr>
              <a:t>To create awareness and help coordinate</a:t>
            </a:r>
            <a:r>
              <a:rPr lang="en-US" sz="1600" dirty="0">
                <a:latin typeface="Cambria" panose="02040503050406030204" pitchFamily="18" charset="0"/>
                <a:ea typeface="MS Mincho"/>
                <a:cs typeface="Times New Roman" panose="02020603050405020304" pitchFamily="18" charset="0"/>
              </a:rPr>
              <a:t> </a:t>
            </a:r>
            <a:r>
              <a:rPr lang="en-US" sz="2800" dirty="0">
                <a:latin typeface="Cambria" panose="02040503050406030204" pitchFamily="18" charset="0"/>
                <a:ea typeface="MS Mincho"/>
                <a:cs typeface="Times New Roman" panose="02020603050405020304" pitchFamily="18" charset="0"/>
              </a:rPr>
              <a:t> national activities across the region</a:t>
            </a:r>
            <a:endParaRPr lang="en-ZA" sz="2800" dirty="0">
              <a:latin typeface="Cambria" panose="02040503050406030204" pitchFamily="18" charset="0"/>
              <a:ea typeface="MS Mincho"/>
              <a:cs typeface="Times New Roman" panose="02020603050405020304" pitchFamily="18" charset="0"/>
            </a:endParaRPr>
          </a:p>
          <a:p>
            <a:pPr marL="514350" lvl="0" indent="-514350">
              <a:lnSpc>
                <a:spcPct val="200000"/>
              </a:lnSpc>
              <a:spcAft>
                <a:spcPts val="0"/>
              </a:spcAft>
              <a:buFont typeface="+mj-lt"/>
              <a:buAutoNum type="arabicPeriod"/>
            </a:pPr>
            <a:r>
              <a:rPr lang="en-US" sz="2800" dirty="0">
                <a:latin typeface="Cambria" panose="02040503050406030204" pitchFamily="18" charset="0"/>
                <a:ea typeface="MS Mincho"/>
                <a:cs typeface="Times New Roman" panose="02020603050405020304" pitchFamily="18" charset="0"/>
              </a:rPr>
              <a:t>To spearhead regional/multi-country activities</a:t>
            </a:r>
            <a:endParaRPr lang="en-ZA" sz="2800" dirty="0">
              <a:latin typeface="Cambria" panose="02040503050406030204" pitchFamily="18" charset="0"/>
              <a:ea typeface="MS Mincho"/>
              <a:cs typeface="Times New Roman" panose="02020603050405020304" pitchFamily="18" charset="0"/>
            </a:endParaRPr>
          </a:p>
          <a:p>
            <a:pPr marL="514350" indent="-514350">
              <a:lnSpc>
                <a:spcPct val="200000"/>
              </a:lnSpc>
              <a:buFont typeface="+mj-lt"/>
              <a:buAutoNum type="arabicPeriod"/>
            </a:pPr>
            <a:r>
              <a:rPr lang="en-US" sz="2800" dirty="0">
                <a:latin typeface="Cambria" panose="02040503050406030204" pitchFamily="18" charset="0"/>
                <a:ea typeface="MS Mincho"/>
                <a:cs typeface="Times New Roman" panose="02020603050405020304" pitchFamily="18" charset="0"/>
              </a:rPr>
              <a:t>To contribute to global activities</a:t>
            </a:r>
          </a:p>
          <a:p>
            <a:pPr marL="514350" indent="-514350">
              <a:lnSpc>
                <a:spcPct val="200000"/>
              </a:lnSpc>
              <a:buFont typeface="+mj-lt"/>
              <a:buAutoNum type="arabicPeriod"/>
            </a:pPr>
            <a:r>
              <a:rPr lang="en-US" sz="2800" dirty="0">
                <a:latin typeface="Cambria" panose="02040503050406030204" pitchFamily="18" charset="0"/>
                <a:ea typeface="MS Mincho"/>
                <a:cs typeface="Times New Roman" panose="02020603050405020304" pitchFamily="18" charset="0"/>
              </a:rPr>
              <a:t> To encourage government involvement and financial support. </a:t>
            </a:r>
            <a:r>
              <a:rPr lang="en-US" sz="1600" dirty="0">
                <a:latin typeface="Cambria" panose="02040503050406030204" pitchFamily="18" charset="0"/>
                <a:ea typeface="MS Mincho"/>
                <a:cs typeface="Times New Roman" panose="02020603050405020304" pitchFamily="18" charset="0"/>
              </a:rPr>
              <a:t> </a:t>
            </a:r>
            <a:endParaRPr lang="en-ZA" sz="2800"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58571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8527" y="216709"/>
            <a:ext cx="8663392" cy="688215"/>
          </a:xfrm>
          <a:prstGeom prst="rect">
            <a:avLst/>
          </a:prstGeom>
        </p:spPr>
        <p:txBody>
          <a:bodyPr vert="horz" wrap="square" lIns="0" tIns="7316" rIns="0" bIns="0" rtlCol="0" anchor="ctr">
            <a:spAutoFit/>
          </a:bodyPr>
          <a:lstStyle/>
          <a:p>
            <a:pPr marL="7701" marR="3081">
              <a:lnSpc>
                <a:spcPct val="114000"/>
              </a:lnSpc>
              <a:spcBef>
                <a:spcPts val="58"/>
              </a:spcBef>
            </a:pPr>
            <a:r>
              <a:rPr lang="en-US" sz="3881" b="1" dirty="0">
                <a:latin typeface="Proxima Nova"/>
                <a:cs typeface="Proxima Nova"/>
              </a:rPr>
              <a:t>Action Plan for South Africa</a:t>
            </a:r>
            <a:endParaRPr sz="3881" b="1" dirty="0">
              <a:latin typeface="Proxima Nova"/>
              <a:cs typeface="Proxima Nova"/>
            </a:endParaRPr>
          </a:p>
        </p:txBody>
      </p:sp>
      <p:sp>
        <p:nvSpPr>
          <p:cNvPr id="3" name="object 3"/>
          <p:cNvSpPr txBox="1"/>
          <p:nvPr/>
        </p:nvSpPr>
        <p:spPr>
          <a:xfrm>
            <a:off x="320032" y="1442067"/>
            <a:ext cx="10835156" cy="4863105"/>
          </a:xfrm>
          <a:prstGeom prst="rect">
            <a:avLst/>
          </a:prstGeom>
        </p:spPr>
        <p:txBody>
          <a:bodyPr vert="horz" wrap="square" lIns="0" tIns="10012" rIns="0" bIns="0" rtlCol="0">
            <a:spAutoFit/>
          </a:bodyPr>
          <a:lstStyle/>
          <a:p>
            <a:pPr algn="ctr"/>
            <a:r>
              <a:rPr lang="en-ZA" sz="2426" dirty="0">
                <a:latin typeface="Calibri" panose="020F0502020204030204" pitchFamily="34" charset="0"/>
                <a:ea typeface="Calibri" panose="020F0502020204030204" pitchFamily="34" charset="0"/>
                <a:cs typeface="Times New Roman" panose="02020603050405020304" pitchFamily="18" charset="0"/>
              </a:rPr>
              <a:t>We need to establish a national action plan to support the IYRP which could be led by GSSA and discussions with DALRRD have started to fund IYRP activities. </a:t>
            </a:r>
          </a:p>
          <a:p>
            <a:endParaRPr lang="en-ZA" sz="2426" dirty="0">
              <a:latin typeface="Calibri" panose="020F0502020204030204" pitchFamily="34" charset="0"/>
              <a:ea typeface="Calibri" panose="020F0502020204030204" pitchFamily="34" charset="0"/>
              <a:cs typeface="Times New Roman" panose="02020603050405020304" pitchFamily="18" charset="0"/>
            </a:endParaRPr>
          </a:p>
          <a:p>
            <a:r>
              <a:rPr lang="en-ZA" sz="2426" b="1" dirty="0">
                <a:latin typeface="Calibri" panose="020F0502020204030204" pitchFamily="34" charset="0"/>
                <a:ea typeface="Calibri" panose="020F0502020204030204" pitchFamily="34" charset="0"/>
                <a:cs typeface="Times New Roman" panose="02020603050405020304" pitchFamily="18" charset="0"/>
              </a:rPr>
              <a:t>Activities could include:</a:t>
            </a:r>
          </a:p>
          <a:p>
            <a:pPr marL="346558" indent="-346558">
              <a:buFont typeface="Arial" panose="020B0604020202020204" pitchFamily="34" charset="0"/>
              <a:buChar char="•"/>
            </a:pPr>
            <a:r>
              <a:rPr lang="en-ZA" sz="2426" dirty="0">
                <a:latin typeface="Calibri" panose="020F0502020204030204" pitchFamily="34" charset="0"/>
                <a:ea typeface="Calibri" panose="020F0502020204030204" pitchFamily="34" charset="0"/>
                <a:cs typeface="Times New Roman" panose="02020603050405020304" pitchFamily="18" charset="0"/>
              </a:rPr>
              <a:t>Special sessions at conference</a:t>
            </a:r>
          </a:p>
          <a:p>
            <a:pPr marL="346558" indent="-346558">
              <a:buFont typeface="Arial" panose="020B0604020202020204" pitchFamily="34" charset="0"/>
              <a:buChar char="•"/>
            </a:pPr>
            <a:r>
              <a:rPr lang="en-US" sz="2426" dirty="0">
                <a:latin typeface="Calibri" panose="020F0502020204030204" pitchFamily="34" charset="0"/>
                <a:ea typeface="Calibri" panose="020F0502020204030204" pitchFamily="34" charset="0"/>
                <a:cs typeface="Times New Roman" panose="02020603050405020304" pitchFamily="18" charset="0"/>
              </a:rPr>
              <a:t>Hosting a regional conference on IYRP </a:t>
            </a:r>
            <a:endParaRPr lang="en-ZA" sz="2426" dirty="0">
              <a:latin typeface="Calibri" panose="020F0502020204030204" pitchFamily="34" charset="0"/>
              <a:ea typeface="Calibri" panose="020F0502020204030204" pitchFamily="34" charset="0"/>
              <a:cs typeface="Times New Roman" panose="02020603050405020304" pitchFamily="18" charset="0"/>
            </a:endParaRPr>
          </a:p>
          <a:p>
            <a:pPr marL="346558" indent="-346558">
              <a:buFont typeface="Arial" panose="020B0604020202020204" pitchFamily="34" charset="0"/>
              <a:buChar char="•"/>
            </a:pPr>
            <a:r>
              <a:rPr lang="en-ZA" sz="2426" dirty="0">
                <a:latin typeface="Calibri" panose="020F0502020204030204" pitchFamily="34" charset="0"/>
                <a:ea typeface="Calibri" panose="020F0502020204030204" pitchFamily="34" charset="0"/>
                <a:cs typeface="Times New Roman" panose="02020603050405020304" pitchFamily="18" charset="0"/>
              </a:rPr>
              <a:t>Public Seminars</a:t>
            </a:r>
          </a:p>
          <a:p>
            <a:pPr marL="346558" indent="-346558">
              <a:buFont typeface="Arial" panose="020B0604020202020204" pitchFamily="34" charset="0"/>
              <a:buChar char="•"/>
            </a:pPr>
            <a:r>
              <a:rPr lang="en-US" sz="2426" dirty="0">
                <a:latin typeface="Calibri" panose="020F0502020204030204" pitchFamily="34" charset="0"/>
                <a:ea typeface="Calibri" panose="020F0502020204030204" pitchFamily="34" charset="0"/>
                <a:cs typeface="Times New Roman" panose="02020603050405020304" pitchFamily="18" charset="0"/>
              </a:rPr>
              <a:t>Short Films </a:t>
            </a:r>
            <a:endParaRPr lang="en-ZA" sz="2426" dirty="0">
              <a:latin typeface="Calibri" panose="020F0502020204030204" pitchFamily="34" charset="0"/>
              <a:ea typeface="Calibri" panose="020F0502020204030204" pitchFamily="34" charset="0"/>
              <a:cs typeface="Times New Roman" panose="02020603050405020304" pitchFamily="18" charset="0"/>
            </a:endParaRPr>
          </a:p>
          <a:p>
            <a:pPr marL="346558" indent="-346558">
              <a:buFont typeface="Arial" panose="020B0604020202020204" pitchFamily="34" charset="0"/>
              <a:buChar char="•"/>
            </a:pPr>
            <a:r>
              <a:rPr lang="en-US" sz="2426" dirty="0">
                <a:latin typeface="Calibri" panose="020F0502020204030204" pitchFamily="34" charset="0"/>
                <a:ea typeface="Calibri" panose="020F0502020204030204" pitchFamily="34" charset="0"/>
                <a:cs typeface="Times New Roman" panose="02020603050405020304" pitchFamily="18" charset="0"/>
              </a:rPr>
              <a:t>Grass day in South Africa </a:t>
            </a:r>
            <a:endParaRPr lang="en-ZA" sz="2426" dirty="0">
              <a:latin typeface="Calibri" panose="020F0502020204030204" pitchFamily="34" charset="0"/>
              <a:ea typeface="Calibri" panose="020F0502020204030204" pitchFamily="34" charset="0"/>
              <a:cs typeface="Times New Roman" panose="02020603050405020304" pitchFamily="18" charset="0"/>
            </a:endParaRPr>
          </a:p>
          <a:p>
            <a:pPr marL="346558" indent="-346558">
              <a:buFont typeface="Arial" panose="020B0604020202020204" pitchFamily="34" charset="0"/>
              <a:buChar char="•"/>
            </a:pPr>
            <a:r>
              <a:rPr lang="en-ZA" sz="2426" dirty="0">
                <a:latin typeface="Calibri" panose="020F0502020204030204" pitchFamily="34" charset="0"/>
                <a:ea typeface="Calibri" panose="020F0502020204030204" pitchFamily="34" charset="0"/>
                <a:cs typeface="Times New Roman" panose="02020603050405020304" pitchFamily="18" charset="0"/>
              </a:rPr>
              <a:t>Farmer days highlighting IYRP messages </a:t>
            </a:r>
          </a:p>
          <a:p>
            <a:pPr marL="346558" indent="-346558">
              <a:buFont typeface="Arial" panose="020B0604020202020204" pitchFamily="34" charset="0"/>
              <a:buChar char="•"/>
            </a:pPr>
            <a:r>
              <a:rPr lang="en-ZA" sz="2426" dirty="0">
                <a:latin typeface="Calibri" panose="020F0502020204030204" pitchFamily="34" charset="0"/>
                <a:ea typeface="Calibri" panose="020F0502020204030204" pitchFamily="34" charset="0"/>
                <a:cs typeface="Times New Roman" panose="02020603050405020304" pitchFamily="18" charset="0"/>
              </a:rPr>
              <a:t>Social media campaigns</a:t>
            </a:r>
          </a:p>
          <a:p>
            <a:pPr marL="346558" indent="-346558">
              <a:buFont typeface="Arial" panose="020B0604020202020204" pitchFamily="34" charset="0"/>
              <a:buChar char="•"/>
            </a:pPr>
            <a:r>
              <a:rPr lang="en-ZA" sz="2426" dirty="0">
                <a:latin typeface="Calibri" panose="020F0502020204030204" pitchFamily="34" charset="0"/>
                <a:ea typeface="Calibri" panose="020F0502020204030204" pitchFamily="34" charset="0"/>
                <a:cs typeface="Times New Roman" panose="02020603050405020304" pitchFamily="18" charset="0"/>
              </a:rPr>
              <a:t>Commissioned research to fill knowledge gaps and formulating policy briefs. </a:t>
            </a:r>
          </a:p>
          <a:p>
            <a:pPr marL="346558" indent="-346558">
              <a:buFont typeface="Arial" panose="020B0604020202020204" pitchFamily="34" charset="0"/>
              <a:buChar char="•"/>
            </a:pPr>
            <a:r>
              <a:rPr lang="en-US" sz="2426" dirty="0">
                <a:latin typeface="Calibri" panose="020F0502020204030204" pitchFamily="34" charset="0"/>
                <a:cs typeface="Times New Roman" panose="02020603050405020304" pitchFamily="18" charset="0"/>
              </a:rPr>
              <a:t>Special issue in AJRFS</a:t>
            </a:r>
            <a:endParaRPr lang="en-ZA" sz="2426" dirty="0"/>
          </a:p>
        </p:txBody>
      </p:sp>
    </p:spTree>
    <p:extLst>
      <p:ext uri="{BB962C8B-B14F-4D97-AF65-F5344CB8AC3E}">
        <p14:creationId xmlns:p14="http://schemas.microsoft.com/office/powerpoint/2010/main" val="3591603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677" y="12536"/>
            <a:ext cx="11840307" cy="6845464"/>
          </a:xfrm>
          <a:prstGeom prst="rect">
            <a:avLst/>
          </a:prstGeom>
        </p:spPr>
        <p:txBody>
          <a:bodyPr wrap="square">
            <a:spAutoFit/>
          </a:bodyPr>
          <a:lstStyle/>
          <a:p>
            <a:r>
              <a:rPr lang="en-US" sz="3200" b="1" dirty="0"/>
              <a:t>What would we consider success? </a:t>
            </a:r>
          </a:p>
          <a:p>
            <a:endParaRPr lang="en-ZA" dirty="0"/>
          </a:p>
          <a:p>
            <a:pPr marL="228600" lvl="0" indent="-228600">
              <a:lnSpc>
                <a:spcPct val="150000"/>
              </a:lnSpc>
              <a:spcBef>
                <a:spcPts val="136"/>
              </a:spcBef>
              <a:buFont typeface="Wingdings" charset="2"/>
              <a:buChar char="Ø"/>
            </a:pPr>
            <a:r>
              <a:rPr lang="en-US" sz="2200" dirty="0"/>
              <a:t>FAO Rangelands Partnership Secretariat, to continue to raise awareness for governments</a:t>
            </a:r>
            <a:endParaRPr lang="en-ZA" sz="2200" dirty="0"/>
          </a:p>
          <a:p>
            <a:pPr marL="228600" lvl="0" indent="-228600">
              <a:lnSpc>
                <a:spcPct val="150000"/>
              </a:lnSpc>
              <a:spcBef>
                <a:spcPts val="136"/>
              </a:spcBef>
              <a:buFont typeface="Wingdings" charset="2"/>
              <a:buChar char="Ø"/>
            </a:pPr>
            <a:r>
              <a:rPr lang="en-US" sz="2200" dirty="0"/>
              <a:t>Pastoralists are looking for platforms for pastoralists to speak and have their voice heard, at national, regional and global levels</a:t>
            </a:r>
            <a:endParaRPr lang="en-ZA" sz="2200" dirty="0"/>
          </a:p>
          <a:p>
            <a:pPr marL="228600" lvl="0" indent="-228600">
              <a:lnSpc>
                <a:spcPct val="150000"/>
              </a:lnSpc>
              <a:spcBef>
                <a:spcPts val="136"/>
              </a:spcBef>
              <a:buFont typeface="Wingdings" charset="2"/>
              <a:buChar char="Ø"/>
            </a:pPr>
            <a:r>
              <a:rPr lang="en-US" sz="2200" dirty="0"/>
              <a:t>Resolutions taken by UN Entities in support of rangelands and pastoralism, including UNFCCC and the Post-2030 SDGs </a:t>
            </a:r>
            <a:endParaRPr lang="en-ZA" sz="2200" dirty="0"/>
          </a:p>
          <a:p>
            <a:pPr marL="228600" lvl="0" indent="-228600">
              <a:lnSpc>
                <a:spcPct val="150000"/>
              </a:lnSpc>
              <a:spcBef>
                <a:spcPts val="136"/>
              </a:spcBef>
              <a:buFont typeface="Wingdings" charset="2"/>
              <a:buChar char="Ø"/>
            </a:pPr>
            <a:r>
              <a:rPr lang="en-US" sz="2200" dirty="0"/>
              <a:t>Global data base of rangelands and pastoralists</a:t>
            </a:r>
            <a:endParaRPr lang="en-ZA" sz="2200" dirty="0"/>
          </a:p>
          <a:p>
            <a:pPr marL="228600" lvl="0" indent="-228600">
              <a:lnSpc>
                <a:spcPct val="150000"/>
              </a:lnSpc>
              <a:spcBef>
                <a:spcPts val="136"/>
              </a:spcBef>
              <a:buFont typeface="Wingdings" charset="2"/>
              <a:buChar char="Ø"/>
            </a:pPr>
            <a:r>
              <a:rPr lang="en-US" sz="2200" dirty="0"/>
              <a:t>Changes in national, regional, global policies promoting the protection and sustainability of rangelands and pastoralists, fair and equitable benefits and </a:t>
            </a:r>
            <a:r>
              <a:rPr lang="en-US" sz="2200" dirty="0" err="1"/>
              <a:t>upliftment</a:t>
            </a:r>
            <a:endParaRPr lang="en-ZA" sz="2200" dirty="0"/>
          </a:p>
          <a:p>
            <a:pPr marL="228600" lvl="0" indent="-228600">
              <a:lnSpc>
                <a:spcPct val="150000"/>
              </a:lnSpc>
              <a:spcBef>
                <a:spcPts val="136"/>
              </a:spcBef>
              <a:buFont typeface="Wingdings" charset="2"/>
              <a:buChar char="Ø"/>
            </a:pPr>
            <a:r>
              <a:rPr lang="en-US" sz="2200" dirty="0"/>
              <a:t>A fully funded and representative global gathering of pastoralists in 2026</a:t>
            </a:r>
            <a:endParaRPr lang="en-ZA" sz="2200" dirty="0"/>
          </a:p>
          <a:p>
            <a:pPr marL="228600" lvl="0" indent="-228600">
              <a:lnSpc>
                <a:spcPct val="150000"/>
              </a:lnSpc>
              <a:spcBef>
                <a:spcPts val="136"/>
              </a:spcBef>
              <a:buFont typeface="Wingdings" charset="2"/>
              <a:buChar char="Ø"/>
            </a:pPr>
            <a:r>
              <a:rPr lang="en-US" sz="2200" dirty="0"/>
              <a:t>More projects and programs dedicated to rangelands and pastoralists through global funds such as GEF, GCF, LDN, VCM </a:t>
            </a:r>
            <a:r>
              <a:rPr lang="en-ZA" sz="2200" dirty="0"/>
              <a:t>–</a:t>
            </a:r>
            <a:r>
              <a:rPr lang="en-US" sz="2200" dirty="0"/>
              <a:t> and growing portfolio of rangeland friendly certified products</a:t>
            </a:r>
            <a:endParaRPr lang="en-ZA" sz="2200" dirty="0"/>
          </a:p>
          <a:p>
            <a:pPr marL="457200" indent="-457200">
              <a:buFont typeface="Arial" panose="020B0604020202020204" pitchFamily="34" charset="0"/>
              <a:buChar char="•"/>
            </a:pPr>
            <a:endParaRPr lang="en-US" sz="2000" b="1" dirty="0"/>
          </a:p>
        </p:txBody>
      </p:sp>
    </p:spTree>
    <p:extLst>
      <p:ext uri="{BB962C8B-B14F-4D97-AF65-F5344CB8AC3E}">
        <p14:creationId xmlns:p14="http://schemas.microsoft.com/office/powerpoint/2010/main" val="2292731568"/>
      </p:ext>
    </p:extLst>
  </p:cSld>
  <p:clrMapOvr>
    <a:masterClrMapping/>
  </p:clrMapOvr>
  <mc:AlternateContent xmlns:mc="http://schemas.openxmlformats.org/markup-compatibility/2006" xmlns:p14="http://schemas.microsoft.com/office/powerpoint/2010/main">
    <mc:Choice Requires="p14">
      <p:transition spd="slow" p14:dur="2000" advTm="157210"/>
    </mc:Choice>
    <mc:Fallback xmlns="">
      <p:transition spd="slow" advTm="15721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2026" y="281980"/>
            <a:ext cx="6446829" cy="584775"/>
          </a:xfrm>
          <a:prstGeom prst="rect">
            <a:avLst/>
          </a:prstGeom>
        </p:spPr>
        <p:txBody>
          <a:bodyPr wrap="none">
            <a:spAutoFit/>
          </a:bodyPr>
          <a:lstStyle/>
          <a:p>
            <a:r>
              <a:rPr lang="en-US" sz="3200" b="1" dirty="0"/>
              <a:t>What does the IYRP seek to achieve?</a:t>
            </a:r>
          </a:p>
        </p:txBody>
      </p:sp>
      <p:sp>
        <p:nvSpPr>
          <p:cNvPr id="5" name="Content Placeholder 6"/>
          <p:cNvSpPr txBox="1">
            <a:spLocks/>
          </p:cNvSpPr>
          <p:nvPr/>
        </p:nvSpPr>
        <p:spPr>
          <a:xfrm>
            <a:off x="681607" y="1718710"/>
            <a:ext cx="10850413" cy="40019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36"/>
              </a:spcBef>
              <a:buFont typeface="Wingdings" charset="2"/>
              <a:buChar char="Ø"/>
            </a:pPr>
            <a:r>
              <a:rPr lang="en-US" sz="2175" dirty="0"/>
              <a:t>Create awareness on the critical contributions of rangelands &amp; pastoralists for food security, the economy and the environment</a:t>
            </a:r>
          </a:p>
          <a:p>
            <a:pPr>
              <a:lnSpc>
                <a:spcPct val="110000"/>
              </a:lnSpc>
              <a:spcBef>
                <a:spcPts val="136"/>
              </a:spcBef>
              <a:buFont typeface="Wingdings" charset="2"/>
              <a:buChar char="Ø"/>
            </a:pPr>
            <a:endParaRPr lang="en-US" sz="2175" i="1" dirty="0"/>
          </a:p>
          <a:p>
            <a:pPr>
              <a:lnSpc>
                <a:spcPct val="110000"/>
              </a:lnSpc>
              <a:spcBef>
                <a:spcPts val="136"/>
              </a:spcBef>
              <a:buFont typeface="Wingdings" charset="2"/>
              <a:buChar char="Ø"/>
            </a:pPr>
            <a:r>
              <a:rPr lang="en-US" sz="2175" dirty="0"/>
              <a:t>Break myths and misunderstandings of rangelands and pastoralism </a:t>
            </a:r>
          </a:p>
          <a:p>
            <a:pPr>
              <a:lnSpc>
                <a:spcPct val="110000"/>
              </a:lnSpc>
              <a:spcBef>
                <a:spcPts val="136"/>
              </a:spcBef>
              <a:buFont typeface="Wingdings" charset="2"/>
              <a:buChar char="Ø"/>
            </a:pPr>
            <a:endParaRPr lang="en-US" sz="2175" dirty="0"/>
          </a:p>
          <a:p>
            <a:pPr>
              <a:lnSpc>
                <a:spcPct val="110000"/>
              </a:lnSpc>
              <a:spcBef>
                <a:spcPts val="136"/>
              </a:spcBef>
              <a:buFont typeface="Wingdings" charset="2"/>
              <a:buChar char="Ø"/>
            </a:pPr>
            <a:r>
              <a:rPr lang="en-US" sz="2175" dirty="0"/>
              <a:t>Fill knowledge gaps with more participatory research and engagements </a:t>
            </a:r>
          </a:p>
          <a:p>
            <a:pPr>
              <a:lnSpc>
                <a:spcPct val="110000"/>
              </a:lnSpc>
              <a:spcBef>
                <a:spcPts val="136"/>
              </a:spcBef>
              <a:buFont typeface="Wingdings" charset="2"/>
              <a:buChar char="Ø"/>
            </a:pPr>
            <a:endParaRPr lang="en-US" sz="2175" i="1" dirty="0"/>
          </a:p>
          <a:p>
            <a:pPr>
              <a:lnSpc>
                <a:spcPct val="110000"/>
              </a:lnSpc>
              <a:spcBef>
                <a:spcPts val="136"/>
              </a:spcBef>
              <a:buFont typeface="Wingdings" charset="2"/>
              <a:buChar char="Ø"/>
            </a:pPr>
            <a:r>
              <a:rPr lang="en-US" sz="2175" dirty="0"/>
              <a:t>Promote evidence-based policies and legislation throughout the world in support of sustainable rangelands and pastoralism </a:t>
            </a:r>
          </a:p>
          <a:p>
            <a:pPr>
              <a:lnSpc>
                <a:spcPct val="110000"/>
              </a:lnSpc>
              <a:spcBef>
                <a:spcPts val="136"/>
              </a:spcBef>
              <a:buFont typeface="Wingdings" charset="2"/>
              <a:buChar char="Ø"/>
            </a:pPr>
            <a:endParaRPr lang="en-US" sz="2175" dirty="0"/>
          </a:p>
          <a:p>
            <a:pPr>
              <a:lnSpc>
                <a:spcPct val="110000"/>
              </a:lnSpc>
              <a:spcBef>
                <a:spcPts val="136"/>
              </a:spcBef>
              <a:buFont typeface="Wingdings" charset="2"/>
              <a:buChar char="Ø"/>
            </a:pPr>
            <a:r>
              <a:rPr lang="en-US" sz="2175" dirty="0"/>
              <a:t>Increase sustainable and ethical investment in rangelands</a:t>
            </a:r>
          </a:p>
        </p:txBody>
      </p:sp>
    </p:spTree>
    <p:extLst>
      <p:ext uri="{BB962C8B-B14F-4D97-AF65-F5344CB8AC3E}">
        <p14:creationId xmlns:p14="http://schemas.microsoft.com/office/powerpoint/2010/main" val="2888707797"/>
      </p:ext>
    </p:extLst>
  </p:cSld>
  <p:clrMapOvr>
    <a:masterClrMapping/>
  </p:clrMapOvr>
  <mc:AlternateContent xmlns:mc="http://schemas.openxmlformats.org/markup-compatibility/2006" xmlns:p14="http://schemas.microsoft.com/office/powerpoint/2010/main">
    <mc:Choice Requires="p14">
      <p:transition spd="slow" p14:dur="2000" advTm="146879"/>
    </mc:Choice>
    <mc:Fallback xmlns="">
      <p:transition spd="slow" advTm="14687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61857" y="3067673"/>
            <a:ext cx="6071879" cy="3773428"/>
          </a:xfrm>
          <a:prstGeom prst="rect">
            <a:avLst/>
          </a:prstGeom>
        </p:spPr>
      </p:pic>
      <p:pic>
        <p:nvPicPr>
          <p:cNvPr id="12" name="Picture 11"/>
          <p:cNvPicPr>
            <a:picLocks noChangeAspect="1"/>
          </p:cNvPicPr>
          <p:nvPr/>
        </p:nvPicPr>
        <p:blipFill>
          <a:blip r:embed="rId4"/>
          <a:stretch>
            <a:fillRect/>
          </a:stretch>
        </p:blipFill>
        <p:spPr>
          <a:xfrm>
            <a:off x="6233736" y="3097669"/>
            <a:ext cx="5857070" cy="3587466"/>
          </a:xfrm>
          <a:prstGeom prst="rect">
            <a:avLst/>
          </a:prstGeom>
        </p:spPr>
      </p:pic>
      <p:grpSp>
        <p:nvGrpSpPr>
          <p:cNvPr id="13" name="Group 12"/>
          <p:cNvGrpSpPr/>
          <p:nvPr/>
        </p:nvGrpSpPr>
        <p:grpSpPr>
          <a:xfrm>
            <a:off x="3108608" y="15527"/>
            <a:ext cx="5538355" cy="3147268"/>
            <a:chOff x="4375517" y="2913922"/>
            <a:chExt cx="6461257" cy="2076081"/>
          </a:xfrm>
        </p:grpSpPr>
        <p:sp>
          <p:nvSpPr>
            <p:cNvPr id="14" name="Rectangle 13"/>
            <p:cNvSpPr/>
            <p:nvPr/>
          </p:nvSpPr>
          <p:spPr>
            <a:xfrm>
              <a:off x="5394535" y="2992821"/>
              <a:ext cx="4423219" cy="466954"/>
            </a:xfrm>
            <a:prstGeom prst="rect">
              <a:avLst/>
            </a:prstGeom>
          </p:spPr>
          <p:txBody>
            <a:bodyPr wrap="none">
              <a:spAutoFit/>
            </a:bodyPr>
            <a:lstStyle/>
            <a:p>
              <a:r>
                <a:rPr lang="en-US" sz="4000" b="1" dirty="0">
                  <a:solidFill>
                    <a:srgbClr val="C00000"/>
                  </a:solidFill>
                </a:rPr>
                <a:t>Who is the IYRP?</a:t>
              </a:r>
            </a:p>
          </p:txBody>
        </p:sp>
        <p:sp>
          <p:nvSpPr>
            <p:cNvPr id="15" name="Rectangle 14"/>
            <p:cNvSpPr/>
            <p:nvPr/>
          </p:nvSpPr>
          <p:spPr>
            <a:xfrm>
              <a:off x="4583617" y="3710956"/>
              <a:ext cx="6045052" cy="1279047"/>
            </a:xfrm>
            <a:prstGeom prst="rect">
              <a:avLst/>
            </a:prstGeom>
          </p:spPr>
          <p:txBody>
            <a:bodyPr wrap="square">
              <a:spAutoFit/>
            </a:bodyPr>
            <a:lstStyle/>
            <a:p>
              <a:pPr algn="ctr">
                <a:lnSpc>
                  <a:spcPct val="150000"/>
                </a:lnSpc>
                <a:spcBef>
                  <a:spcPts val="136"/>
                </a:spcBef>
              </a:pPr>
              <a:r>
                <a:rPr lang="en-US" sz="2000" dirty="0"/>
                <a:t>Coalition of about 415 organizations from around the world representing pastoralists, NGOs, academia, media, private sector, multinational organizations, etc. ) </a:t>
              </a:r>
            </a:p>
          </p:txBody>
        </p:sp>
        <p:sp>
          <p:nvSpPr>
            <p:cNvPr id="16" name="Rectangle 15"/>
            <p:cNvSpPr/>
            <p:nvPr/>
          </p:nvSpPr>
          <p:spPr>
            <a:xfrm>
              <a:off x="4375517" y="2913922"/>
              <a:ext cx="6461257" cy="20562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7" name="Google Shape;229;p22"/>
          <p:cNvPicPr preferRelativeResize="0"/>
          <p:nvPr/>
        </p:nvPicPr>
        <p:blipFill rotWithShape="1">
          <a:blip r:embed="rId5">
            <a:alphaModFix/>
          </a:blip>
          <a:srcRect l="34696" r="20204"/>
          <a:stretch/>
        </p:blipFill>
        <p:spPr>
          <a:xfrm>
            <a:off x="8794084" y="1066286"/>
            <a:ext cx="1574800" cy="2001387"/>
          </a:xfrm>
          <a:prstGeom prst="rect">
            <a:avLst/>
          </a:prstGeom>
          <a:noFill/>
          <a:ln>
            <a:noFill/>
          </a:ln>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10754" y="103804"/>
            <a:ext cx="2208526" cy="1478435"/>
          </a:xfrm>
          <a:prstGeom prst="rect">
            <a:avLst/>
          </a:prstGeom>
        </p:spPr>
      </p:pic>
      <p:pic>
        <p:nvPicPr>
          <p:cNvPr id="19" name="Google Shape;97;p5"/>
          <p:cNvPicPr preferRelativeResize="0"/>
          <p:nvPr/>
        </p:nvPicPr>
        <p:blipFill rotWithShape="1">
          <a:blip r:embed="rId7">
            <a:alphaModFix/>
          </a:blip>
          <a:srcRect l="10552" r="38948"/>
          <a:stretch/>
        </p:blipFill>
        <p:spPr>
          <a:xfrm>
            <a:off x="186162" y="220017"/>
            <a:ext cx="2489099" cy="2912784"/>
          </a:xfrm>
          <a:prstGeom prst="rect">
            <a:avLst/>
          </a:prstGeom>
          <a:noFill/>
          <a:ln>
            <a:noFill/>
          </a:ln>
        </p:spPr>
      </p:pic>
    </p:spTree>
    <p:extLst>
      <p:ext uri="{BB962C8B-B14F-4D97-AF65-F5344CB8AC3E}">
        <p14:creationId xmlns:p14="http://schemas.microsoft.com/office/powerpoint/2010/main" val="987524588"/>
      </p:ext>
    </p:extLst>
  </p:cSld>
  <p:clrMapOvr>
    <a:masterClrMapping/>
  </p:clrMapOvr>
  <mc:AlternateContent xmlns:mc="http://schemas.openxmlformats.org/markup-compatibility/2006" xmlns:p14="http://schemas.microsoft.com/office/powerpoint/2010/main">
    <mc:Choice Requires="p14">
      <p:transition spd="slow" p14:dur="2000" advTm="102113"/>
    </mc:Choice>
    <mc:Fallback xmlns="">
      <p:transition spd="slow" advTm="10211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84221" y="533400"/>
            <a:ext cx="10581910" cy="5382901"/>
          </a:xfrm>
          <a:prstGeom prst="rect">
            <a:avLst/>
          </a:prstGeom>
        </p:spPr>
      </p:pic>
    </p:spTree>
    <p:extLst>
      <p:ext uri="{BB962C8B-B14F-4D97-AF65-F5344CB8AC3E}">
        <p14:creationId xmlns:p14="http://schemas.microsoft.com/office/powerpoint/2010/main" val="1859233151"/>
      </p:ext>
    </p:extLst>
  </p:cSld>
  <p:clrMapOvr>
    <a:masterClrMapping/>
  </p:clrMapOvr>
  <mc:AlternateContent xmlns:mc="http://schemas.openxmlformats.org/markup-compatibility/2006" xmlns:p14="http://schemas.microsoft.com/office/powerpoint/2010/main">
    <mc:Choice Requires="p14">
      <p:transition spd="slow" p14:dur="2000" advTm="102113"/>
    </mc:Choice>
    <mc:Fallback xmlns="">
      <p:transition spd="slow" advTm="10211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1981200" y="116632"/>
            <a:ext cx="8229600" cy="1143000"/>
          </a:xfrm>
        </p:spPr>
        <p:txBody>
          <a:bodyPr>
            <a:normAutofit/>
          </a:bodyPr>
          <a:lstStyle/>
          <a:p>
            <a:r>
              <a:rPr lang="en-US" sz="4000" dirty="0">
                <a:solidFill>
                  <a:srgbClr val="C00000"/>
                </a:solidFill>
              </a:rPr>
              <a:t>What are Rangelands? </a:t>
            </a:r>
          </a:p>
        </p:txBody>
      </p:sp>
      <p:sp>
        <p:nvSpPr>
          <p:cNvPr id="7172" name="Rectangle 4"/>
          <p:cNvSpPr>
            <a:spLocks noGrp="1" noChangeArrowheads="1"/>
          </p:cNvSpPr>
          <p:nvPr>
            <p:ph type="body" idx="1"/>
          </p:nvPr>
        </p:nvSpPr>
        <p:spPr>
          <a:xfrm>
            <a:off x="118900" y="1857936"/>
            <a:ext cx="5977100" cy="4451793"/>
          </a:xfrm>
        </p:spPr>
        <p:txBody>
          <a:bodyPr>
            <a:normAutofit/>
          </a:bodyPr>
          <a:lstStyle/>
          <a:p>
            <a:r>
              <a:rPr lang="en-US" sz="2600" dirty="0"/>
              <a:t>“Rangelands are areas of </a:t>
            </a:r>
            <a:r>
              <a:rPr lang="en-US" sz="2600" dirty="0">
                <a:solidFill>
                  <a:srgbClr val="0070C0"/>
                </a:solidFill>
              </a:rPr>
              <a:t>grasses, grass-like plants, forbs, shrubs and sometimes trees that are grazed or have the potential to be grazed by livestock and wildlife. </a:t>
            </a:r>
            <a:r>
              <a:rPr lang="en-US" sz="2600" dirty="0"/>
              <a:t>They are diverse in their vegetation highly influenced by rainfall, temperature and other climate phenomena, and habitat for a wide range of wildlife, many species of which are found nowhere else.”</a:t>
            </a:r>
            <a:endParaRPr lang="en-ZA" dirty="0">
              <a:solidFill>
                <a:srgbClr val="C00000"/>
              </a:solidFill>
            </a:endParaRPr>
          </a:p>
        </p:txBody>
      </p:sp>
      <p:pic>
        <p:nvPicPr>
          <p:cNvPr id="6" name="Picture 5"/>
          <p:cNvPicPr>
            <a:picLocks noChangeAspect="1"/>
          </p:cNvPicPr>
          <p:nvPr/>
        </p:nvPicPr>
        <p:blipFill>
          <a:blip r:embed="rId3"/>
          <a:stretch>
            <a:fillRect/>
          </a:stretch>
        </p:blipFill>
        <p:spPr>
          <a:xfrm>
            <a:off x="6234624" y="1196788"/>
            <a:ext cx="5221475" cy="5327333"/>
          </a:xfrm>
          <a:prstGeom prst="rect">
            <a:avLst/>
          </a:prstGeom>
        </p:spPr>
      </p:pic>
    </p:spTree>
    <p:extLst>
      <p:ext uri="{BB962C8B-B14F-4D97-AF65-F5344CB8AC3E}">
        <p14:creationId xmlns:p14="http://schemas.microsoft.com/office/powerpoint/2010/main" val="1477233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1981200" y="116632"/>
            <a:ext cx="8229600" cy="1143000"/>
          </a:xfrm>
        </p:spPr>
        <p:txBody>
          <a:bodyPr>
            <a:normAutofit/>
          </a:bodyPr>
          <a:lstStyle/>
          <a:p>
            <a:r>
              <a:rPr lang="en-US" sz="4000" dirty="0">
                <a:solidFill>
                  <a:srgbClr val="C00000"/>
                </a:solidFill>
              </a:rPr>
              <a:t>Who is a pastoralist? </a:t>
            </a:r>
          </a:p>
        </p:txBody>
      </p:sp>
      <p:pic>
        <p:nvPicPr>
          <p:cNvPr id="2" name="Picture 1"/>
          <p:cNvPicPr>
            <a:picLocks noChangeAspect="1"/>
          </p:cNvPicPr>
          <p:nvPr/>
        </p:nvPicPr>
        <p:blipFill>
          <a:blip r:embed="rId3"/>
          <a:stretch>
            <a:fillRect/>
          </a:stretch>
        </p:blipFill>
        <p:spPr>
          <a:xfrm>
            <a:off x="6003585" y="887574"/>
            <a:ext cx="5472524" cy="5678139"/>
          </a:xfrm>
          <a:prstGeom prst="rect">
            <a:avLst/>
          </a:prstGeom>
        </p:spPr>
      </p:pic>
      <p:sp>
        <p:nvSpPr>
          <p:cNvPr id="3" name="Rectangle 2"/>
          <p:cNvSpPr/>
          <p:nvPr/>
        </p:nvSpPr>
        <p:spPr>
          <a:xfrm>
            <a:off x="366239" y="2056251"/>
            <a:ext cx="5450303" cy="3376822"/>
          </a:xfrm>
          <a:prstGeom prst="rect">
            <a:avLst/>
          </a:prstGeom>
        </p:spPr>
        <p:txBody>
          <a:bodyPr wrap="square">
            <a:spAutoFit/>
          </a:bodyPr>
          <a:lstStyle/>
          <a:p>
            <a:r>
              <a:rPr lang="en-US" sz="2668" i="1" dirty="0"/>
              <a:t>Pastoralists </a:t>
            </a:r>
            <a:r>
              <a:rPr lang="en-US" sz="2668" i="1" dirty="0">
                <a:solidFill>
                  <a:srgbClr val="0070C0"/>
                </a:solidFill>
              </a:rPr>
              <a:t>are people who raise livestock or (semi-)wild animals on rangelands </a:t>
            </a:r>
            <a:r>
              <a:rPr lang="en-US" sz="2668" i="1" dirty="0"/>
              <a:t>in production systems </a:t>
            </a:r>
            <a:r>
              <a:rPr lang="en-US" sz="2668" i="1" dirty="0">
                <a:solidFill>
                  <a:schemeClr val="accent2">
                    <a:lumMod val="75000"/>
                  </a:schemeClr>
                </a:solidFill>
              </a:rPr>
              <a:t>that depend on some degree of herd mobility. </a:t>
            </a:r>
            <a:r>
              <a:rPr lang="en-US" sz="2668" i="1" dirty="0"/>
              <a:t>They manage diverse species of grazing and browsing animals such as sheep, goats, camels, cattle, and donkeys.</a:t>
            </a:r>
            <a:endParaRPr lang="en-ZA" sz="2668" i="1" dirty="0"/>
          </a:p>
        </p:txBody>
      </p:sp>
    </p:spTree>
    <p:extLst>
      <p:ext uri="{BB962C8B-B14F-4D97-AF65-F5344CB8AC3E}">
        <p14:creationId xmlns:p14="http://schemas.microsoft.com/office/powerpoint/2010/main" val="3624616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1070" y="326134"/>
            <a:ext cx="10304328" cy="1369431"/>
          </a:xfrm>
          <a:prstGeom prst="rect">
            <a:avLst/>
          </a:prstGeom>
        </p:spPr>
        <p:txBody>
          <a:bodyPr vert="horz" wrap="square" lIns="0" tIns="7701" rIns="0" bIns="0" rtlCol="0" anchor="ctr">
            <a:spAutoFit/>
          </a:bodyPr>
          <a:lstStyle/>
          <a:p>
            <a:pPr marL="7701" marR="3081">
              <a:lnSpc>
                <a:spcPct val="114000"/>
              </a:lnSpc>
              <a:spcBef>
                <a:spcPts val="61"/>
              </a:spcBef>
              <a:tabLst>
                <a:tab pos="8481804" algn="l"/>
              </a:tabLst>
            </a:pPr>
            <a:r>
              <a:rPr sz="3881" b="1" dirty="0">
                <a:latin typeface="Proxima Nova"/>
                <a:cs typeface="Proxima Nova"/>
              </a:rPr>
              <a:t>What</a:t>
            </a:r>
            <a:r>
              <a:rPr sz="3881" b="1" spc="3" dirty="0">
                <a:latin typeface="Proxima Nova"/>
                <a:cs typeface="Proxima Nova"/>
              </a:rPr>
              <a:t> </a:t>
            </a:r>
            <a:r>
              <a:rPr sz="3881" b="1" dirty="0">
                <a:latin typeface="Proxima Nova"/>
                <a:cs typeface="Proxima Nova"/>
              </a:rPr>
              <a:t>does</a:t>
            </a:r>
            <a:r>
              <a:rPr sz="3881" b="1" spc="3" dirty="0">
                <a:latin typeface="Proxima Nova"/>
                <a:cs typeface="Proxima Nova"/>
              </a:rPr>
              <a:t> </a:t>
            </a:r>
            <a:r>
              <a:rPr sz="3881" b="1" spc="-6" dirty="0">
                <a:latin typeface="Proxima Nova"/>
                <a:cs typeface="Proxima Nova"/>
              </a:rPr>
              <a:t>th</a:t>
            </a:r>
            <a:r>
              <a:rPr sz="3881" b="1" dirty="0">
                <a:latin typeface="Proxima Nova"/>
                <a:cs typeface="Proxima Nova"/>
              </a:rPr>
              <a:t>e</a:t>
            </a:r>
            <a:r>
              <a:rPr sz="3881" b="1" spc="-12" dirty="0">
                <a:latin typeface="Proxima Nova"/>
                <a:cs typeface="Proxima Nova"/>
              </a:rPr>
              <a:t> </a:t>
            </a:r>
            <a:r>
              <a:rPr sz="3881" b="1" spc="-3" dirty="0">
                <a:latin typeface="Proxima Nova"/>
                <a:cs typeface="Proxima Nova"/>
              </a:rPr>
              <a:t>IYR</a:t>
            </a:r>
            <a:r>
              <a:rPr sz="3881" b="1" dirty="0">
                <a:latin typeface="Proxima Nova"/>
                <a:cs typeface="Proxima Nova"/>
              </a:rPr>
              <a:t>P</a:t>
            </a:r>
            <a:r>
              <a:rPr sz="3881" b="1" spc="3" dirty="0">
                <a:latin typeface="Proxima Nova"/>
                <a:cs typeface="Proxima Nova"/>
              </a:rPr>
              <a:t> </a:t>
            </a:r>
            <a:r>
              <a:rPr sz="3881" b="1" spc="-3" dirty="0">
                <a:latin typeface="Proxima Nova"/>
                <a:cs typeface="Proxima Nova"/>
              </a:rPr>
              <a:t>initiat</a:t>
            </a:r>
            <a:r>
              <a:rPr sz="3881" b="1" spc="-18" dirty="0">
                <a:latin typeface="Proxima Nova"/>
                <a:cs typeface="Proxima Nova"/>
              </a:rPr>
              <a:t>i</a:t>
            </a:r>
            <a:r>
              <a:rPr sz="3881" b="1" spc="-3" dirty="0">
                <a:latin typeface="Proxima Nova"/>
                <a:cs typeface="Proxima Nova"/>
              </a:rPr>
              <a:t>v</a:t>
            </a:r>
            <a:r>
              <a:rPr sz="3881" b="1" dirty="0">
                <a:latin typeface="Proxima Nova"/>
                <a:cs typeface="Proxima Nova"/>
              </a:rPr>
              <a:t>e</a:t>
            </a:r>
            <a:r>
              <a:rPr sz="3881" b="1" spc="3" dirty="0">
                <a:latin typeface="Proxima Nova"/>
                <a:cs typeface="Proxima Nova"/>
              </a:rPr>
              <a:t> </a:t>
            </a:r>
            <a:r>
              <a:rPr sz="3881" b="1" spc="-3" dirty="0">
                <a:latin typeface="Proxima Nova"/>
                <a:cs typeface="Proxima Nova"/>
              </a:rPr>
              <a:t>see</a:t>
            </a:r>
            <a:r>
              <a:rPr sz="3881" b="1" dirty="0">
                <a:latin typeface="Proxima Nova"/>
                <a:cs typeface="Proxima Nova"/>
              </a:rPr>
              <a:t>k </a:t>
            </a:r>
            <a:r>
              <a:rPr sz="3881" b="1" spc="-6" dirty="0">
                <a:latin typeface="Proxima Nova"/>
                <a:cs typeface="Proxima Nova"/>
              </a:rPr>
              <a:t>t</a:t>
            </a:r>
            <a:r>
              <a:rPr sz="3881" b="1" dirty="0">
                <a:latin typeface="Proxima Nova"/>
                <a:cs typeface="Proxima Nova"/>
              </a:rPr>
              <a:t>o</a:t>
            </a:r>
            <a:r>
              <a:rPr lang="de-DE" sz="3881" b="1" dirty="0">
                <a:latin typeface="Proxima Nova"/>
                <a:cs typeface="Proxima Nova"/>
              </a:rPr>
              <a:t> </a:t>
            </a:r>
            <a:r>
              <a:rPr sz="3881" b="1" dirty="0">
                <a:latin typeface="Proxima Nova"/>
                <a:cs typeface="Proxima Nova"/>
              </a:rPr>
              <a:t>achieve </a:t>
            </a:r>
            <a:r>
              <a:rPr sz="3881" b="1" spc="-6" dirty="0">
                <a:latin typeface="Proxima Nova"/>
                <a:cs typeface="Proxima Nova"/>
              </a:rPr>
              <a:t>through the Working </a:t>
            </a:r>
            <a:r>
              <a:rPr sz="3881" b="1" spc="-3" dirty="0">
                <a:latin typeface="Proxima Nova"/>
                <a:cs typeface="Proxima Nova"/>
              </a:rPr>
              <a:t>Groups?</a:t>
            </a:r>
          </a:p>
        </p:txBody>
      </p:sp>
      <p:sp>
        <p:nvSpPr>
          <p:cNvPr id="3" name="object 3"/>
          <p:cNvSpPr txBox="1"/>
          <p:nvPr/>
        </p:nvSpPr>
        <p:spPr>
          <a:xfrm>
            <a:off x="547220" y="2412429"/>
            <a:ext cx="10163009" cy="3429987"/>
          </a:xfrm>
          <a:prstGeom prst="rect">
            <a:avLst/>
          </a:prstGeom>
        </p:spPr>
        <p:txBody>
          <a:bodyPr vert="horz" wrap="square" lIns="0" tIns="6931" rIns="0" bIns="0" rtlCol="0">
            <a:spAutoFit/>
          </a:bodyPr>
          <a:lstStyle/>
          <a:p>
            <a:pPr marL="358019" marR="3081" indent="-358019">
              <a:lnSpc>
                <a:spcPct val="121400"/>
              </a:lnSpc>
              <a:spcBef>
                <a:spcPts val="55"/>
              </a:spcBef>
              <a:buClr>
                <a:srgbClr val="000000"/>
              </a:buClr>
              <a:buSzPct val="89333"/>
              <a:buFont typeface="Wingdings"/>
              <a:buChar char=""/>
              <a:tabLst>
                <a:tab pos="357339" algn="l"/>
                <a:tab pos="357724" algn="l"/>
              </a:tabLst>
            </a:pPr>
            <a:r>
              <a:rPr sz="2274" spc="6" dirty="0">
                <a:solidFill>
                  <a:srgbClr val="2D7015"/>
                </a:solidFill>
                <a:latin typeface="Proxima Nova Semibold"/>
                <a:cs typeface="Proxima Nova Semibold"/>
              </a:rPr>
              <a:t>Greater awareness in </a:t>
            </a:r>
            <a:r>
              <a:rPr sz="2274" spc="9" dirty="0">
                <a:solidFill>
                  <a:srgbClr val="2D7015"/>
                </a:solidFill>
                <a:latin typeface="Proxima Nova Semibold"/>
                <a:cs typeface="Proxima Nova Semibold"/>
              </a:rPr>
              <a:t>science </a:t>
            </a:r>
            <a:r>
              <a:rPr sz="2274" spc="15" dirty="0">
                <a:solidFill>
                  <a:srgbClr val="2D7015"/>
                </a:solidFill>
                <a:latin typeface="Proxima Nova Semibold"/>
                <a:cs typeface="Proxima Nova Semibold"/>
              </a:rPr>
              <a:t>&amp; </a:t>
            </a:r>
            <a:r>
              <a:rPr sz="2274" spc="3" dirty="0">
                <a:solidFill>
                  <a:srgbClr val="2D7015"/>
                </a:solidFill>
                <a:latin typeface="Proxima Nova Semibold"/>
                <a:cs typeface="Proxima Nova Semibold"/>
              </a:rPr>
              <a:t>society </a:t>
            </a:r>
            <a:r>
              <a:rPr sz="2274" spc="9" dirty="0">
                <a:solidFill>
                  <a:srgbClr val="2D7015"/>
                </a:solidFill>
                <a:latin typeface="Proxima Nova Semibold"/>
                <a:cs typeface="Proxima Nova Semibold"/>
              </a:rPr>
              <a:t>about </a:t>
            </a:r>
            <a:r>
              <a:rPr sz="2274" spc="12" dirty="0">
                <a:solidFill>
                  <a:srgbClr val="2D7015"/>
                </a:solidFill>
                <a:latin typeface="Proxima Nova Semibold"/>
                <a:cs typeface="Proxima Nova Semibold"/>
              </a:rPr>
              <a:t>how</a:t>
            </a:r>
            <a:br>
              <a:rPr lang="de-DE" sz="2274" spc="12" dirty="0">
                <a:solidFill>
                  <a:srgbClr val="2D7015"/>
                </a:solidFill>
                <a:latin typeface="Proxima Nova Semibold"/>
                <a:cs typeface="Proxima Nova Semibold"/>
              </a:rPr>
            </a:br>
            <a:r>
              <a:rPr sz="2274" spc="6" dirty="0">
                <a:solidFill>
                  <a:srgbClr val="2D7015"/>
                </a:solidFill>
                <a:latin typeface="Proxima Nova Semibold"/>
                <a:cs typeface="Proxima Nova Semibold"/>
              </a:rPr>
              <a:t>rangelands </a:t>
            </a:r>
            <a:r>
              <a:rPr sz="2274" spc="15" dirty="0">
                <a:solidFill>
                  <a:srgbClr val="2D7015"/>
                </a:solidFill>
                <a:latin typeface="Proxima Nova Semibold"/>
                <a:cs typeface="Proxima Nova Semibold"/>
              </a:rPr>
              <a:t>&amp; </a:t>
            </a:r>
            <a:r>
              <a:rPr sz="2274" spc="6" dirty="0">
                <a:solidFill>
                  <a:srgbClr val="2D7015"/>
                </a:solidFill>
                <a:latin typeface="Proxima Nova Semibold"/>
                <a:cs typeface="Proxima Nova Semibold"/>
              </a:rPr>
              <a:t>pastoralists </a:t>
            </a:r>
            <a:r>
              <a:rPr sz="2274" spc="9" dirty="0">
                <a:solidFill>
                  <a:srgbClr val="2D7015"/>
                </a:solidFill>
                <a:latin typeface="Proxima Nova Semibold"/>
                <a:cs typeface="Proxima Nova Semibold"/>
              </a:rPr>
              <a:t>contribute to </a:t>
            </a:r>
            <a:r>
              <a:rPr sz="2274" spc="3" dirty="0">
                <a:solidFill>
                  <a:srgbClr val="2D7015"/>
                </a:solidFill>
                <a:latin typeface="Proxima Nova Semibold"/>
                <a:cs typeface="Proxima Nova Semibold"/>
              </a:rPr>
              <a:t>food </a:t>
            </a:r>
            <a:r>
              <a:rPr sz="2274" spc="-15" dirty="0">
                <a:solidFill>
                  <a:srgbClr val="2D7015"/>
                </a:solidFill>
                <a:latin typeface="Proxima Nova Semibold"/>
                <a:cs typeface="Proxima Nova Semibold"/>
              </a:rPr>
              <a:t>security,</a:t>
            </a:r>
            <a:br>
              <a:rPr lang="de-DE" sz="2274" spc="-15" dirty="0">
                <a:solidFill>
                  <a:srgbClr val="2D7015"/>
                </a:solidFill>
                <a:latin typeface="Proxima Nova Semibold"/>
                <a:cs typeface="Proxima Nova Semibold"/>
              </a:rPr>
            </a:br>
            <a:r>
              <a:rPr sz="2274" spc="-15" dirty="0">
                <a:solidFill>
                  <a:srgbClr val="2D7015"/>
                </a:solidFill>
                <a:latin typeface="Proxima Nova Semibold"/>
                <a:cs typeface="Proxima Nova Semibold"/>
              </a:rPr>
              <a:t>economy, </a:t>
            </a:r>
            <a:r>
              <a:rPr sz="2274" spc="6" dirty="0">
                <a:solidFill>
                  <a:srgbClr val="2D7015"/>
                </a:solidFill>
                <a:latin typeface="Proxima Nova Semibold"/>
                <a:cs typeface="Proxima Nova Semibold"/>
              </a:rPr>
              <a:t>environment </a:t>
            </a:r>
            <a:r>
              <a:rPr sz="2274" spc="15" dirty="0">
                <a:solidFill>
                  <a:srgbClr val="2D7015"/>
                </a:solidFill>
                <a:latin typeface="Proxima Nova Semibold"/>
                <a:cs typeface="Proxima Nova Semibold"/>
              </a:rPr>
              <a:t>&amp; </a:t>
            </a:r>
            <a:r>
              <a:rPr sz="2274" spc="3" dirty="0">
                <a:solidFill>
                  <a:srgbClr val="2D7015"/>
                </a:solidFill>
                <a:latin typeface="Proxima Nova Semibold"/>
                <a:cs typeface="Proxima Nova Semibold"/>
              </a:rPr>
              <a:t>cultural</a:t>
            </a:r>
            <a:r>
              <a:rPr sz="2274" spc="69" dirty="0">
                <a:solidFill>
                  <a:srgbClr val="2D7015"/>
                </a:solidFill>
                <a:latin typeface="Proxima Nova Semibold"/>
                <a:cs typeface="Proxima Nova Semibold"/>
              </a:rPr>
              <a:t> </a:t>
            </a:r>
            <a:r>
              <a:rPr sz="2274" spc="9" dirty="0">
                <a:solidFill>
                  <a:srgbClr val="2D7015"/>
                </a:solidFill>
                <a:latin typeface="Proxima Nova Semibold"/>
                <a:cs typeface="Proxima Nova Semibold"/>
              </a:rPr>
              <a:t>heritage</a:t>
            </a:r>
            <a:endParaRPr sz="2274" dirty="0">
              <a:latin typeface="Proxima Nova Semibold"/>
              <a:cs typeface="Proxima Nova Semibold"/>
            </a:endParaRPr>
          </a:p>
          <a:p>
            <a:pPr marL="358019" marR="814795" indent="-358019">
              <a:lnSpc>
                <a:spcPct val="120300"/>
              </a:lnSpc>
              <a:spcBef>
                <a:spcPts val="1819"/>
              </a:spcBef>
              <a:buFont typeface="Wingdings"/>
              <a:buChar char=""/>
              <a:tabLst>
                <a:tab pos="419720" algn="l"/>
                <a:tab pos="420105" algn="l"/>
              </a:tabLst>
            </a:pPr>
            <a:r>
              <a:rPr sz="2274" spc="3" dirty="0">
                <a:solidFill>
                  <a:srgbClr val="8D4F3E"/>
                </a:solidFill>
                <a:latin typeface="Proxima Nova Semibold"/>
                <a:cs typeface="Proxima Nova Semibold"/>
              </a:rPr>
              <a:t>Resolutions taken by </a:t>
            </a:r>
            <a:r>
              <a:rPr sz="2274" spc="15" dirty="0">
                <a:solidFill>
                  <a:srgbClr val="8D4F3E"/>
                </a:solidFill>
                <a:latin typeface="Proxima Nova Semibold"/>
                <a:cs typeface="Proxima Nova Semibold"/>
              </a:rPr>
              <a:t>UN </a:t>
            </a:r>
            <a:r>
              <a:rPr sz="2274" spc="12" dirty="0">
                <a:solidFill>
                  <a:srgbClr val="8D4F3E"/>
                </a:solidFill>
                <a:latin typeface="Proxima Nova Semibold"/>
                <a:cs typeface="Proxima Nova Semibold"/>
              </a:rPr>
              <a:t>and </a:t>
            </a:r>
            <a:r>
              <a:rPr sz="2274" spc="9" dirty="0">
                <a:solidFill>
                  <a:srgbClr val="8D4F3E"/>
                </a:solidFill>
                <a:latin typeface="Proxima Nova Semibold"/>
                <a:cs typeface="Proxima Nova Semibold"/>
              </a:rPr>
              <a:t>other </a:t>
            </a:r>
            <a:r>
              <a:rPr sz="2274" spc="6" dirty="0">
                <a:solidFill>
                  <a:srgbClr val="8D4F3E"/>
                </a:solidFill>
                <a:latin typeface="Proxima Nova Semibold"/>
                <a:cs typeface="Proxima Nova Semibold"/>
              </a:rPr>
              <a:t>international entities </a:t>
            </a:r>
            <a:br>
              <a:rPr lang="de-DE" sz="2274" spc="6" dirty="0">
                <a:solidFill>
                  <a:srgbClr val="8D4F3E"/>
                </a:solidFill>
                <a:latin typeface="Proxima Nova Semibold"/>
                <a:cs typeface="Proxima Nova Semibold"/>
              </a:rPr>
            </a:br>
            <a:r>
              <a:rPr sz="2274" spc="6" dirty="0">
                <a:solidFill>
                  <a:srgbClr val="8D4F3E"/>
                </a:solidFill>
                <a:latin typeface="Proxima Nova Semibold"/>
                <a:cs typeface="Proxima Nova Semibold"/>
              </a:rPr>
              <a:t>in support </a:t>
            </a:r>
            <a:r>
              <a:rPr sz="2274" spc="9" dirty="0">
                <a:solidFill>
                  <a:srgbClr val="8D4F3E"/>
                </a:solidFill>
                <a:latin typeface="Proxima Nova Semibold"/>
                <a:cs typeface="Proxima Nova Semibold"/>
              </a:rPr>
              <a:t>of </a:t>
            </a:r>
            <a:r>
              <a:rPr sz="2304" spc="-9" dirty="0">
                <a:solidFill>
                  <a:srgbClr val="8D4F3E"/>
                </a:solidFill>
                <a:latin typeface="Proxima Nova Semibold"/>
                <a:cs typeface="Proxima Nova Semibold"/>
              </a:rPr>
              <a:t>rangelands </a:t>
            </a:r>
            <a:r>
              <a:rPr sz="2304" spc="-6" dirty="0">
                <a:solidFill>
                  <a:srgbClr val="8D4F3E"/>
                </a:solidFill>
                <a:latin typeface="Proxima Nova Semibold"/>
                <a:cs typeface="Proxima Nova Semibold"/>
              </a:rPr>
              <a:t>&amp;</a:t>
            </a:r>
            <a:r>
              <a:rPr sz="2304" spc="12" dirty="0">
                <a:solidFill>
                  <a:srgbClr val="8D4F3E"/>
                </a:solidFill>
                <a:latin typeface="Proxima Nova Semibold"/>
                <a:cs typeface="Proxima Nova Semibold"/>
              </a:rPr>
              <a:t> </a:t>
            </a:r>
            <a:r>
              <a:rPr sz="2304" spc="-6" dirty="0">
                <a:solidFill>
                  <a:srgbClr val="8D4F3E"/>
                </a:solidFill>
                <a:latin typeface="Proxima Nova Semibold"/>
                <a:cs typeface="Proxima Nova Semibold"/>
              </a:rPr>
              <a:t>pastoralists</a:t>
            </a:r>
            <a:endParaRPr sz="2304" dirty="0">
              <a:latin typeface="Proxima Nova Semibold"/>
              <a:cs typeface="Proxima Nova Semibold"/>
            </a:endParaRPr>
          </a:p>
          <a:p>
            <a:pPr marL="358019" marR="264924" indent="-358019">
              <a:lnSpc>
                <a:spcPct val="120300"/>
              </a:lnSpc>
              <a:spcBef>
                <a:spcPts val="1819"/>
              </a:spcBef>
              <a:buClr>
                <a:srgbClr val="8D4F3E"/>
              </a:buClr>
              <a:buFont typeface="Wingdings"/>
              <a:buChar char=""/>
              <a:tabLst>
                <a:tab pos="419720" algn="l"/>
                <a:tab pos="420105" algn="l"/>
              </a:tabLst>
            </a:pPr>
            <a:r>
              <a:rPr sz="2274" spc="12" dirty="0">
                <a:solidFill>
                  <a:srgbClr val="2D7015"/>
                </a:solidFill>
                <a:latin typeface="Proxima Nova Semibold"/>
                <a:cs typeface="Proxima Nova Semibold"/>
              </a:rPr>
              <a:t>Changes </a:t>
            </a:r>
            <a:r>
              <a:rPr sz="2274" spc="6" dirty="0">
                <a:solidFill>
                  <a:srgbClr val="2D7015"/>
                </a:solidFill>
                <a:latin typeface="Proxima Nova Semibold"/>
                <a:cs typeface="Proxima Nova Semibold"/>
              </a:rPr>
              <a:t>in </a:t>
            </a:r>
            <a:r>
              <a:rPr sz="2274" spc="9" dirty="0">
                <a:solidFill>
                  <a:srgbClr val="2D7015"/>
                </a:solidFill>
                <a:latin typeface="Proxima Nova Semibold"/>
                <a:cs typeface="Proxima Nova Semibold"/>
              </a:rPr>
              <a:t>national, </a:t>
            </a:r>
            <a:r>
              <a:rPr sz="2274" spc="6" dirty="0">
                <a:solidFill>
                  <a:srgbClr val="2D7015"/>
                </a:solidFill>
                <a:latin typeface="Proxima Nova Semibold"/>
                <a:cs typeface="Proxima Nova Semibold"/>
              </a:rPr>
              <a:t>regional </a:t>
            </a:r>
            <a:r>
              <a:rPr sz="2274" spc="15" dirty="0">
                <a:solidFill>
                  <a:srgbClr val="2D7015"/>
                </a:solidFill>
                <a:latin typeface="Proxima Nova Semibold"/>
                <a:cs typeface="Proxima Nova Semibold"/>
              </a:rPr>
              <a:t>&amp; </a:t>
            </a:r>
            <a:r>
              <a:rPr sz="2274" spc="9" dirty="0">
                <a:solidFill>
                  <a:srgbClr val="2D7015"/>
                </a:solidFill>
                <a:latin typeface="Proxima Nova Semibold"/>
                <a:cs typeface="Proxima Nova Semibold"/>
              </a:rPr>
              <a:t>global policies </a:t>
            </a:r>
            <a:r>
              <a:rPr sz="2274" spc="6" dirty="0">
                <a:solidFill>
                  <a:srgbClr val="2D7015"/>
                </a:solidFill>
                <a:latin typeface="Proxima Nova Semibold"/>
                <a:cs typeface="Proxima Nova Semibold"/>
              </a:rPr>
              <a:t>in </a:t>
            </a:r>
            <a:r>
              <a:rPr sz="2274" spc="-3" dirty="0">
                <a:solidFill>
                  <a:srgbClr val="2D7015"/>
                </a:solidFill>
                <a:latin typeface="Proxima Nova Semibold"/>
                <a:cs typeface="Proxima Nova Semibold"/>
              </a:rPr>
              <a:t>favour </a:t>
            </a:r>
            <a:r>
              <a:rPr sz="2274" spc="9" dirty="0">
                <a:solidFill>
                  <a:srgbClr val="2D7015"/>
                </a:solidFill>
                <a:latin typeface="Proxima Nova Semibold"/>
                <a:cs typeface="Proxima Nova Semibold"/>
              </a:rPr>
              <a:t>of sustainable </a:t>
            </a:r>
            <a:r>
              <a:rPr sz="2304" spc="-3" dirty="0">
                <a:solidFill>
                  <a:srgbClr val="2D7015"/>
                </a:solidFill>
                <a:latin typeface="Proxima Nova Semibold"/>
                <a:cs typeface="Proxima Nova Semibold"/>
              </a:rPr>
              <a:t>management of </a:t>
            </a:r>
            <a:r>
              <a:rPr sz="2304" spc="-9" dirty="0">
                <a:solidFill>
                  <a:srgbClr val="2D7015"/>
                </a:solidFill>
                <a:latin typeface="Proxima Nova Semibold"/>
                <a:cs typeface="Proxima Nova Semibold"/>
              </a:rPr>
              <a:t>rangeland </a:t>
            </a:r>
            <a:r>
              <a:rPr sz="2304" spc="-6" dirty="0">
                <a:solidFill>
                  <a:srgbClr val="2D7015"/>
                </a:solidFill>
                <a:latin typeface="Proxima Nova Semibold"/>
                <a:cs typeface="Proxima Nova Semibold"/>
              </a:rPr>
              <a:t>resources by pastoralists &amp; </a:t>
            </a:r>
            <a:r>
              <a:rPr sz="2304" spc="-3" dirty="0">
                <a:solidFill>
                  <a:srgbClr val="2D7015"/>
                </a:solidFill>
                <a:latin typeface="Proxima Nova Semibold"/>
                <a:cs typeface="Proxima Nova Semibold"/>
              </a:rPr>
              <a:t>other</a:t>
            </a:r>
            <a:r>
              <a:rPr sz="2304" spc="69" dirty="0">
                <a:solidFill>
                  <a:srgbClr val="2D7015"/>
                </a:solidFill>
                <a:latin typeface="Proxima Nova Semibold"/>
                <a:cs typeface="Proxima Nova Semibold"/>
              </a:rPr>
              <a:t> </a:t>
            </a:r>
            <a:r>
              <a:rPr sz="2304" spc="-6" dirty="0">
                <a:solidFill>
                  <a:srgbClr val="2D7015"/>
                </a:solidFill>
                <a:latin typeface="Proxima Nova Semibold"/>
                <a:cs typeface="Proxima Nova Semibold"/>
              </a:rPr>
              <a:t>stakeholders</a:t>
            </a:r>
            <a:endParaRPr sz="2304" dirty="0">
              <a:latin typeface="Proxima Nova Semibold"/>
              <a:cs typeface="Proxima Nova Semibold"/>
            </a:endParaRPr>
          </a:p>
        </p:txBody>
      </p:sp>
      <p:sp>
        <p:nvSpPr>
          <p:cNvPr id="4" name="object 4"/>
          <p:cNvSpPr/>
          <p:nvPr/>
        </p:nvSpPr>
        <p:spPr>
          <a:xfrm>
            <a:off x="8360180" y="1950352"/>
            <a:ext cx="3095919" cy="2018616"/>
          </a:xfrm>
          <a:prstGeom prst="rect">
            <a:avLst/>
          </a:prstGeom>
          <a:blipFill>
            <a:blip r:embed="rId2"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362538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8527" y="216709"/>
            <a:ext cx="8663392" cy="688215"/>
          </a:xfrm>
          <a:prstGeom prst="rect">
            <a:avLst/>
          </a:prstGeom>
        </p:spPr>
        <p:txBody>
          <a:bodyPr vert="horz" wrap="square" lIns="0" tIns="7316" rIns="0" bIns="0" rtlCol="0" anchor="ctr">
            <a:spAutoFit/>
          </a:bodyPr>
          <a:lstStyle/>
          <a:p>
            <a:pPr marL="7701" marR="3081">
              <a:lnSpc>
                <a:spcPct val="114000"/>
              </a:lnSpc>
              <a:spcBef>
                <a:spcPts val="58"/>
              </a:spcBef>
            </a:pPr>
            <a:r>
              <a:rPr lang="en-US" sz="3881" b="1" dirty="0">
                <a:latin typeface="Proxima Nova"/>
                <a:cs typeface="Proxima Nova"/>
              </a:rPr>
              <a:t>T</a:t>
            </a:r>
            <a:r>
              <a:rPr sz="3881" b="1" spc="-3" dirty="0">
                <a:latin typeface="Proxima Nova"/>
                <a:cs typeface="Proxima Nova"/>
              </a:rPr>
              <a:t>asks </a:t>
            </a:r>
            <a:r>
              <a:rPr sz="3881" b="1" spc="3" dirty="0">
                <a:latin typeface="Proxima Nova"/>
                <a:cs typeface="Proxima Nova"/>
              </a:rPr>
              <a:t>of Working Groups </a:t>
            </a:r>
            <a:r>
              <a:rPr sz="3881" b="1" spc="-3" dirty="0">
                <a:latin typeface="Proxima Nova"/>
                <a:cs typeface="Proxima Nova"/>
              </a:rPr>
              <a:t>:</a:t>
            </a:r>
            <a:endParaRPr sz="3881" b="1" dirty="0">
              <a:latin typeface="Proxima Nova"/>
              <a:cs typeface="Proxima Nova"/>
            </a:endParaRPr>
          </a:p>
        </p:txBody>
      </p:sp>
      <p:sp>
        <p:nvSpPr>
          <p:cNvPr id="3" name="object 3"/>
          <p:cNvSpPr txBox="1"/>
          <p:nvPr/>
        </p:nvSpPr>
        <p:spPr>
          <a:xfrm>
            <a:off x="366239" y="1549154"/>
            <a:ext cx="10289695" cy="4877083"/>
          </a:xfrm>
          <a:prstGeom prst="rect">
            <a:avLst/>
          </a:prstGeom>
        </p:spPr>
        <p:txBody>
          <a:bodyPr vert="horz" wrap="square" lIns="0" tIns="10012" rIns="0" bIns="0" rtlCol="0">
            <a:spAutoFit/>
          </a:bodyPr>
          <a:lstStyle/>
          <a:p>
            <a:pPr marL="287257" indent="-279942">
              <a:lnSpc>
                <a:spcPct val="108000"/>
              </a:lnSpc>
              <a:spcBef>
                <a:spcPts val="79"/>
              </a:spcBef>
              <a:buClr>
                <a:srgbClr val="000000"/>
              </a:buClr>
              <a:buFont typeface="Wingdings"/>
              <a:buChar char=""/>
              <a:tabLst>
                <a:tab pos="287643" algn="l"/>
              </a:tabLst>
            </a:pPr>
            <a:r>
              <a:rPr sz="2031" spc="9" dirty="0">
                <a:solidFill>
                  <a:srgbClr val="2D7015"/>
                </a:solidFill>
                <a:latin typeface="Proxima Nova Semibold"/>
                <a:cs typeface="Proxima Nova Semibold"/>
              </a:rPr>
              <a:t>Collate </a:t>
            </a:r>
            <a:r>
              <a:rPr sz="2031" spc="12" dirty="0">
                <a:solidFill>
                  <a:srgbClr val="2D7015"/>
                </a:solidFill>
                <a:latin typeface="Proxima Nova Semibold"/>
                <a:cs typeface="Proxima Nova Semibold"/>
              </a:rPr>
              <a:t>and </a:t>
            </a:r>
            <a:r>
              <a:rPr sz="2031" spc="9" dirty="0">
                <a:solidFill>
                  <a:srgbClr val="2D7015"/>
                </a:solidFill>
                <a:latin typeface="Proxima Nova Semibold"/>
                <a:cs typeface="Proxima Nova Semibold"/>
              </a:rPr>
              <a:t>analyse existing research results (science</a:t>
            </a:r>
            <a:r>
              <a:rPr sz="2031" spc="-170" dirty="0">
                <a:solidFill>
                  <a:srgbClr val="2D7015"/>
                </a:solidFill>
                <a:latin typeface="Proxima Nova Semibold"/>
                <a:cs typeface="Proxima Nova Semibold"/>
              </a:rPr>
              <a:t> </a:t>
            </a:r>
            <a:r>
              <a:rPr sz="2031" spc="9" dirty="0">
                <a:solidFill>
                  <a:srgbClr val="2D7015"/>
                </a:solidFill>
                <a:latin typeface="Proxima Nova Semibold"/>
                <a:cs typeface="Proxima Nova Semibold"/>
              </a:rPr>
              <a:t>review)</a:t>
            </a:r>
            <a:endParaRPr sz="2031" dirty="0">
              <a:latin typeface="Proxima Nova Semibold"/>
              <a:cs typeface="Proxima Nova Semibold"/>
            </a:endParaRPr>
          </a:p>
          <a:p>
            <a:pPr marL="287257" indent="-279942">
              <a:lnSpc>
                <a:spcPct val="108000"/>
              </a:lnSpc>
              <a:spcBef>
                <a:spcPts val="1455"/>
              </a:spcBef>
              <a:buClr>
                <a:srgbClr val="000000"/>
              </a:buClr>
              <a:buFont typeface="Wingdings"/>
              <a:buChar char=""/>
              <a:tabLst>
                <a:tab pos="287643" algn="l"/>
              </a:tabLst>
            </a:pPr>
            <a:r>
              <a:rPr sz="2031" spc="9" dirty="0">
                <a:solidFill>
                  <a:srgbClr val="8D4F3E"/>
                </a:solidFill>
                <a:latin typeface="Proxima Nova Semibold"/>
                <a:cs typeface="Proxima Nova Semibold"/>
              </a:rPr>
              <a:t>Identify knowledge </a:t>
            </a:r>
            <a:r>
              <a:rPr sz="2031" spc="12" dirty="0">
                <a:solidFill>
                  <a:srgbClr val="8D4F3E"/>
                </a:solidFill>
                <a:latin typeface="Proxima Nova Semibold"/>
                <a:cs typeface="Proxima Nova Semibold"/>
              </a:rPr>
              <a:t>&amp; </a:t>
            </a:r>
            <a:r>
              <a:rPr sz="2031" spc="9" dirty="0">
                <a:solidFill>
                  <a:srgbClr val="8D4F3E"/>
                </a:solidFill>
                <a:latin typeface="Proxima Nova Semibold"/>
                <a:cs typeface="Proxima Nova Semibold"/>
              </a:rPr>
              <a:t>information gaps </a:t>
            </a:r>
            <a:r>
              <a:rPr sz="1850" spc="-3" dirty="0">
                <a:solidFill>
                  <a:srgbClr val="8D4F3E"/>
                </a:solidFill>
                <a:latin typeface="Proxima Nova Semibold"/>
                <a:cs typeface="Proxima Nova Semibold"/>
              </a:rPr>
              <a:t>– </a:t>
            </a:r>
            <a:r>
              <a:rPr sz="2031" spc="12" dirty="0">
                <a:solidFill>
                  <a:srgbClr val="8D4F3E"/>
                </a:solidFill>
                <a:latin typeface="Proxima Nova Semibold"/>
                <a:cs typeface="Proxima Nova Semibold"/>
              </a:rPr>
              <a:t>and new</a:t>
            </a:r>
            <a:r>
              <a:rPr sz="2031" spc="-146" dirty="0">
                <a:solidFill>
                  <a:srgbClr val="8D4F3E"/>
                </a:solidFill>
                <a:latin typeface="Proxima Nova Semibold"/>
                <a:cs typeface="Proxima Nova Semibold"/>
              </a:rPr>
              <a:t> </a:t>
            </a:r>
            <a:r>
              <a:rPr sz="2031" spc="9" dirty="0">
                <a:solidFill>
                  <a:srgbClr val="8D4F3E"/>
                </a:solidFill>
                <a:latin typeface="Proxima Nova Semibold"/>
                <a:cs typeface="Proxima Nova Semibold"/>
              </a:rPr>
              <a:t>opportunities</a:t>
            </a:r>
            <a:endParaRPr lang="de-DE" sz="2031" dirty="0">
              <a:latin typeface="Proxima Nova Semibold"/>
              <a:cs typeface="Proxima Nova Semibold"/>
            </a:endParaRPr>
          </a:p>
          <a:p>
            <a:pPr marL="287257" indent="-279942">
              <a:lnSpc>
                <a:spcPct val="108000"/>
              </a:lnSpc>
              <a:spcBef>
                <a:spcPts val="1455"/>
              </a:spcBef>
              <a:buClr>
                <a:srgbClr val="000000"/>
              </a:buClr>
              <a:buFont typeface="Wingdings"/>
              <a:buChar char=""/>
              <a:tabLst>
                <a:tab pos="287643" algn="l"/>
              </a:tabLst>
            </a:pPr>
            <a:r>
              <a:rPr sz="2031" spc="9" dirty="0">
                <a:solidFill>
                  <a:srgbClr val="2D7015"/>
                </a:solidFill>
                <a:latin typeface="Proxima Nova Semibold"/>
                <a:cs typeface="Proxima Nova Semibold"/>
              </a:rPr>
              <a:t>Stimulate </a:t>
            </a:r>
            <a:r>
              <a:rPr sz="2031" spc="12" dirty="0">
                <a:solidFill>
                  <a:srgbClr val="2D7015"/>
                </a:solidFill>
                <a:latin typeface="Proxima Nova Semibold"/>
                <a:cs typeface="Proxima Nova Semibold"/>
              </a:rPr>
              <a:t>and </a:t>
            </a:r>
            <a:r>
              <a:rPr sz="2031" spc="9" dirty="0">
                <a:solidFill>
                  <a:srgbClr val="2D7015"/>
                </a:solidFill>
                <a:latin typeface="Proxima Nova Semibold"/>
                <a:cs typeface="Proxima Nova Semibold"/>
              </a:rPr>
              <a:t>engage in </a:t>
            </a:r>
            <a:r>
              <a:rPr sz="2031" spc="6" dirty="0">
                <a:solidFill>
                  <a:srgbClr val="2D7015"/>
                </a:solidFill>
                <a:latin typeface="Proxima Nova Semibold"/>
                <a:cs typeface="Proxima Nova Semibold"/>
              </a:rPr>
              <a:t>participatory </a:t>
            </a:r>
            <a:r>
              <a:rPr sz="2031" spc="9" dirty="0">
                <a:solidFill>
                  <a:srgbClr val="2D7015"/>
                </a:solidFill>
                <a:latin typeface="Proxima Nova Semibold"/>
                <a:cs typeface="Proxima Nova Semibold"/>
              </a:rPr>
              <a:t>research to </a:t>
            </a:r>
            <a:r>
              <a:rPr sz="2031" spc="6" dirty="0">
                <a:solidFill>
                  <a:srgbClr val="2D7015"/>
                </a:solidFill>
                <a:latin typeface="Proxima Nova Semibold"/>
                <a:cs typeface="Proxima Nova Semibold"/>
              </a:rPr>
              <a:t>fill </a:t>
            </a:r>
            <a:r>
              <a:rPr sz="2031" spc="9" dirty="0">
                <a:solidFill>
                  <a:srgbClr val="2D7015"/>
                </a:solidFill>
                <a:latin typeface="Proxima Nova Semibold"/>
                <a:cs typeface="Proxima Nova Semibold"/>
              </a:rPr>
              <a:t>gaps </a:t>
            </a:r>
            <a:br>
              <a:rPr lang="de-DE" sz="2031" spc="9" dirty="0">
                <a:solidFill>
                  <a:srgbClr val="2D7015"/>
                </a:solidFill>
                <a:latin typeface="Proxima Nova Semibold"/>
                <a:cs typeface="Proxima Nova Semibold"/>
              </a:rPr>
            </a:br>
            <a:r>
              <a:rPr sz="2031" spc="12" dirty="0">
                <a:solidFill>
                  <a:srgbClr val="2D7015"/>
                </a:solidFill>
                <a:latin typeface="Proxima Nova Semibold"/>
                <a:cs typeface="Proxima Nova Semibold"/>
              </a:rPr>
              <a:t>and</a:t>
            </a:r>
            <a:r>
              <a:rPr sz="2031" spc="-152" dirty="0">
                <a:solidFill>
                  <a:srgbClr val="2D7015"/>
                </a:solidFill>
                <a:latin typeface="Proxima Nova Semibold"/>
                <a:cs typeface="Proxima Nova Semibold"/>
              </a:rPr>
              <a:t> </a:t>
            </a:r>
            <a:r>
              <a:rPr sz="2031" spc="9" dirty="0">
                <a:solidFill>
                  <a:srgbClr val="2D7015"/>
                </a:solidFill>
                <a:latin typeface="Proxima Nova Semibold"/>
                <a:cs typeface="Proxima Nova Semibold"/>
              </a:rPr>
              <a:t>explore opportunities</a:t>
            </a:r>
            <a:endParaRPr sz="2031" dirty="0">
              <a:latin typeface="Proxima Nova Semibold"/>
              <a:cs typeface="Proxima Nova Semibold"/>
            </a:endParaRPr>
          </a:p>
          <a:p>
            <a:pPr marL="277246" indent="-269929">
              <a:lnSpc>
                <a:spcPct val="108000"/>
              </a:lnSpc>
              <a:spcBef>
                <a:spcPts val="1455"/>
              </a:spcBef>
              <a:buClr>
                <a:srgbClr val="000000"/>
              </a:buClr>
              <a:buFont typeface="Wingdings"/>
              <a:buChar char=""/>
              <a:tabLst>
                <a:tab pos="277631" algn="l"/>
              </a:tabLst>
            </a:pPr>
            <a:r>
              <a:rPr sz="2031" spc="9" dirty="0">
                <a:solidFill>
                  <a:srgbClr val="8D4F3E"/>
                </a:solidFill>
                <a:latin typeface="Proxima Nova Semibold"/>
                <a:cs typeface="Proxima Nova Semibold"/>
              </a:rPr>
              <a:t>Analyse existing </a:t>
            </a:r>
            <a:r>
              <a:rPr sz="2031" spc="6" dirty="0">
                <a:solidFill>
                  <a:srgbClr val="8D4F3E"/>
                </a:solidFill>
                <a:latin typeface="Proxima Nova Semibold"/>
                <a:cs typeface="Proxima Nova Semibold"/>
              </a:rPr>
              <a:t>international </a:t>
            </a:r>
            <a:r>
              <a:rPr sz="2031" spc="9" dirty="0">
                <a:solidFill>
                  <a:srgbClr val="8D4F3E"/>
                </a:solidFill>
                <a:latin typeface="Proxima Nova Semibold"/>
                <a:cs typeface="Proxima Nova Semibold"/>
              </a:rPr>
              <a:t>policy related to the</a:t>
            </a:r>
            <a:r>
              <a:rPr sz="2031" spc="-143" dirty="0">
                <a:solidFill>
                  <a:srgbClr val="8D4F3E"/>
                </a:solidFill>
                <a:latin typeface="Proxima Nova Semibold"/>
                <a:cs typeface="Proxima Nova Semibold"/>
              </a:rPr>
              <a:t> </a:t>
            </a:r>
            <a:r>
              <a:rPr sz="2031" spc="9" dirty="0">
                <a:solidFill>
                  <a:srgbClr val="8D4F3E"/>
                </a:solidFill>
                <a:latin typeface="Proxima Nova Semibold"/>
                <a:cs typeface="Proxima Nova Semibold"/>
              </a:rPr>
              <a:t>theme</a:t>
            </a:r>
            <a:endParaRPr lang="de-DE" sz="2031" dirty="0">
              <a:latin typeface="Proxima Nova Semibold"/>
              <a:cs typeface="Proxima Nova Semibold"/>
            </a:endParaRPr>
          </a:p>
          <a:p>
            <a:pPr marL="277246" indent="-269929">
              <a:lnSpc>
                <a:spcPct val="108000"/>
              </a:lnSpc>
              <a:spcBef>
                <a:spcPts val="1455"/>
              </a:spcBef>
              <a:buClr>
                <a:srgbClr val="000000"/>
              </a:buClr>
              <a:buFont typeface="Wingdings"/>
              <a:buChar char=""/>
              <a:tabLst>
                <a:tab pos="277631" algn="l"/>
              </a:tabLst>
            </a:pPr>
            <a:r>
              <a:rPr sz="2031" spc="9" dirty="0">
                <a:solidFill>
                  <a:srgbClr val="2D7015"/>
                </a:solidFill>
                <a:latin typeface="Proxima Nova Semibold"/>
                <a:cs typeface="Proxima Nova Semibold"/>
              </a:rPr>
              <a:t>Identify “targets” </a:t>
            </a:r>
            <a:r>
              <a:rPr sz="2031" spc="6" dirty="0">
                <a:solidFill>
                  <a:srgbClr val="2D7015"/>
                </a:solidFill>
                <a:latin typeface="Proxima Nova Semibold"/>
                <a:cs typeface="Proxima Nova Semibold"/>
              </a:rPr>
              <a:t>(international </a:t>
            </a:r>
            <a:r>
              <a:rPr sz="2031" spc="9" dirty="0">
                <a:solidFill>
                  <a:srgbClr val="2D7015"/>
                </a:solidFill>
                <a:latin typeface="Proxima Nova Semibold"/>
                <a:cs typeface="Proxima Nova Semibold"/>
              </a:rPr>
              <a:t>bodies, </a:t>
            </a:r>
            <a:r>
              <a:rPr sz="2031" spc="6" dirty="0">
                <a:solidFill>
                  <a:srgbClr val="2D7015"/>
                </a:solidFill>
                <a:latin typeface="Proxima Nova Semibold"/>
                <a:cs typeface="Proxima Nova Semibold"/>
              </a:rPr>
              <a:t>conventions, </a:t>
            </a:r>
            <a:r>
              <a:rPr sz="2031" spc="9" dirty="0">
                <a:solidFill>
                  <a:srgbClr val="2D7015"/>
                </a:solidFill>
                <a:latin typeface="Proxima Nova Semibold"/>
                <a:cs typeface="Proxima Nova Semibold"/>
              </a:rPr>
              <a:t>events </a:t>
            </a:r>
            <a:r>
              <a:rPr sz="2031" spc="6" dirty="0">
                <a:solidFill>
                  <a:srgbClr val="2D7015"/>
                </a:solidFill>
                <a:latin typeface="Proxima Nova Semibold"/>
                <a:cs typeface="Proxima Nova Semibold"/>
              </a:rPr>
              <a:t>etc) for science-</a:t>
            </a:r>
            <a:r>
              <a:rPr sz="2031" spc="12" dirty="0">
                <a:solidFill>
                  <a:srgbClr val="2D7015"/>
                </a:solidFill>
                <a:latin typeface="Proxima Nova Semibold"/>
                <a:cs typeface="Proxima Nova Semibold"/>
              </a:rPr>
              <a:t> </a:t>
            </a:r>
            <a:br>
              <a:rPr lang="de-DE" sz="2031" spc="12" dirty="0">
                <a:solidFill>
                  <a:srgbClr val="2D7015"/>
                </a:solidFill>
                <a:latin typeface="Proxima Nova Semibold"/>
                <a:cs typeface="Proxima Nova Semibold"/>
              </a:rPr>
            </a:br>
            <a:r>
              <a:rPr lang="de-DE" sz="2031" spc="12" dirty="0" err="1">
                <a:solidFill>
                  <a:srgbClr val="2D7015"/>
                </a:solidFill>
                <a:latin typeface="Proxima Nova Semibold"/>
                <a:cs typeface="Proxima Nova Semibold"/>
              </a:rPr>
              <a:t>and</a:t>
            </a:r>
            <a:r>
              <a:rPr lang="de-DE" sz="2031" spc="12" dirty="0">
                <a:solidFill>
                  <a:srgbClr val="2D7015"/>
                </a:solidFill>
                <a:latin typeface="Proxima Nova Semibold"/>
                <a:cs typeface="Proxima Nova Semibold"/>
              </a:rPr>
              <a:t> </a:t>
            </a:r>
            <a:r>
              <a:rPr sz="2031" spc="6" dirty="0">
                <a:solidFill>
                  <a:srgbClr val="2D7015"/>
                </a:solidFill>
                <a:latin typeface="Proxima Nova Semibold"/>
                <a:cs typeface="Proxima Nova Semibold"/>
              </a:rPr>
              <a:t>experience-based</a:t>
            </a:r>
            <a:r>
              <a:rPr sz="2031" spc="-27" dirty="0">
                <a:solidFill>
                  <a:srgbClr val="2D7015"/>
                </a:solidFill>
                <a:latin typeface="Proxima Nova Semibold"/>
                <a:cs typeface="Proxima Nova Semibold"/>
              </a:rPr>
              <a:t> </a:t>
            </a:r>
            <a:r>
              <a:rPr sz="2031" spc="9" dirty="0">
                <a:solidFill>
                  <a:srgbClr val="2D7015"/>
                </a:solidFill>
                <a:latin typeface="Proxima Nova Semibold"/>
                <a:cs typeface="Proxima Nova Semibold"/>
              </a:rPr>
              <a:t>advocacy</a:t>
            </a:r>
            <a:endParaRPr lang="de-DE" sz="2031" dirty="0">
              <a:latin typeface="Proxima Nova Semibold"/>
              <a:cs typeface="Proxima Nova Semibold"/>
            </a:endParaRPr>
          </a:p>
          <a:p>
            <a:pPr marL="277246" indent="-269929">
              <a:lnSpc>
                <a:spcPct val="108000"/>
              </a:lnSpc>
              <a:spcBef>
                <a:spcPts val="1455"/>
              </a:spcBef>
              <a:buClr>
                <a:srgbClr val="000000"/>
              </a:buClr>
              <a:buFont typeface="Wingdings"/>
              <a:buChar char=""/>
              <a:tabLst>
                <a:tab pos="277631" algn="l"/>
              </a:tabLst>
            </a:pPr>
            <a:r>
              <a:rPr sz="2031" spc="9" dirty="0">
                <a:solidFill>
                  <a:srgbClr val="8D4F3E"/>
                </a:solidFill>
                <a:latin typeface="Proxima Nova Semibold"/>
                <a:cs typeface="Proxima Nova Semibold"/>
              </a:rPr>
              <a:t>Strategise </a:t>
            </a:r>
            <a:r>
              <a:rPr sz="2031" spc="12" dirty="0">
                <a:solidFill>
                  <a:srgbClr val="8D4F3E"/>
                </a:solidFill>
                <a:latin typeface="Proxima Nova Semibold"/>
                <a:cs typeface="Proxima Nova Semibold"/>
              </a:rPr>
              <a:t>on </a:t>
            </a:r>
            <a:r>
              <a:rPr lang="de-DE" sz="2031" spc="12" dirty="0" err="1">
                <a:solidFill>
                  <a:srgbClr val="8D4F3E"/>
                </a:solidFill>
                <a:latin typeface="Proxima Nova Semibold"/>
                <a:cs typeface="Proxima Nova Semibold"/>
              </a:rPr>
              <a:t>appropriate</a:t>
            </a:r>
            <a:r>
              <a:rPr sz="2031" spc="9" dirty="0">
                <a:solidFill>
                  <a:srgbClr val="8D4F3E"/>
                </a:solidFill>
                <a:latin typeface="Proxima Nova Semibold"/>
                <a:cs typeface="Proxima Nova Semibold"/>
              </a:rPr>
              <a:t> </a:t>
            </a:r>
            <a:r>
              <a:rPr sz="2031" spc="12" dirty="0">
                <a:solidFill>
                  <a:srgbClr val="8D4F3E"/>
                </a:solidFill>
                <a:latin typeface="Proxima Nova Semibold"/>
                <a:cs typeface="Proxima Nova Semibold"/>
              </a:rPr>
              <a:t>messages </a:t>
            </a:r>
            <a:r>
              <a:rPr sz="2031" spc="6" dirty="0">
                <a:solidFill>
                  <a:srgbClr val="8D4F3E"/>
                </a:solidFill>
                <a:latin typeface="Proxima Nova Semibold"/>
                <a:cs typeface="Proxima Nova Semibold"/>
              </a:rPr>
              <a:t>for these </a:t>
            </a:r>
            <a:r>
              <a:rPr sz="2031" spc="9" dirty="0">
                <a:solidFill>
                  <a:srgbClr val="8D4F3E"/>
                </a:solidFill>
                <a:latin typeface="Proxima Nova Semibold"/>
                <a:cs typeface="Proxima Nova Semibold"/>
              </a:rPr>
              <a:t>targets, including </a:t>
            </a:r>
            <a:r>
              <a:rPr sz="2031" spc="6" dirty="0">
                <a:solidFill>
                  <a:srgbClr val="8D4F3E"/>
                </a:solidFill>
                <a:latin typeface="Proxima Nova Semibold"/>
                <a:cs typeface="Proxima Nova Semibold"/>
              </a:rPr>
              <a:t>identification</a:t>
            </a:r>
            <a:r>
              <a:rPr sz="2031" spc="-197" dirty="0">
                <a:solidFill>
                  <a:srgbClr val="8D4F3E"/>
                </a:solidFill>
                <a:latin typeface="Proxima Nova Semibold"/>
                <a:cs typeface="Proxima Nova Semibold"/>
              </a:rPr>
              <a:t> </a:t>
            </a:r>
            <a:r>
              <a:rPr sz="2031" spc="9" dirty="0">
                <a:solidFill>
                  <a:srgbClr val="8D4F3E"/>
                </a:solidFill>
                <a:latin typeface="Proxima Nova Semibold"/>
                <a:cs typeface="Proxima Nova Semibold"/>
              </a:rPr>
              <a:t>of spokespersons or “ambassadors” to bring </a:t>
            </a:r>
            <a:r>
              <a:rPr sz="2031" spc="12" dirty="0">
                <a:solidFill>
                  <a:srgbClr val="8D4F3E"/>
                </a:solidFill>
                <a:latin typeface="Proxima Nova Semibold"/>
                <a:cs typeface="Proxima Nova Semibold"/>
              </a:rPr>
              <a:t>them</a:t>
            </a:r>
            <a:r>
              <a:rPr sz="2031" spc="-115" dirty="0">
                <a:solidFill>
                  <a:srgbClr val="8D4F3E"/>
                </a:solidFill>
                <a:latin typeface="Proxima Nova Semibold"/>
                <a:cs typeface="Proxima Nova Semibold"/>
              </a:rPr>
              <a:t> </a:t>
            </a:r>
            <a:r>
              <a:rPr sz="2031" spc="9" dirty="0">
                <a:solidFill>
                  <a:srgbClr val="8D4F3E"/>
                </a:solidFill>
                <a:latin typeface="Proxima Nova Semibold"/>
                <a:cs typeface="Proxima Nova Semibold"/>
              </a:rPr>
              <a:t>across</a:t>
            </a:r>
            <a:endParaRPr lang="de-DE" sz="2031" dirty="0">
              <a:latin typeface="Proxima Nova Semibold"/>
              <a:cs typeface="Proxima Nova Semibold"/>
            </a:endParaRPr>
          </a:p>
          <a:p>
            <a:pPr marL="277246" indent="-269929">
              <a:lnSpc>
                <a:spcPct val="108000"/>
              </a:lnSpc>
              <a:spcBef>
                <a:spcPts val="1455"/>
              </a:spcBef>
              <a:buClr>
                <a:srgbClr val="000000"/>
              </a:buClr>
              <a:buFont typeface="Wingdings"/>
              <a:buChar char=""/>
              <a:tabLst>
                <a:tab pos="277631" algn="l"/>
              </a:tabLst>
            </a:pPr>
            <a:r>
              <a:rPr sz="2031" spc="12" dirty="0">
                <a:solidFill>
                  <a:srgbClr val="2D7015"/>
                </a:solidFill>
                <a:latin typeface="Proxima Nova Semibold"/>
                <a:cs typeface="Proxima Nova Semibold"/>
              </a:rPr>
              <a:t>Engage </a:t>
            </a:r>
            <a:r>
              <a:rPr sz="2031" spc="9" dirty="0">
                <a:solidFill>
                  <a:srgbClr val="2D7015"/>
                </a:solidFill>
                <a:latin typeface="Proxima Nova Semibold"/>
                <a:cs typeface="Proxima Nova Semibold"/>
              </a:rPr>
              <a:t>with </a:t>
            </a:r>
            <a:r>
              <a:rPr sz="2031" spc="6" dirty="0">
                <a:solidFill>
                  <a:srgbClr val="2D7015"/>
                </a:solidFill>
                <a:latin typeface="Proxima Nova Semibold"/>
                <a:cs typeface="Proxima Nova Semibold"/>
              </a:rPr>
              <a:t>pastoralists </a:t>
            </a:r>
            <a:r>
              <a:rPr sz="2031" spc="12" dirty="0">
                <a:solidFill>
                  <a:srgbClr val="2D7015"/>
                </a:solidFill>
                <a:latin typeface="Proxima Nova Semibold"/>
                <a:cs typeface="Proxima Nova Semibold"/>
              </a:rPr>
              <a:t>and </a:t>
            </a:r>
            <a:r>
              <a:rPr sz="2031" spc="9" dirty="0">
                <a:solidFill>
                  <a:srgbClr val="2D7015"/>
                </a:solidFill>
                <a:latin typeface="Proxima Nova Semibold"/>
                <a:cs typeface="Proxima Nova Semibold"/>
              </a:rPr>
              <a:t>others in IYRP network (including other </a:t>
            </a:r>
            <a:r>
              <a:rPr sz="2031" spc="12" dirty="0">
                <a:solidFill>
                  <a:srgbClr val="2D7015"/>
                </a:solidFill>
                <a:latin typeface="Proxima Nova Semibold"/>
                <a:cs typeface="Proxima Nova Semibold"/>
              </a:rPr>
              <a:t>WGs)</a:t>
            </a:r>
            <a:r>
              <a:rPr sz="2031" spc="-230" dirty="0">
                <a:solidFill>
                  <a:srgbClr val="2D7015"/>
                </a:solidFill>
                <a:latin typeface="Proxima Nova Semibold"/>
                <a:cs typeface="Proxima Nova Semibold"/>
              </a:rPr>
              <a:t> </a:t>
            </a:r>
            <a:br>
              <a:rPr lang="de-DE" sz="2031" spc="-230" dirty="0">
                <a:solidFill>
                  <a:srgbClr val="2D7015"/>
                </a:solidFill>
                <a:latin typeface="Proxima Nova Semibold"/>
                <a:cs typeface="Proxima Nova Semibold"/>
              </a:rPr>
            </a:br>
            <a:r>
              <a:rPr sz="2031" spc="9" dirty="0">
                <a:solidFill>
                  <a:srgbClr val="2D7015"/>
                </a:solidFill>
                <a:latin typeface="Proxima Nova Semibold"/>
                <a:cs typeface="Proxima Nova Semibold"/>
              </a:rPr>
              <a:t>in disseminating these messages, also </a:t>
            </a:r>
            <a:r>
              <a:rPr sz="2031" spc="6" dirty="0">
                <a:solidFill>
                  <a:srgbClr val="2D7015"/>
                </a:solidFill>
                <a:latin typeface="Proxima Nova Semibold"/>
                <a:cs typeface="Proxima Nova Semibold"/>
              </a:rPr>
              <a:t>for </a:t>
            </a:r>
            <a:r>
              <a:rPr sz="2031" spc="9" dirty="0">
                <a:solidFill>
                  <a:srgbClr val="2D7015"/>
                </a:solidFill>
                <a:latin typeface="Proxima Nova Semibold"/>
                <a:cs typeface="Proxima Nova Semibold"/>
              </a:rPr>
              <a:t>public</a:t>
            </a:r>
            <a:r>
              <a:rPr sz="2031" spc="-133" dirty="0">
                <a:solidFill>
                  <a:srgbClr val="2D7015"/>
                </a:solidFill>
                <a:latin typeface="Proxima Nova Semibold"/>
                <a:cs typeface="Proxima Nova Semibold"/>
              </a:rPr>
              <a:t> </a:t>
            </a:r>
            <a:r>
              <a:rPr sz="2031" spc="9" dirty="0">
                <a:solidFill>
                  <a:srgbClr val="2D7015"/>
                </a:solidFill>
                <a:latin typeface="Proxima Nova Semibold"/>
                <a:cs typeface="Proxima Nova Semibold"/>
              </a:rPr>
              <a:t>awareness</a:t>
            </a:r>
            <a:endParaRPr sz="2031" dirty="0">
              <a:latin typeface="Proxima Nova Semibold"/>
              <a:cs typeface="Proxima Nova Semibold"/>
            </a:endParaRPr>
          </a:p>
        </p:txBody>
      </p:sp>
      <p:sp>
        <p:nvSpPr>
          <p:cNvPr id="4" name="object 4"/>
          <p:cNvSpPr/>
          <p:nvPr/>
        </p:nvSpPr>
        <p:spPr>
          <a:xfrm>
            <a:off x="8360180" y="2042768"/>
            <a:ext cx="2971591" cy="1926200"/>
          </a:xfrm>
          <a:prstGeom prst="rect">
            <a:avLst/>
          </a:prstGeom>
          <a:blipFill>
            <a:blip r:embed="rId2"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170671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9743" y="202675"/>
            <a:ext cx="5427683" cy="604991"/>
          </a:xfrm>
          <a:prstGeom prst="rect">
            <a:avLst/>
          </a:prstGeom>
        </p:spPr>
        <p:txBody>
          <a:bodyPr vert="horz" wrap="square" lIns="0" tIns="7701" rIns="0" bIns="0" rtlCol="0" anchor="ctr">
            <a:spAutoFit/>
          </a:bodyPr>
          <a:lstStyle/>
          <a:p>
            <a:pPr marL="231038">
              <a:lnSpc>
                <a:spcPct val="100000"/>
              </a:lnSpc>
              <a:spcBef>
                <a:spcPts val="61"/>
              </a:spcBef>
            </a:pPr>
            <a:r>
              <a:rPr sz="3881" b="1" spc="-3" dirty="0">
                <a:latin typeface="Proxima Nova"/>
                <a:cs typeface="Proxima Nova"/>
              </a:rPr>
              <a:t>IYRP 2026</a:t>
            </a:r>
            <a:r>
              <a:rPr sz="3881" b="1" spc="-27" dirty="0">
                <a:latin typeface="Proxima Nova"/>
                <a:cs typeface="Proxima Nova"/>
              </a:rPr>
              <a:t> </a:t>
            </a:r>
            <a:r>
              <a:rPr lang="en-US" sz="3881" b="1" spc="-9" dirty="0">
                <a:latin typeface="Proxima Nova"/>
                <a:cs typeface="Proxima Nova"/>
              </a:rPr>
              <a:t>structure </a:t>
            </a:r>
            <a:endParaRPr sz="3881" b="1" spc="-9" dirty="0">
              <a:latin typeface="Proxima Nova"/>
              <a:cs typeface="Proxima Nova"/>
            </a:endParaRPr>
          </a:p>
        </p:txBody>
      </p:sp>
      <p:sp>
        <p:nvSpPr>
          <p:cNvPr id="3" name="object 3"/>
          <p:cNvSpPr/>
          <p:nvPr/>
        </p:nvSpPr>
        <p:spPr>
          <a:xfrm>
            <a:off x="143674" y="296522"/>
            <a:ext cx="2396326" cy="1450998"/>
          </a:xfrm>
          <a:prstGeom prst="rect">
            <a:avLst/>
          </a:prstGeom>
          <a:blipFill>
            <a:blip r:embed="rId3" cstate="print"/>
            <a:stretch>
              <a:fillRect/>
            </a:stretch>
          </a:blipFill>
        </p:spPr>
        <p:txBody>
          <a:bodyPr wrap="square" lIns="0" tIns="0" rIns="0" bIns="0" rtlCol="0"/>
          <a:lstStyle/>
          <a:p>
            <a:endParaRPr sz="1092"/>
          </a:p>
        </p:txBody>
      </p:sp>
      <p:sp>
        <p:nvSpPr>
          <p:cNvPr id="4" name="object 4"/>
          <p:cNvSpPr txBox="1"/>
          <p:nvPr/>
        </p:nvSpPr>
        <p:spPr>
          <a:xfrm>
            <a:off x="3965598" y="1211028"/>
            <a:ext cx="3626153" cy="740637"/>
          </a:xfrm>
          <a:prstGeom prst="rect">
            <a:avLst/>
          </a:prstGeom>
          <a:ln w="10470">
            <a:solidFill>
              <a:srgbClr val="8D4F3E"/>
            </a:solidFill>
          </a:ln>
        </p:spPr>
        <p:txBody>
          <a:bodyPr vert="horz" wrap="square" lIns="0" tIns="34656" rIns="0" bIns="0" rtlCol="0">
            <a:spAutoFit/>
          </a:bodyPr>
          <a:lstStyle/>
          <a:p>
            <a:pPr marL="1155" algn="ctr">
              <a:spcBef>
                <a:spcPts val="273"/>
              </a:spcBef>
            </a:pPr>
            <a:r>
              <a:rPr sz="2304" b="1" dirty="0">
                <a:solidFill>
                  <a:srgbClr val="A71400"/>
                </a:solidFill>
                <a:latin typeface="Proxima Nova"/>
                <a:cs typeface="Proxima Nova"/>
              </a:rPr>
              <a:t>General IYRP</a:t>
            </a:r>
            <a:r>
              <a:rPr sz="2304" b="1" spc="-6" dirty="0">
                <a:solidFill>
                  <a:srgbClr val="A71400"/>
                </a:solidFill>
                <a:latin typeface="Proxima Nova"/>
                <a:cs typeface="Proxima Nova"/>
              </a:rPr>
              <a:t> </a:t>
            </a:r>
            <a:r>
              <a:rPr sz="2304" b="1" dirty="0">
                <a:solidFill>
                  <a:srgbClr val="A71400"/>
                </a:solidFill>
                <a:latin typeface="Proxima Nova"/>
                <a:cs typeface="Proxima Nova"/>
              </a:rPr>
              <a:t>e-list</a:t>
            </a:r>
            <a:endParaRPr sz="2304" b="1" dirty="0">
              <a:latin typeface="Proxima Nova"/>
              <a:cs typeface="Proxima Nova"/>
            </a:endParaRPr>
          </a:p>
          <a:p>
            <a:pPr algn="ctr">
              <a:spcBef>
                <a:spcPts val="676"/>
              </a:spcBef>
              <a:spcAft>
                <a:spcPts val="243"/>
              </a:spcAft>
            </a:pPr>
            <a:r>
              <a:rPr sz="1698" spc="6" dirty="0">
                <a:latin typeface="Proxima Nova Semibold"/>
                <a:cs typeface="Proxima Nova Semibold"/>
              </a:rPr>
              <a:t>~740 addresses mostly </a:t>
            </a:r>
            <a:r>
              <a:rPr sz="1698" spc="3" dirty="0">
                <a:latin typeface="Proxima Nova Semibold"/>
                <a:cs typeface="Proxima Nova Semibold"/>
              </a:rPr>
              <a:t>for info</a:t>
            </a:r>
            <a:r>
              <a:rPr sz="1698" spc="-30" dirty="0">
                <a:latin typeface="Proxima Nova Semibold"/>
                <a:cs typeface="Proxima Nova Semibold"/>
              </a:rPr>
              <a:t> </a:t>
            </a:r>
            <a:r>
              <a:rPr sz="1698" spc="3" dirty="0">
                <a:latin typeface="Proxima Nova Semibold"/>
                <a:cs typeface="Proxima Nova Semibold"/>
              </a:rPr>
              <a:t>only</a:t>
            </a:r>
            <a:endParaRPr sz="1698" dirty="0">
              <a:latin typeface="Proxima Nova Semibold"/>
              <a:cs typeface="Proxima Nova Semibold"/>
            </a:endParaRPr>
          </a:p>
        </p:txBody>
      </p:sp>
      <p:sp>
        <p:nvSpPr>
          <p:cNvPr id="5" name="object 5"/>
          <p:cNvSpPr txBox="1"/>
          <p:nvPr/>
        </p:nvSpPr>
        <p:spPr>
          <a:xfrm>
            <a:off x="2261885" y="2200035"/>
            <a:ext cx="7156425" cy="777890"/>
          </a:xfrm>
          <a:prstGeom prst="rect">
            <a:avLst/>
          </a:prstGeom>
          <a:ln w="10470">
            <a:solidFill>
              <a:srgbClr val="8D4F3E"/>
            </a:solidFill>
          </a:ln>
        </p:spPr>
        <p:txBody>
          <a:bodyPr vert="horz" wrap="square" lIns="0" tIns="34656" rIns="0" bIns="0" rtlCol="0">
            <a:spAutoFit/>
          </a:bodyPr>
          <a:lstStyle/>
          <a:p>
            <a:pPr algn="ctr">
              <a:spcBef>
                <a:spcPts val="273"/>
              </a:spcBef>
            </a:pPr>
            <a:r>
              <a:rPr sz="2304" b="1" spc="-3" dirty="0">
                <a:solidFill>
                  <a:srgbClr val="A71400"/>
                </a:solidFill>
                <a:latin typeface="Proxima Nova"/>
                <a:cs typeface="Proxima Nova"/>
              </a:rPr>
              <a:t>International </a:t>
            </a:r>
            <a:r>
              <a:rPr sz="2304" b="1" dirty="0">
                <a:solidFill>
                  <a:srgbClr val="A71400"/>
                </a:solidFill>
                <a:latin typeface="Proxima Nova"/>
                <a:cs typeface="Proxima Nova"/>
              </a:rPr>
              <a:t>Support Group</a:t>
            </a:r>
            <a:r>
              <a:rPr sz="2304" b="1" spc="3" dirty="0">
                <a:solidFill>
                  <a:srgbClr val="A71400"/>
                </a:solidFill>
                <a:latin typeface="Proxima Nova"/>
                <a:cs typeface="Proxima Nova"/>
              </a:rPr>
              <a:t> </a:t>
            </a:r>
            <a:r>
              <a:rPr sz="2304" b="1" spc="-3" dirty="0">
                <a:solidFill>
                  <a:srgbClr val="A71400"/>
                </a:solidFill>
                <a:latin typeface="Proxima Nova"/>
                <a:cs typeface="Proxima Nova"/>
              </a:rPr>
              <a:t>(ISG)</a:t>
            </a:r>
            <a:endParaRPr sz="2304" b="1" dirty="0">
              <a:latin typeface="Proxima Nova"/>
              <a:cs typeface="Proxima Nova"/>
            </a:endParaRPr>
          </a:p>
          <a:p>
            <a:pPr marL="385" algn="ctr">
              <a:spcBef>
                <a:spcPts val="676"/>
              </a:spcBef>
            </a:pPr>
            <a:r>
              <a:rPr sz="1940" spc="6" dirty="0">
                <a:latin typeface="Proxima Nova Semibold"/>
                <a:cs typeface="Proxima Nova Semibold"/>
              </a:rPr>
              <a:t>~415 active partners, </a:t>
            </a:r>
            <a:r>
              <a:rPr sz="1940" dirty="0">
                <a:latin typeface="Proxima Nova Semibold"/>
                <a:cs typeface="Proxima Nova Semibold"/>
              </a:rPr>
              <a:t>including </a:t>
            </a:r>
            <a:r>
              <a:rPr sz="1940" spc="6" dirty="0">
                <a:latin typeface="Proxima Nova Semibold"/>
                <a:cs typeface="Proxima Nova Semibold"/>
              </a:rPr>
              <a:t>GCG members </a:t>
            </a:r>
            <a:r>
              <a:rPr sz="1940" spc="9" dirty="0">
                <a:latin typeface="Proxima Nova Semibold"/>
                <a:cs typeface="Proxima Nova Semibold"/>
              </a:rPr>
              <a:t>&amp; </a:t>
            </a:r>
            <a:r>
              <a:rPr sz="1940" spc="6" dirty="0">
                <a:latin typeface="Proxima Nova Semibold"/>
                <a:cs typeface="Proxima Nova Semibold"/>
              </a:rPr>
              <a:t>2 </a:t>
            </a:r>
            <a:r>
              <a:rPr sz="1940" spc="3" dirty="0">
                <a:latin typeface="Proxima Nova Semibold"/>
                <a:cs typeface="Proxima Nova Semibold"/>
              </a:rPr>
              <a:t>co-chairs</a:t>
            </a:r>
            <a:endParaRPr sz="1940" dirty="0">
              <a:latin typeface="Proxima Nova Semibold"/>
              <a:cs typeface="Proxima Nova Semibold"/>
            </a:endParaRPr>
          </a:p>
        </p:txBody>
      </p:sp>
      <p:sp>
        <p:nvSpPr>
          <p:cNvPr id="6" name="object 6"/>
          <p:cNvSpPr/>
          <p:nvPr/>
        </p:nvSpPr>
        <p:spPr>
          <a:xfrm>
            <a:off x="2261885" y="3204280"/>
            <a:ext cx="7392112" cy="1005789"/>
          </a:xfrm>
          <a:custGeom>
            <a:avLst/>
            <a:gdLst/>
            <a:ahLst/>
            <a:cxnLst/>
            <a:rect l="l" t="t" r="r" b="b"/>
            <a:pathLst>
              <a:path w="11801475" h="1658620">
                <a:moveTo>
                  <a:pt x="0" y="1658588"/>
                </a:moveTo>
                <a:lnTo>
                  <a:pt x="11801106" y="1658588"/>
                </a:lnTo>
                <a:lnTo>
                  <a:pt x="11801106" y="0"/>
                </a:lnTo>
                <a:lnTo>
                  <a:pt x="0" y="0"/>
                </a:lnTo>
                <a:lnTo>
                  <a:pt x="0" y="1658588"/>
                </a:lnTo>
                <a:close/>
              </a:path>
            </a:pathLst>
          </a:custGeom>
          <a:ln w="10470">
            <a:solidFill>
              <a:srgbClr val="8D4F3E"/>
            </a:solidFill>
          </a:ln>
        </p:spPr>
        <p:txBody>
          <a:bodyPr wrap="square" lIns="0" tIns="0" rIns="0" bIns="0" rtlCol="0"/>
          <a:lstStyle/>
          <a:p>
            <a:endParaRPr sz="1092"/>
          </a:p>
        </p:txBody>
      </p:sp>
      <p:sp>
        <p:nvSpPr>
          <p:cNvPr id="7" name="object 7"/>
          <p:cNvSpPr txBox="1"/>
          <p:nvPr/>
        </p:nvSpPr>
        <p:spPr>
          <a:xfrm>
            <a:off x="2261885" y="3077309"/>
            <a:ext cx="7392112" cy="1142125"/>
          </a:xfrm>
          <a:prstGeom prst="rect">
            <a:avLst/>
          </a:prstGeom>
        </p:spPr>
        <p:txBody>
          <a:bodyPr vert="horz" wrap="square" lIns="0" tIns="134002" rIns="0" bIns="0" rtlCol="0">
            <a:spAutoFit/>
          </a:bodyPr>
          <a:lstStyle/>
          <a:p>
            <a:pPr marR="1540" algn="ctr">
              <a:spcBef>
                <a:spcPts val="1055"/>
              </a:spcBef>
            </a:pPr>
            <a:r>
              <a:rPr sz="2304" b="1" spc="-3" dirty="0">
                <a:solidFill>
                  <a:srgbClr val="A71400"/>
                </a:solidFill>
                <a:latin typeface="Proxima Nova"/>
                <a:cs typeface="Proxima Nova"/>
              </a:rPr>
              <a:t>Global </a:t>
            </a:r>
            <a:r>
              <a:rPr sz="2304" b="1" dirty="0">
                <a:solidFill>
                  <a:srgbClr val="A71400"/>
                </a:solidFill>
                <a:latin typeface="Proxima Nova"/>
                <a:cs typeface="Proxima Nova"/>
              </a:rPr>
              <a:t>Coordinating Group</a:t>
            </a:r>
            <a:r>
              <a:rPr sz="2304" b="1" spc="-6" dirty="0">
                <a:solidFill>
                  <a:srgbClr val="A71400"/>
                </a:solidFill>
                <a:latin typeface="Proxima Nova"/>
                <a:cs typeface="Proxima Nova"/>
              </a:rPr>
              <a:t> </a:t>
            </a:r>
            <a:r>
              <a:rPr sz="2304" b="1" dirty="0">
                <a:solidFill>
                  <a:srgbClr val="A71400"/>
                </a:solidFill>
                <a:latin typeface="Proxima Nova"/>
                <a:cs typeface="Proxima Nova"/>
              </a:rPr>
              <a:t>(GCG)</a:t>
            </a:r>
            <a:endParaRPr sz="2304" b="1" dirty="0">
              <a:latin typeface="Proxima Nova"/>
              <a:cs typeface="Proxima Nova"/>
            </a:endParaRPr>
          </a:p>
          <a:p>
            <a:pPr marL="7701" marR="3081" algn="ctr">
              <a:lnSpc>
                <a:spcPct val="115100"/>
              </a:lnSpc>
              <a:spcBef>
                <a:spcPts val="406"/>
              </a:spcBef>
            </a:pPr>
            <a:r>
              <a:rPr sz="1698" spc="6" dirty="0">
                <a:latin typeface="Proxima Nova Semibold"/>
                <a:cs typeface="Proxima Nova Semibold"/>
              </a:rPr>
              <a:t>~45 </a:t>
            </a:r>
            <a:r>
              <a:rPr sz="1698" spc="9" dirty="0">
                <a:latin typeface="Proxima Nova Semibold"/>
                <a:cs typeface="Proxima Nova Semibold"/>
              </a:rPr>
              <a:t>members </a:t>
            </a:r>
            <a:r>
              <a:rPr sz="1698" spc="3" dirty="0">
                <a:latin typeface="Proxima Nova Semibold"/>
                <a:cs typeface="Proxima Nova Semibold"/>
              </a:rPr>
              <a:t>(co-chairs, </a:t>
            </a:r>
            <a:r>
              <a:rPr sz="1698" spc="6" dirty="0">
                <a:latin typeface="Proxima Nova Semibold"/>
                <a:cs typeface="Proxima Nova Semibold"/>
              </a:rPr>
              <a:t>comms team, RISG </a:t>
            </a:r>
            <a:r>
              <a:rPr lang="de-DE" sz="1698" spc="6" dirty="0">
                <a:latin typeface="Proxima Nova Semibold"/>
                <a:cs typeface="Proxima Nova Semibold"/>
              </a:rPr>
              <a:t>&amp; WG </a:t>
            </a:r>
            <a:r>
              <a:rPr sz="1698" spc="3" dirty="0">
                <a:latin typeface="Proxima Nova Semibold"/>
                <a:cs typeface="Proxima Nova Semibold"/>
              </a:rPr>
              <a:t>chairs </a:t>
            </a:r>
            <a:r>
              <a:rPr sz="1698" spc="9" dirty="0">
                <a:latin typeface="Proxima Nova Semibold"/>
                <a:cs typeface="Proxima Nova Semibold"/>
              </a:rPr>
              <a:t>&amp; </a:t>
            </a:r>
            <a:r>
              <a:rPr sz="1698" spc="6" dirty="0">
                <a:latin typeface="Proxima Nova Semibold"/>
                <a:cs typeface="Proxima Nova Semibold"/>
              </a:rPr>
              <a:t>reps </a:t>
            </a:r>
            <a:r>
              <a:rPr sz="1698" spc="3" dirty="0">
                <a:latin typeface="Proxima Nova Semibold"/>
                <a:cs typeface="Proxima Nova Semibold"/>
              </a:rPr>
              <a:t>from </a:t>
            </a:r>
            <a:r>
              <a:rPr sz="1698" spc="6" dirty="0">
                <a:latin typeface="Proxima Nova Semibold"/>
                <a:cs typeface="Proxima Nova Semibold"/>
              </a:rPr>
              <a:t>key </a:t>
            </a:r>
            <a:r>
              <a:rPr sz="1698" spc="3" dirty="0">
                <a:latin typeface="Proxima Nova Semibold"/>
                <a:cs typeface="Proxima Nova Semibold"/>
              </a:rPr>
              <a:t>supporting partners: FAO, Govt </a:t>
            </a:r>
            <a:r>
              <a:rPr sz="1698" spc="6" dirty="0">
                <a:latin typeface="Proxima Nova Semibold"/>
                <a:cs typeface="Proxima Nova Semibold"/>
              </a:rPr>
              <a:t>of </a:t>
            </a:r>
            <a:r>
              <a:rPr sz="1698" spc="3" dirty="0">
                <a:latin typeface="Proxima Nova Semibold"/>
                <a:cs typeface="Proxima Nova Semibold"/>
              </a:rPr>
              <a:t>Mongolia, ILRI, IUCN, </a:t>
            </a:r>
            <a:r>
              <a:rPr sz="1698" spc="6" dirty="0">
                <a:latin typeface="Proxima Nova Semibold"/>
                <a:cs typeface="Proxima Nova Semibold"/>
              </a:rPr>
              <a:t>UNEP,</a:t>
            </a:r>
            <a:r>
              <a:rPr sz="1698" spc="30" dirty="0">
                <a:latin typeface="Proxima Nova Semibold"/>
                <a:cs typeface="Proxima Nova Semibold"/>
              </a:rPr>
              <a:t> </a:t>
            </a:r>
            <a:r>
              <a:rPr sz="1698" spc="6" dirty="0">
                <a:latin typeface="Proxima Nova Semibold"/>
                <a:cs typeface="Proxima Nova Semibold"/>
              </a:rPr>
              <a:t>WAMIP)</a:t>
            </a:r>
            <a:endParaRPr sz="1698" dirty="0">
              <a:latin typeface="Proxima Nova Semibold"/>
              <a:cs typeface="Proxima Nova Semibold"/>
            </a:endParaRPr>
          </a:p>
        </p:txBody>
      </p:sp>
      <p:sp>
        <p:nvSpPr>
          <p:cNvPr id="8" name="object 8"/>
          <p:cNvSpPr txBox="1"/>
          <p:nvPr/>
        </p:nvSpPr>
        <p:spPr>
          <a:xfrm>
            <a:off x="1032865" y="4916374"/>
            <a:ext cx="2031601" cy="893069"/>
          </a:xfrm>
          <a:prstGeom prst="rect">
            <a:avLst/>
          </a:prstGeom>
          <a:ln w="10470">
            <a:solidFill>
              <a:srgbClr val="8D4F3E"/>
            </a:solidFill>
          </a:ln>
        </p:spPr>
        <p:txBody>
          <a:bodyPr vert="horz" wrap="square" lIns="0" tIns="30420" rIns="0" bIns="0" rtlCol="0">
            <a:spAutoFit/>
          </a:bodyPr>
          <a:lstStyle/>
          <a:p>
            <a:pPr marL="82789" marR="78938" indent="-385" algn="ctr">
              <a:lnSpc>
                <a:spcPct val="110000"/>
              </a:lnSpc>
              <a:spcBef>
                <a:spcPts val="240"/>
              </a:spcBef>
            </a:pPr>
            <a:r>
              <a:rPr sz="1698" b="1" spc="9" dirty="0">
                <a:solidFill>
                  <a:srgbClr val="A71400"/>
                </a:solidFill>
                <a:latin typeface="Proxima Nova"/>
                <a:cs typeface="Proxima Nova"/>
              </a:rPr>
              <a:t>Global </a:t>
            </a:r>
            <a:r>
              <a:rPr sz="1698" b="1" spc="12" dirty="0">
                <a:solidFill>
                  <a:srgbClr val="A71400"/>
                </a:solidFill>
                <a:latin typeface="Proxima Nova"/>
                <a:cs typeface="Proxima Nova"/>
              </a:rPr>
              <a:t>Comm</a:t>
            </a:r>
            <a:r>
              <a:rPr sz="1698" b="1" spc="6" dirty="0">
                <a:solidFill>
                  <a:srgbClr val="A71400"/>
                </a:solidFill>
                <a:latin typeface="Proxima Nova"/>
                <a:cs typeface="Proxima Nova"/>
              </a:rPr>
              <a:t>unications </a:t>
            </a:r>
            <a:r>
              <a:rPr sz="1698" b="1" spc="-9" dirty="0">
                <a:solidFill>
                  <a:srgbClr val="A71400"/>
                </a:solidFill>
                <a:latin typeface="Proxima Nova"/>
                <a:cs typeface="Proxima Nova"/>
              </a:rPr>
              <a:t>Team</a:t>
            </a:r>
            <a:endParaRPr sz="1698" b="1" dirty="0">
              <a:latin typeface="Proxima Nova"/>
              <a:cs typeface="Proxima Nova"/>
            </a:endParaRPr>
          </a:p>
        </p:txBody>
      </p:sp>
      <p:sp>
        <p:nvSpPr>
          <p:cNvPr id="9" name="object 9"/>
          <p:cNvSpPr txBox="1"/>
          <p:nvPr/>
        </p:nvSpPr>
        <p:spPr>
          <a:xfrm>
            <a:off x="4156540" y="4250914"/>
            <a:ext cx="3014485" cy="2591396"/>
          </a:xfrm>
          <a:prstGeom prst="rect">
            <a:avLst/>
          </a:prstGeom>
          <a:ln w="10470">
            <a:solidFill>
              <a:srgbClr val="8D4F3E"/>
            </a:solidFill>
          </a:ln>
        </p:spPr>
        <p:txBody>
          <a:bodyPr vert="horz" wrap="square" lIns="0" tIns="34271" rIns="0" bIns="0" rtlCol="0">
            <a:spAutoFit/>
          </a:bodyPr>
          <a:lstStyle/>
          <a:p>
            <a:pPr algn="ctr">
              <a:spcBef>
                <a:spcPts val="270"/>
              </a:spcBef>
            </a:pPr>
            <a:r>
              <a:rPr sz="1698" b="1" spc="-6" dirty="0">
                <a:solidFill>
                  <a:srgbClr val="A71400"/>
                </a:solidFill>
                <a:latin typeface="Proxima Nova"/>
                <a:cs typeface="Proxima Nova"/>
              </a:rPr>
              <a:t>Working</a:t>
            </a:r>
            <a:r>
              <a:rPr sz="1698" b="1" spc="-27" dirty="0">
                <a:solidFill>
                  <a:srgbClr val="A71400"/>
                </a:solidFill>
                <a:latin typeface="Proxima Nova"/>
                <a:cs typeface="Proxima Nova"/>
              </a:rPr>
              <a:t> </a:t>
            </a:r>
            <a:r>
              <a:rPr sz="1698" b="1" spc="-9" dirty="0">
                <a:solidFill>
                  <a:srgbClr val="A71400"/>
                </a:solidFill>
                <a:latin typeface="Proxima Nova"/>
                <a:cs typeface="Proxima Nova"/>
              </a:rPr>
              <a:t>Groups</a:t>
            </a:r>
            <a:r>
              <a:rPr lang="de-DE" sz="1698" b="1" spc="-9" dirty="0">
                <a:solidFill>
                  <a:srgbClr val="A71400"/>
                </a:solidFill>
                <a:latin typeface="Proxima Nova"/>
                <a:cs typeface="Proxima Nova"/>
              </a:rPr>
              <a:t> (WGs)</a:t>
            </a:r>
            <a:r>
              <a:rPr sz="1698" b="1" spc="-9" dirty="0">
                <a:solidFill>
                  <a:srgbClr val="A71400"/>
                </a:solidFill>
                <a:latin typeface="Proxima Nova"/>
                <a:cs typeface="Proxima Nova"/>
              </a:rPr>
              <a:t>:</a:t>
            </a:r>
            <a:endParaRPr sz="1698" b="1" dirty="0">
              <a:latin typeface="Proxima Nova"/>
              <a:cs typeface="Proxima Nova"/>
            </a:endParaRPr>
          </a:p>
          <a:p>
            <a:pPr marL="209090" indent="-207935" algn="ctr">
              <a:spcBef>
                <a:spcPts val="157"/>
              </a:spcBef>
              <a:buFont typeface="Symbol" charset="2"/>
              <a:buChar char="-"/>
              <a:tabLst>
                <a:tab pos="229498" algn="l"/>
              </a:tabLst>
            </a:pPr>
            <a:r>
              <a:rPr sz="1698" dirty="0">
                <a:latin typeface="Proxima Nova Semibold"/>
                <a:cs typeface="Proxima Nova Semibold"/>
              </a:rPr>
              <a:t>Afforestation</a:t>
            </a:r>
            <a:endParaRPr lang="de-DE" sz="1698" dirty="0">
              <a:latin typeface="Proxima Nova Semibold"/>
              <a:cs typeface="Proxima Nova Semibold"/>
            </a:endParaRPr>
          </a:p>
          <a:p>
            <a:pPr marL="209090" indent="-207935" algn="ctr">
              <a:spcBef>
                <a:spcPts val="157"/>
              </a:spcBef>
              <a:buFont typeface="Symbol" charset="2"/>
              <a:buChar char="-"/>
              <a:tabLst>
                <a:tab pos="229498" algn="l"/>
              </a:tabLst>
            </a:pPr>
            <a:r>
              <a:rPr sz="1698" spc="-3" dirty="0">
                <a:latin typeface="Proxima Nova Semibold"/>
                <a:cs typeface="Proxima Nova Semibold"/>
              </a:rPr>
              <a:t>Biodiversity</a:t>
            </a:r>
            <a:endParaRPr sz="1698" dirty="0">
              <a:latin typeface="Proxima Nova Semibold"/>
              <a:cs typeface="Proxima Nova Semibold"/>
            </a:endParaRPr>
          </a:p>
          <a:p>
            <a:pPr marL="207935" indent="-207935" algn="ctr">
              <a:spcBef>
                <a:spcPts val="157"/>
              </a:spcBef>
              <a:buFont typeface="Symbol" charset="2"/>
              <a:buChar char="-"/>
              <a:tabLst>
                <a:tab pos="228343" algn="l"/>
              </a:tabLst>
            </a:pPr>
            <a:r>
              <a:rPr sz="1698" spc="-3" dirty="0">
                <a:latin typeface="Proxima Nova Semibold"/>
                <a:cs typeface="Proxima Nova Semibold"/>
              </a:rPr>
              <a:t>Gender</a:t>
            </a:r>
            <a:endParaRPr lang="de-DE" sz="1698" spc="-3" dirty="0">
              <a:latin typeface="Proxima Nova Semibold"/>
              <a:cs typeface="Proxima Nova Semibold"/>
            </a:endParaRPr>
          </a:p>
          <a:p>
            <a:pPr marL="207935" indent="-207935" algn="ctr">
              <a:spcBef>
                <a:spcPts val="157"/>
              </a:spcBef>
              <a:buFont typeface="Symbol" charset="2"/>
              <a:buChar char="-"/>
              <a:tabLst>
                <a:tab pos="228343" algn="l"/>
              </a:tabLst>
            </a:pPr>
            <a:r>
              <a:rPr sz="1698" spc="-3" dirty="0">
                <a:latin typeface="Proxima Nova Semibold"/>
                <a:cs typeface="Proxima Nova Semibold"/>
              </a:rPr>
              <a:t>Land Degradation </a:t>
            </a:r>
            <a:r>
              <a:rPr sz="1698" dirty="0">
                <a:latin typeface="Proxima Nova Semibold"/>
                <a:cs typeface="Proxima Nova Semibold"/>
              </a:rPr>
              <a:t>Neutrality</a:t>
            </a:r>
            <a:r>
              <a:rPr sz="1698" spc="-9" dirty="0">
                <a:latin typeface="Proxima Nova Semibold"/>
                <a:cs typeface="Proxima Nova Semibold"/>
              </a:rPr>
              <a:t> </a:t>
            </a:r>
            <a:endParaRPr sz="1698" dirty="0">
              <a:latin typeface="Proxima Nova Semibold"/>
              <a:cs typeface="Proxima Nova Semibold"/>
            </a:endParaRPr>
          </a:p>
          <a:p>
            <a:pPr marL="207935" lvl="1" indent="-207935" algn="ctr">
              <a:spcBef>
                <a:spcPts val="158"/>
              </a:spcBef>
              <a:buFont typeface="Symbol" charset="2"/>
              <a:buChar char="-"/>
              <a:tabLst>
                <a:tab pos="759346" algn="l"/>
              </a:tabLst>
            </a:pPr>
            <a:r>
              <a:rPr sz="1698" spc="-3" dirty="0">
                <a:latin typeface="Proxima Nova Semibold"/>
                <a:cs typeface="Proxima Nova Semibold"/>
              </a:rPr>
              <a:t>Mountains</a:t>
            </a:r>
            <a:endParaRPr sz="1698" dirty="0">
              <a:latin typeface="Proxima Nova Semibold"/>
              <a:cs typeface="Proxima Nova Semibold"/>
            </a:endParaRPr>
          </a:p>
          <a:p>
            <a:pPr marL="207935" lvl="2" indent="-207935" algn="ctr">
              <a:spcBef>
                <a:spcPts val="154"/>
              </a:spcBef>
              <a:buFont typeface="Symbol" charset="2"/>
              <a:buChar char="-"/>
              <a:tabLst>
                <a:tab pos="228343" algn="l"/>
                <a:tab pos="1003477" algn="l"/>
              </a:tabLst>
            </a:pPr>
            <a:r>
              <a:rPr sz="1698" dirty="0">
                <a:latin typeface="Proxima Nova Semibold"/>
                <a:cs typeface="Proxima Nova Semibold"/>
              </a:rPr>
              <a:t>Water</a:t>
            </a:r>
          </a:p>
          <a:p>
            <a:pPr marL="207935" lvl="2" indent="-207935" algn="ctr">
              <a:spcBef>
                <a:spcPts val="158"/>
              </a:spcBef>
              <a:buFont typeface="Symbol" charset="2"/>
              <a:buChar char="-"/>
              <a:tabLst>
                <a:tab pos="228343" algn="l"/>
                <a:tab pos="1010793" algn="l"/>
              </a:tabLst>
            </a:pPr>
            <a:r>
              <a:rPr sz="1698" spc="-3" dirty="0">
                <a:latin typeface="Proxima Nova Semibold"/>
                <a:cs typeface="Proxima Nova Semibold"/>
              </a:rPr>
              <a:t>Youth</a:t>
            </a:r>
            <a:endParaRPr lang="en-US" sz="1698" spc="-3" dirty="0">
              <a:latin typeface="Proxima Nova Semibold"/>
              <a:cs typeface="Proxima Nova Semibold"/>
            </a:endParaRPr>
          </a:p>
          <a:p>
            <a:pPr marL="207935" lvl="2" indent="-207935" algn="ctr">
              <a:spcBef>
                <a:spcPts val="158"/>
              </a:spcBef>
              <a:buFont typeface="Symbol" charset="2"/>
              <a:buChar char="-"/>
              <a:tabLst>
                <a:tab pos="228343" algn="l"/>
                <a:tab pos="1010793" algn="l"/>
              </a:tabLst>
            </a:pPr>
            <a:r>
              <a:rPr lang="en-US" sz="1698" spc="-3" dirty="0">
                <a:latin typeface="Proxima Nova Semibold"/>
                <a:cs typeface="Proxima Nova Semibold"/>
              </a:rPr>
              <a:t>Economics</a:t>
            </a:r>
            <a:endParaRPr sz="1698" dirty="0">
              <a:latin typeface="Proxima Nova Semibold"/>
              <a:cs typeface="Proxima Nova Semibold"/>
            </a:endParaRPr>
          </a:p>
        </p:txBody>
      </p:sp>
      <p:sp>
        <p:nvSpPr>
          <p:cNvPr id="10" name="object 10"/>
          <p:cNvSpPr txBox="1"/>
          <p:nvPr/>
        </p:nvSpPr>
        <p:spPr>
          <a:xfrm>
            <a:off x="8403935" y="4906469"/>
            <a:ext cx="2027750" cy="892680"/>
          </a:xfrm>
          <a:prstGeom prst="rect">
            <a:avLst/>
          </a:prstGeom>
          <a:ln w="10470">
            <a:solidFill>
              <a:srgbClr val="8D4F3E"/>
            </a:solidFill>
          </a:ln>
        </p:spPr>
        <p:txBody>
          <a:bodyPr vert="horz" wrap="square" lIns="0" tIns="30035" rIns="0" bIns="0" rtlCol="0">
            <a:spAutoFit/>
          </a:bodyPr>
          <a:lstStyle/>
          <a:p>
            <a:pPr marL="139778" marR="134002" indent="-1155" algn="ctr">
              <a:lnSpc>
                <a:spcPct val="110000"/>
              </a:lnSpc>
              <a:spcBef>
                <a:spcPts val="236"/>
              </a:spcBef>
            </a:pPr>
            <a:r>
              <a:rPr sz="1698" b="1" spc="9" dirty="0">
                <a:solidFill>
                  <a:srgbClr val="A71400"/>
                </a:solidFill>
                <a:latin typeface="Proxima Nova"/>
                <a:cs typeface="Proxima Nova"/>
              </a:rPr>
              <a:t>Regional IYRP Support</a:t>
            </a:r>
            <a:r>
              <a:rPr sz="1698" b="1" spc="-61" dirty="0">
                <a:solidFill>
                  <a:srgbClr val="A71400"/>
                </a:solidFill>
                <a:latin typeface="Proxima Nova"/>
                <a:cs typeface="Proxima Nova"/>
              </a:rPr>
              <a:t> </a:t>
            </a:r>
            <a:r>
              <a:rPr sz="1698" b="1" spc="12" dirty="0">
                <a:solidFill>
                  <a:srgbClr val="A71400"/>
                </a:solidFill>
                <a:latin typeface="Proxima Nova"/>
                <a:cs typeface="Proxima Nova"/>
              </a:rPr>
              <a:t>Groups </a:t>
            </a:r>
            <a:r>
              <a:rPr sz="1698" b="1" spc="-9" dirty="0">
                <a:solidFill>
                  <a:srgbClr val="A71400"/>
                </a:solidFill>
                <a:latin typeface="Proxima Nova"/>
                <a:cs typeface="Proxima Nova"/>
              </a:rPr>
              <a:t>(RISGs)</a:t>
            </a:r>
            <a:endParaRPr sz="1698" b="1" dirty="0">
              <a:latin typeface="Proxima Nova"/>
              <a:cs typeface="Proxima Nova"/>
            </a:endParaRPr>
          </a:p>
        </p:txBody>
      </p:sp>
      <p:grpSp>
        <p:nvGrpSpPr>
          <p:cNvPr id="11" name="object 11"/>
          <p:cNvGrpSpPr/>
          <p:nvPr/>
        </p:nvGrpSpPr>
        <p:grpSpPr>
          <a:xfrm>
            <a:off x="2105686" y="4169285"/>
            <a:ext cx="7397475" cy="747025"/>
            <a:chOff x="3471726" y="7274542"/>
            <a:chExt cx="12198985" cy="1231900"/>
          </a:xfrm>
        </p:grpSpPr>
        <p:sp>
          <p:nvSpPr>
            <p:cNvPr id="12" name="object 12"/>
            <p:cNvSpPr/>
            <p:nvPr/>
          </p:nvSpPr>
          <p:spPr>
            <a:xfrm>
              <a:off x="3471726" y="7326687"/>
              <a:ext cx="3161665" cy="1179195"/>
            </a:xfrm>
            <a:custGeom>
              <a:avLst/>
              <a:gdLst/>
              <a:ahLst/>
              <a:cxnLst/>
              <a:rect l="l" t="t" r="r" b="b"/>
              <a:pathLst>
                <a:path w="3161665" h="1179195">
                  <a:moveTo>
                    <a:pt x="57380" y="1098710"/>
                  </a:moveTo>
                  <a:lnTo>
                    <a:pt x="54134" y="1098919"/>
                  </a:lnTo>
                  <a:lnTo>
                    <a:pt x="52249" y="1101223"/>
                  </a:lnTo>
                  <a:lnTo>
                    <a:pt x="0" y="1163943"/>
                  </a:lnTo>
                  <a:lnTo>
                    <a:pt x="83243" y="1179126"/>
                  </a:lnTo>
                  <a:lnTo>
                    <a:pt x="85965" y="1177241"/>
                  </a:lnTo>
                  <a:lnTo>
                    <a:pt x="87013" y="1171482"/>
                  </a:lnTo>
                  <a:lnTo>
                    <a:pt x="85128" y="1168760"/>
                  </a:lnTo>
                  <a:lnTo>
                    <a:pt x="66660" y="1165409"/>
                  </a:lnTo>
                  <a:lnTo>
                    <a:pt x="11413" y="1165409"/>
                  </a:lnTo>
                  <a:lnTo>
                    <a:pt x="7853" y="1155566"/>
                  </a:lnTo>
                  <a:lnTo>
                    <a:pt x="26060" y="1148949"/>
                  </a:lnTo>
                  <a:lnTo>
                    <a:pt x="60312" y="1107924"/>
                  </a:lnTo>
                  <a:lnTo>
                    <a:pt x="62197" y="1105620"/>
                  </a:lnTo>
                  <a:lnTo>
                    <a:pt x="61882" y="1102374"/>
                  </a:lnTo>
                  <a:lnTo>
                    <a:pt x="57380" y="1098710"/>
                  </a:lnTo>
                  <a:close/>
                </a:path>
                <a:path w="3161665" h="1179195">
                  <a:moveTo>
                    <a:pt x="26060" y="1148949"/>
                  </a:moveTo>
                  <a:lnTo>
                    <a:pt x="7853" y="1155566"/>
                  </a:lnTo>
                  <a:lnTo>
                    <a:pt x="11413" y="1165409"/>
                  </a:lnTo>
                  <a:lnTo>
                    <a:pt x="16023" y="1163734"/>
                  </a:lnTo>
                  <a:lnTo>
                    <a:pt x="13716" y="1163734"/>
                  </a:lnTo>
                  <a:lnTo>
                    <a:pt x="10680" y="1155252"/>
                  </a:lnTo>
                  <a:lnTo>
                    <a:pt x="20797" y="1155252"/>
                  </a:lnTo>
                  <a:lnTo>
                    <a:pt x="26060" y="1148949"/>
                  </a:lnTo>
                  <a:close/>
                </a:path>
                <a:path w="3161665" h="1179195">
                  <a:moveTo>
                    <a:pt x="29810" y="1158723"/>
                  </a:moveTo>
                  <a:lnTo>
                    <a:pt x="11413" y="1165409"/>
                  </a:lnTo>
                  <a:lnTo>
                    <a:pt x="66660" y="1165409"/>
                  </a:lnTo>
                  <a:lnTo>
                    <a:pt x="29810" y="1158723"/>
                  </a:lnTo>
                  <a:close/>
                </a:path>
                <a:path w="3161665" h="1179195">
                  <a:moveTo>
                    <a:pt x="10680" y="1155252"/>
                  </a:moveTo>
                  <a:lnTo>
                    <a:pt x="13716" y="1163734"/>
                  </a:lnTo>
                  <a:lnTo>
                    <a:pt x="19466" y="1156846"/>
                  </a:lnTo>
                  <a:lnTo>
                    <a:pt x="10680" y="1155252"/>
                  </a:lnTo>
                  <a:close/>
                </a:path>
                <a:path w="3161665" h="1179195">
                  <a:moveTo>
                    <a:pt x="19466" y="1156846"/>
                  </a:moveTo>
                  <a:lnTo>
                    <a:pt x="13716" y="1163734"/>
                  </a:lnTo>
                  <a:lnTo>
                    <a:pt x="16023" y="1163734"/>
                  </a:lnTo>
                  <a:lnTo>
                    <a:pt x="29810" y="1158723"/>
                  </a:lnTo>
                  <a:lnTo>
                    <a:pt x="19466" y="1156846"/>
                  </a:lnTo>
                  <a:close/>
                </a:path>
                <a:path w="3161665" h="1179195">
                  <a:moveTo>
                    <a:pt x="3131612" y="20307"/>
                  </a:moveTo>
                  <a:lnTo>
                    <a:pt x="26060" y="1148949"/>
                  </a:lnTo>
                  <a:lnTo>
                    <a:pt x="19466" y="1156846"/>
                  </a:lnTo>
                  <a:lnTo>
                    <a:pt x="29810" y="1158723"/>
                  </a:lnTo>
                  <a:lnTo>
                    <a:pt x="3135153" y="30194"/>
                  </a:lnTo>
                  <a:lnTo>
                    <a:pt x="3141832" y="22161"/>
                  </a:lnTo>
                  <a:lnTo>
                    <a:pt x="3131612" y="20307"/>
                  </a:lnTo>
                  <a:close/>
                </a:path>
                <a:path w="3161665" h="1179195">
                  <a:moveTo>
                    <a:pt x="20797" y="1155252"/>
                  </a:moveTo>
                  <a:lnTo>
                    <a:pt x="10680" y="1155252"/>
                  </a:lnTo>
                  <a:lnTo>
                    <a:pt x="19466" y="1156846"/>
                  </a:lnTo>
                  <a:lnTo>
                    <a:pt x="20797" y="1155252"/>
                  </a:lnTo>
                  <a:close/>
                </a:path>
                <a:path w="3161665" h="1179195">
                  <a:moveTo>
                    <a:pt x="3153854" y="13716"/>
                  </a:moveTo>
                  <a:lnTo>
                    <a:pt x="3149747" y="13716"/>
                  </a:lnTo>
                  <a:lnTo>
                    <a:pt x="3153411" y="23559"/>
                  </a:lnTo>
                  <a:lnTo>
                    <a:pt x="3135153" y="30194"/>
                  </a:lnTo>
                  <a:lnTo>
                    <a:pt x="3101057" y="71202"/>
                  </a:lnTo>
                  <a:lnTo>
                    <a:pt x="3099172" y="73400"/>
                  </a:lnTo>
                  <a:lnTo>
                    <a:pt x="3099486" y="76646"/>
                  </a:lnTo>
                  <a:lnTo>
                    <a:pt x="3101685" y="78531"/>
                  </a:lnTo>
                  <a:lnTo>
                    <a:pt x="3103989" y="80416"/>
                  </a:lnTo>
                  <a:lnTo>
                    <a:pt x="3107235" y="80102"/>
                  </a:lnTo>
                  <a:lnTo>
                    <a:pt x="3109119" y="77903"/>
                  </a:lnTo>
                  <a:lnTo>
                    <a:pt x="3161369" y="15078"/>
                  </a:lnTo>
                  <a:lnTo>
                    <a:pt x="3153854" y="13716"/>
                  </a:lnTo>
                  <a:close/>
                </a:path>
                <a:path w="3161665" h="1179195">
                  <a:moveTo>
                    <a:pt x="3141832" y="22161"/>
                  </a:moveTo>
                  <a:lnTo>
                    <a:pt x="3135153" y="30194"/>
                  </a:lnTo>
                  <a:lnTo>
                    <a:pt x="3152835" y="23768"/>
                  </a:lnTo>
                  <a:lnTo>
                    <a:pt x="3150689" y="23768"/>
                  </a:lnTo>
                  <a:lnTo>
                    <a:pt x="3141832" y="22161"/>
                  </a:lnTo>
                  <a:close/>
                </a:path>
                <a:path w="3161665" h="1179195">
                  <a:moveTo>
                    <a:pt x="3147548" y="15287"/>
                  </a:moveTo>
                  <a:lnTo>
                    <a:pt x="3141832" y="22161"/>
                  </a:lnTo>
                  <a:lnTo>
                    <a:pt x="3150689" y="23768"/>
                  </a:lnTo>
                  <a:lnTo>
                    <a:pt x="3147548" y="15287"/>
                  </a:lnTo>
                  <a:close/>
                </a:path>
                <a:path w="3161665" h="1179195">
                  <a:moveTo>
                    <a:pt x="3150331" y="15287"/>
                  </a:moveTo>
                  <a:lnTo>
                    <a:pt x="3147548" y="15287"/>
                  </a:lnTo>
                  <a:lnTo>
                    <a:pt x="3150689" y="23768"/>
                  </a:lnTo>
                  <a:lnTo>
                    <a:pt x="3152835" y="23768"/>
                  </a:lnTo>
                  <a:lnTo>
                    <a:pt x="3153411" y="23559"/>
                  </a:lnTo>
                  <a:lnTo>
                    <a:pt x="3150331" y="15287"/>
                  </a:lnTo>
                  <a:close/>
                </a:path>
                <a:path w="3161665" h="1179195">
                  <a:moveTo>
                    <a:pt x="3149747" y="13716"/>
                  </a:moveTo>
                  <a:lnTo>
                    <a:pt x="3131612" y="20307"/>
                  </a:lnTo>
                  <a:lnTo>
                    <a:pt x="3141832" y="22161"/>
                  </a:lnTo>
                  <a:lnTo>
                    <a:pt x="3147548" y="15287"/>
                  </a:lnTo>
                  <a:lnTo>
                    <a:pt x="3150331" y="15287"/>
                  </a:lnTo>
                  <a:lnTo>
                    <a:pt x="3149747" y="13716"/>
                  </a:lnTo>
                  <a:close/>
                </a:path>
                <a:path w="3161665" h="1179195">
                  <a:moveTo>
                    <a:pt x="3078126" y="0"/>
                  </a:moveTo>
                  <a:lnTo>
                    <a:pt x="3075403" y="1884"/>
                  </a:lnTo>
                  <a:lnTo>
                    <a:pt x="3074356" y="7539"/>
                  </a:lnTo>
                  <a:lnTo>
                    <a:pt x="3076241" y="10261"/>
                  </a:lnTo>
                  <a:lnTo>
                    <a:pt x="3131612" y="20307"/>
                  </a:lnTo>
                  <a:lnTo>
                    <a:pt x="3149747" y="13716"/>
                  </a:lnTo>
                  <a:lnTo>
                    <a:pt x="3153854" y="13716"/>
                  </a:lnTo>
                  <a:lnTo>
                    <a:pt x="3078126" y="0"/>
                  </a:lnTo>
                  <a:close/>
                </a:path>
              </a:pathLst>
            </a:custGeom>
            <a:solidFill>
              <a:srgbClr val="000000"/>
            </a:solidFill>
          </p:spPr>
          <p:txBody>
            <a:bodyPr wrap="square" lIns="0" tIns="0" rIns="0" bIns="0" rtlCol="0"/>
            <a:lstStyle/>
            <a:p>
              <a:endParaRPr sz="1092"/>
            </a:p>
          </p:txBody>
        </p:sp>
        <p:sp>
          <p:nvSpPr>
            <p:cNvPr id="13" name="object 13"/>
            <p:cNvSpPr/>
            <p:nvPr/>
          </p:nvSpPr>
          <p:spPr>
            <a:xfrm>
              <a:off x="9215007" y="7274542"/>
              <a:ext cx="97169" cy="249940"/>
            </a:xfrm>
            <a:prstGeom prst="rect">
              <a:avLst/>
            </a:prstGeom>
            <a:blipFill>
              <a:blip r:embed="rId4" cstate="print"/>
              <a:stretch>
                <a:fillRect/>
              </a:stretch>
            </a:blipFill>
            <a:ln w="19050">
              <a:solidFill>
                <a:schemeClr val="tx1"/>
              </a:solidFill>
            </a:ln>
          </p:spPr>
          <p:txBody>
            <a:bodyPr wrap="square" lIns="0" tIns="0" rIns="0" bIns="0" rtlCol="0"/>
            <a:lstStyle/>
            <a:p>
              <a:endParaRPr sz="1092"/>
            </a:p>
          </p:txBody>
        </p:sp>
        <p:sp>
          <p:nvSpPr>
            <p:cNvPr id="14" name="object 14"/>
            <p:cNvSpPr/>
            <p:nvPr/>
          </p:nvSpPr>
          <p:spPr>
            <a:xfrm>
              <a:off x="13043163" y="7331190"/>
              <a:ext cx="2627630" cy="1171575"/>
            </a:xfrm>
            <a:custGeom>
              <a:avLst/>
              <a:gdLst/>
              <a:ahLst/>
              <a:cxnLst/>
              <a:rect l="l" t="t" r="r" b="b"/>
              <a:pathLst>
                <a:path w="2627630" h="1171575">
                  <a:moveTo>
                    <a:pt x="2568263" y="1145890"/>
                  </a:moveTo>
                  <a:lnTo>
                    <a:pt x="2528718" y="1150436"/>
                  </a:lnTo>
                  <a:lnTo>
                    <a:pt x="2524635" y="1155671"/>
                  </a:lnTo>
                  <a:lnTo>
                    <a:pt x="2525368" y="1161430"/>
                  </a:lnTo>
                  <a:lnTo>
                    <a:pt x="2525996" y="1167189"/>
                  </a:lnTo>
                  <a:lnTo>
                    <a:pt x="2531231" y="1171273"/>
                  </a:lnTo>
                  <a:lnTo>
                    <a:pt x="2616221" y="1161430"/>
                  </a:lnTo>
                  <a:lnTo>
                    <a:pt x="2603795" y="1161430"/>
                  </a:lnTo>
                  <a:lnTo>
                    <a:pt x="2568263" y="1145890"/>
                  </a:lnTo>
                  <a:close/>
                </a:path>
                <a:path w="2627630" h="1171575">
                  <a:moveTo>
                    <a:pt x="2588943" y="1143493"/>
                  </a:moveTo>
                  <a:lnTo>
                    <a:pt x="2568263" y="1145890"/>
                  </a:lnTo>
                  <a:lnTo>
                    <a:pt x="2603795" y="1161430"/>
                  </a:lnTo>
                  <a:lnTo>
                    <a:pt x="2605297" y="1157975"/>
                  </a:lnTo>
                  <a:lnTo>
                    <a:pt x="2599502" y="1157975"/>
                  </a:lnTo>
                  <a:lnTo>
                    <a:pt x="2588943" y="1143493"/>
                  </a:lnTo>
                  <a:close/>
                </a:path>
                <a:path w="2627630" h="1171575">
                  <a:moveTo>
                    <a:pt x="2563586" y="1081223"/>
                  </a:moveTo>
                  <a:lnTo>
                    <a:pt x="2558874" y="1084574"/>
                  </a:lnTo>
                  <a:lnTo>
                    <a:pt x="2554267" y="1088029"/>
                  </a:lnTo>
                  <a:lnTo>
                    <a:pt x="2553220" y="1094521"/>
                  </a:lnTo>
                  <a:lnTo>
                    <a:pt x="2576649" y="1126629"/>
                  </a:lnTo>
                  <a:lnTo>
                    <a:pt x="2612171" y="1142164"/>
                  </a:lnTo>
                  <a:lnTo>
                    <a:pt x="2603795" y="1161430"/>
                  </a:lnTo>
                  <a:lnTo>
                    <a:pt x="2616221" y="1161430"/>
                  </a:lnTo>
                  <a:lnTo>
                    <a:pt x="2627040" y="1160174"/>
                  </a:lnTo>
                  <a:lnTo>
                    <a:pt x="2573534" y="1086877"/>
                  </a:lnTo>
                  <a:lnTo>
                    <a:pt x="2570183" y="1082166"/>
                  </a:lnTo>
                  <a:lnTo>
                    <a:pt x="2563586" y="1081223"/>
                  </a:lnTo>
                  <a:close/>
                </a:path>
                <a:path w="2627630" h="1171575">
                  <a:moveTo>
                    <a:pt x="2606726" y="1141431"/>
                  </a:moveTo>
                  <a:lnTo>
                    <a:pt x="2588943" y="1143493"/>
                  </a:lnTo>
                  <a:lnTo>
                    <a:pt x="2599502" y="1157975"/>
                  </a:lnTo>
                  <a:lnTo>
                    <a:pt x="2606726" y="1141431"/>
                  </a:lnTo>
                  <a:close/>
                </a:path>
                <a:path w="2627630" h="1171575">
                  <a:moveTo>
                    <a:pt x="2610495" y="1141431"/>
                  </a:moveTo>
                  <a:lnTo>
                    <a:pt x="2606726" y="1141431"/>
                  </a:lnTo>
                  <a:lnTo>
                    <a:pt x="2599502" y="1157975"/>
                  </a:lnTo>
                  <a:lnTo>
                    <a:pt x="2605297" y="1157975"/>
                  </a:lnTo>
                  <a:lnTo>
                    <a:pt x="2612171" y="1142164"/>
                  </a:lnTo>
                  <a:lnTo>
                    <a:pt x="2610495" y="1141431"/>
                  </a:lnTo>
                  <a:close/>
                </a:path>
                <a:path w="2627630" h="1171575">
                  <a:moveTo>
                    <a:pt x="58574" y="25442"/>
                  </a:moveTo>
                  <a:lnTo>
                    <a:pt x="38068" y="27850"/>
                  </a:lnTo>
                  <a:lnTo>
                    <a:pt x="50369" y="44681"/>
                  </a:lnTo>
                  <a:lnTo>
                    <a:pt x="2568263" y="1145890"/>
                  </a:lnTo>
                  <a:lnTo>
                    <a:pt x="2588943" y="1143493"/>
                  </a:lnTo>
                  <a:lnTo>
                    <a:pt x="2576649" y="1126629"/>
                  </a:lnTo>
                  <a:lnTo>
                    <a:pt x="58574" y="25442"/>
                  </a:lnTo>
                  <a:close/>
                </a:path>
                <a:path w="2627630" h="1171575">
                  <a:moveTo>
                    <a:pt x="2576649" y="1126629"/>
                  </a:moveTo>
                  <a:lnTo>
                    <a:pt x="2588943" y="1143493"/>
                  </a:lnTo>
                  <a:lnTo>
                    <a:pt x="2606726" y="1141431"/>
                  </a:lnTo>
                  <a:lnTo>
                    <a:pt x="2610495" y="1141431"/>
                  </a:lnTo>
                  <a:lnTo>
                    <a:pt x="2576649" y="1126629"/>
                  </a:lnTo>
                  <a:close/>
                </a:path>
                <a:path w="2627630" h="1171575">
                  <a:moveTo>
                    <a:pt x="95808" y="0"/>
                  </a:moveTo>
                  <a:lnTo>
                    <a:pt x="90049" y="732"/>
                  </a:lnTo>
                  <a:lnTo>
                    <a:pt x="0" y="11203"/>
                  </a:lnTo>
                  <a:lnTo>
                    <a:pt x="56856" y="89107"/>
                  </a:lnTo>
                  <a:lnTo>
                    <a:pt x="63348" y="90154"/>
                  </a:lnTo>
                  <a:lnTo>
                    <a:pt x="72667" y="83348"/>
                  </a:lnTo>
                  <a:lnTo>
                    <a:pt x="73715" y="76751"/>
                  </a:lnTo>
                  <a:lnTo>
                    <a:pt x="70364" y="72039"/>
                  </a:lnTo>
                  <a:lnTo>
                    <a:pt x="50369" y="44681"/>
                  </a:lnTo>
                  <a:lnTo>
                    <a:pt x="14763" y="29109"/>
                  </a:lnTo>
                  <a:lnTo>
                    <a:pt x="23140" y="9947"/>
                  </a:lnTo>
                  <a:lnTo>
                    <a:pt x="101672" y="9947"/>
                  </a:lnTo>
                  <a:lnTo>
                    <a:pt x="100939" y="4188"/>
                  </a:lnTo>
                  <a:lnTo>
                    <a:pt x="95808" y="0"/>
                  </a:lnTo>
                  <a:close/>
                </a:path>
                <a:path w="2627630" h="1171575">
                  <a:moveTo>
                    <a:pt x="23140" y="9947"/>
                  </a:moveTo>
                  <a:lnTo>
                    <a:pt x="14763" y="29109"/>
                  </a:lnTo>
                  <a:lnTo>
                    <a:pt x="50369" y="44681"/>
                  </a:lnTo>
                  <a:lnTo>
                    <a:pt x="39601" y="29946"/>
                  </a:lnTo>
                  <a:lnTo>
                    <a:pt x="20208" y="29946"/>
                  </a:lnTo>
                  <a:lnTo>
                    <a:pt x="27433" y="13298"/>
                  </a:lnTo>
                  <a:lnTo>
                    <a:pt x="30802" y="13298"/>
                  </a:lnTo>
                  <a:lnTo>
                    <a:pt x="23140" y="9947"/>
                  </a:lnTo>
                  <a:close/>
                </a:path>
                <a:path w="2627630" h="1171575">
                  <a:moveTo>
                    <a:pt x="27433" y="13298"/>
                  </a:moveTo>
                  <a:lnTo>
                    <a:pt x="20208" y="29946"/>
                  </a:lnTo>
                  <a:lnTo>
                    <a:pt x="38068" y="27850"/>
                  </a:lnTo>
                  <a:lnTo>
                    <a:pt x="27433" y="13298"/>
                  </a:lnTo>
                  <a:close/>
                </a:path>
                <a:path w="2627630" h="1171575">
                  <a:moveTo>
                    <a:pt x="38068" y="27850"/>
                  </a:moveTo>
                  <a:lnTo>
                    <a:pt x="20208" y="29946"/>
                  </a:lnTo>
                  <a:lnTo>
                    <a:pt x="39601" y="29946"/>
                  </a:lnTo>
                  <a:lnTo>
                    <a:pt x="38068" y="27850"/>
                  </a:lnTo>
                  <a:close/>
                </a:path>
                <a:path w="2627630" h="1171575">
                  <a:moveTo>
                    <a:pt x="30802" y="13298"/>
                  </a:moveTo>
                  <a:lnTo>
                    <a:pt x="27433" y="13298"/>
                  </a:lnTo>
                  <a:lnTo>
                    <a:pt x="38068" y="27850"/>
                  </a:lnTo>
                  <a:lnTo>
                    <a:pt x="58574" y="25442"/>
                  </a:lnTo>
                  <a:lnTo>
                    <a:pt x="30802" y="13298"/>
                  </a:lnTo>
                  <a:close/>
                </a:path>
                <a:path w="2627630" h="1171575">
                  <a:moveTo>
                    <a:pt x="101672" y="9947"/>
                  </a:moveTo>
                  <a:lnTo>
                    <a:pt x="23140" y="9947"/>
                  </a:lnTo>
                  <a:lnTo>
                    <a:pt x="58574" y="25442"/>
                  </a:lnTo>
                  <a:lnTo>
                    <a:pt x="98216" y="20837"/>
                  </a:lnTo>
                  <a:lnTo>
                    <a:pt x="102300" y="15601"/>
                  </a:lnTo>
                  <a:lnTo>
                    <a:pt x="101672" y="9947"/>
                  </a:lnTo>
                  <a:close/>
                </a:path>
              </a:pathLst>
            </a:custGeom>
            <a:solidFill>
              <a:srgbClr val="000000"/>
            </a:solidFill>
          </p:spPr>
          <p:txBody>
            <a:bodyPr wrap="square" lIns="0" tIns="0" rIns="0" bIns="0" rtlCol="0"/>
            <a:lstStyle/>
            <a:p>
              <a:endParaRPr sz="1092"/>
            </a:p>
          </p:txBody>
        </p:sp>
      </p:grpSp>
      <p:sp>
        <p:nvSpPr>
          <p:cNvPr id="15" name="object 15"/>
          <p:cNvSpPr/>
          <p:nvPr/>
        </p:nvSpPr>
        <p:spPr>
          <a:xfrm>
            <a:off x="5587715" y="2909750"/>
            <a:ext cx="60002" cy="373199"/>
          </a:xfrm>
          <a:custGeom>
            <a:avLst/>
            <a:gdLst/>
            <a:ahLst/>
            <a:cxnLst/>
            <a:rect l="l" t="t" r="r" b="b"/>
            <a:pathLst>
              <a:path w="97790" h="561339">
                <a:moveTo>
                  <a:pt x="11622" y="465221"/>
                </a:moveTo>
                <a:lnTo>
                  <a:pt x="1675" y="470980"/>
                </a:lnTo>
                <a:lnTo>
                  <a:pt x="0" y="477367"/>
                </a:lnTo>
                <a:lnTo>
                  <a:pt x="48584" y="560715"/>
                </a:lnTo>
                <a:lnTo>
                  <a:pt x="60669" y="539983"/>
                </a:lnTo>
                <a:lnTo>
                  <a:pt x="38114" y="539983"/>
                </a:lnTo>
                <a:lnTo>
                  <a:pt x="38114" y="501256"/>
                </a:lnTo>
                <a:lnTo>
                  <a:pt x="20941" y="471818"/>
                </a:lnTo>
                <a:lnTo>
                  <a:pt x="18114" y="466896"/>
                </a:lnTo>
                <a:lnTo>
                  <a:pt x="11622" y="465221"/>
                </a:lnTo>
                <a:close/>
              </a:path>
              <a:path w="97790" h="561339">
                <a:moveTo>
                  <a:pt x="38114" y="501256"/>
                </a:moveTo>
                <a:lnTo>
                  <a:pt x="38114" y="539983"/>
                </a:lnTo>
                <a:lnTo>
                  <a:pt x="59055" y="539983"/>
                </a:lnTo>
                <a:lnTo>
                  <a:pt x="59055" y="534643"/>
                </a:lnTo>
                <a:lnTo>
                  <a:pt x="39579" y="534643"/>
                </a:lnTo>
                <a:lnTo>
                  <a:pt x="48584" y="519206"/>
                </a:lnTo>
                <a:lnTo>
                  <a:pt x="38114" y="501256"/>
                </a:lnTo>
                <a:close/>
              </a:path>
              <a:path w="97790" h="561339">
                <a:moveTo>
                  <a:pt x="85547" y="465221"/>
                </a:moveTo>
                <a:lnTo>
                  <a:pt x="79055" y="466896"/>
                </a:lnTo>
                <a:lnTo>
                  <a:pt x="76228" y="471818"/>
                </a:lnTo>
                <a:lnTo>
                  <a:pt x="59055" y="501256"/>
                </a:lnTo>
                <a:lnTo>
                  <a:pt x="59055" y="539983"/>
                </a:lnTo>
                <a:lnTo>
                  <a:pt x="60669" y="539983"/>
                </a:lnTo>
                <a:lnTo>
                  <a:pt x="97169" y="477367"/>
                </a:lnTo>
                <a:lnTo>
                  <a:pt x="95494" y="470980"/>
                </a:lnTo>
                <a:lnTo>
                  <a:pt x="85547" y="465221"/>
                </a:lnTo>
                <a:close/>
              </a:path>
              <a:path w="97790" h="561339">
                <a:moveTo>
                  <a:pt x="48584" y="519206"/>
                </a:moveTo>
                <a:lnTo>
                  <a:pt x="39579" y="534643"/>
                </a:lnTo>
                <a:lnTo>
                  <a:pt x="57589" y="534643"/>
                </a:lnTo>
                <a:lnTo>
                  <a:pt x="48584" y="519206"/>
                </a:lnTo>
                <a:close/>
              </a:path>
              <a:path w="97790" h="561339">
                <a:moveTo>
                  <a:pt x="59055" y="501256"/>
                </a:moveTo>
                <a:lnTo>
                  <a:pt x="48584" y="519206"/>
                </a:lnTo>
                <a:lnTo>
                  <a:pt x="57589" y="534643"/>
                </a:lnTo>
                <a:lnTo>
                  <a:pt x="59055" y="534643"/>
                </a:lnTo>
                <a:lnTo>
                  <a:pt x="59055" y="501256"/>
                </a:lnTo>
                <a:close/>
              </a:path>
              <a:path w="97790" h="561339">
                <a:moveTo>
                  <a:pt x="48584" y="41404"/>
                </a:moveTo>
                <a:lnTo>
                  <a:pt x="38114" y="59354"/>
                </a:lnTo>
                <a:lnTo>
                  <a:pt x="38114" y="501256"/>
                </a:lnTo>
                <a:lnTo>
                  <a:pt x="48584" y="519206"/>
                </a:lnTo>
                <a:lnTo>
                  <a:pt x="59055" y="501256"/>
                </a:lnTo>
                <a:lnTo>
                  <a:pt x="59055" y="59354"/>
                </a:lnTo>
                <a:lnTo>
                  <a:pt x="48584" y="41404"/>
                </a:lnTo>
                <a:close/>
              </a:path>
              <a:path w="97790" h="561339">
                <a:moveTo>
                  <a:pt x="48584" y="0"/>
                </a:moveTo>
                <a:lnTo>
                  <a:pt x="2931" y="78322"/>
                </a:lnTo>
                <a:lnTo>
                  <a:pt x="0" y="83243"/>
                </a:lnTo>
                <a:lnTo>
                  <a:pt x="1675" y="89735"/>
                </a:lnTo>
                <a:lnTo>
                  <a:pt x="6701" y="92562"/>
                </a:lnTo>
                <a:lnTo>
                  <a:pt x="11622" y="95494"/>
                </a:lnTo>
                <a:lnTo>
                  <a:pt x="18114" y="93819"/>
                </a:lnTo>
                <a:lnTo>
                  <a:pt x="20941" y="88793"/>
                </a:lnTo>
                <a:lnTo>
                  <a:pt x="38114" y="59354"/>
                </a:lnTo>
                <a:lnTo>
                  <a:pt x="38114" y="20732"/>
                </a:lnTo>
                <a:lnTo>
                  <a:pt x="60669" y="20732"/>
                </a:lnTo>
                <a:lnTo>
                  <a:pt x="48584" y="0"/>
                </a:lnTo>
                <a:close/>
              </a:path>
              <a:path w="97790" h="561339">
                <a:moveTo>
                  <a:pt x="60669" y="20732"/>
                </a:moveTo>
                <a:lnTo>
                  <a:pt x="59055" y="20732"/>
                </a:lnTo>
                <a:lnTo>
                  <a:pt x="59055" y="59354"/>
                </a:lnTo>
                <a:lnTo>
                  <a:pt x="76228" y="88793"/>
                </a:lnTo>
                <a:lnTo>
                  <a:pt x="79055" y="93819"/>
                </a:lnTo>
                <a:lnTo>
                  <a:pt x="85547" y="95494"/>
                </a:lnTo>
                <a:lnTo>
                  <a:pt x="90468" y="92562"/>
                </a:lnTo>
                <a:lnTo>
                  <a:pt x="95494" y="89735"/>
                </a:lnTo>
                <a:lnTo>
                  <a:pt x="97169" y="83243"/>
                </a:lnTo>
                <a:lnTo>
                  <a:pt x="94237" y="78322"/>
                </a:lnTo>
                <a:lnTo>
                  <a:pt x="60669" y="20732"/>
                </a:lnTo>
                <a:close/>
              </a:path>
              <a:path w="97790" h="561339">
                <a:moveTo>
                  <a:pt x="59055" y="20732"/>
                </a:moveTo>
                <a:lnTo>
                  <a:pt x="38114" y="20732"/>
                </a:lnTo>
                <a:lnTo>
                  <a:pt x="38114" y="59354"/>
                </a:lnTo>
                <a:lnTo>
                  <a:pt x="48584" y="41404"/>
                </a:lnTo>
                <a:lnTo>
                  <a:pt x="39579" y="25967"/>
                </a:lnTo>
                <a:lnTo>
                  <a:pt x="59055" y="25967"/>
                </a:lnTo>
                <a:lnTo>
                  <a:pt x="59055" y="20732"/>
                </a:lnTo>
                <a:close/>
              </a:path>
              <a:path w="97790" h="561339">
                <a:moveTo>
                  <a:pt x="59055" y="25967"/>
                </a:moveTo>
                <a:lnTo>
                  <a:pt x="57589" y="25967"/>
                </a:lnTo>
                <a:lnTo>
                  <a:pt x="48584" y="41404"/>
                </a:lnTo>
                <a:lnTo>
                  <a:pt x="59055" y="59354"/>
                </a:lnTo>
                <a:lnTo>
                  <a:pt x="59055" y="25967"/>
                </a:lnTo>
                <a:close/>
              </a:path>
              <a:path w="97790" h="561339">
                <a:moveTo>
                  <a:pt x="57589" y="25967"/>
                </a:moveTo>
                <a:lnTo>
                  <a:pt x="39579" y="25967"/>
                </a:lnTo>
                <a:lnTo>
                  <a:pt x="48584" y="41404"/>
                </a:lnTo>
                <a:lnTo>
                  <a:pt x="57589" y="25967"/>
                </a:lnTo>
                <a:close/>
              </a:path>
            </a:pathLst>
          </a:custGeom>
          <a:solidFill>
            <a:srgbClr val="000000"/>
          </a:solidFill>
        </p:spPr>
        <p:txBody>
          <a:bodyPr wrap="square" lIns="0" tIns="0" rIns="0" bIns="0" rtlCol="0"/>
          <a:lstStyle/>
          <a:p>
            <a:endParaRPr sz="1092"/>
          </a:p>
        </p:txBody>
      </p:sp>
      <p:sp>
        <p:nvSpPr>
          <p:cNvPr id="16" name="object 16"/>
          <p:cNvSpPr/>
          <p:nvPr/>
        </p:nvSpPr>
        <p:spPr>
          <a:xfrm>
            <a:off x="5587715" y="1893179"/>
            <a:ext cx="60002" cy="340397"/>
          </a:xfrm>
          <a:custGeom>
            <a:avLst/>
            <a:gdLst/>
            <a:ahLst/>
            <a:cxnLst/>
            <a:rect l="l" t="t" r="r" b="b"/>
            <a:pathLst>
              <a:path w="97790" h="561339">
                <a:moveTo>
                  <a:pt x="11622" y="465221"/>
                </a:moveTo>
                <a:lnTo>
                  <a:pt x="1675" y="470980"/>
                </a:lnTo>
                <a:lnTo>
                  <a:pt x="0" y="477367"/>
                </a:lnTo>
                <a:lnTo>
                  <a:pt x="48584" y="560715"/>
                </a:lnTo>
                <a:lnTo>
                  <a:pt x="60669" y="539983"/>
                </a:lnTo>
                <a:lnTo>
                  <a:pt x="38114" y="539983"/>
                </a:lnTo>
                <a:lnTo>
                  <a:pt x="38114" y="501256"/>
                </a:lnTo>
                <a:lnTo>
                  <a:pt x="20941" y="471818"/>
                </a:lnTo>
                <a:lnTo>
                  <a:pt x="18114" y="466896"/>
                </a:lnTo>
                <a:lnTo>
                  <a:pt x="11622" y="465221"/>
                </a:lnTo>
                <a:close/>
              </a:path>
              <a:path w="97790" h="561339">
                <a:moveTo>
                  <a:pt x="38114" y="501256"/>
                </a:moveTo>
                <a:lnTo>
                  <a:pt x="38114" y="539983"/>
                </a:lnTo>
                <a:lnTo>
                  <a:pt x="59055" y="539983"/>
                </a:lnTo>
                <a:lnTo>
                  <a:pt x="59055" y="534643"/>
                </a:lnTo>
                <a:lnTo>
                  <a:pt x="39579" y="534643"/>
                </a:lnTo>
                <a:lnTo>
                  <a:pt x="48584" y="519206"/>
                </a:lnTo>
                <a:lnTo>
                  <a:pt x="38114" y="501256"/>
                </a:lnTo>
                <a:close/>
              </a:path>
              <a:path w="97790" h="561339">
                <a:moveTo>
                  <a:pt x="85547" y="465221"/>
                </a:moveTo>
                <a:lnTo>
                  <a:pt x="79055" y="466896"/>
                </a:lnTo>
                <a:lnTo>
                  <a:pt x="76228" y="471818"/>
                </a:lnTo>
                <a:lnTo>
                  <a:pt x="59055" y="501256"/>
                </a:lnTo>
                <a:lnTo>
                  <a:pt x="59055" y="539983"/>
                </a:lnTo>
                <a:lnTo>
                  <a:pt x="60669" y="539983"/>
                </a:lnTo>
                <a:lnTo>
                  <a:pt x="97169" y="477367"/>
                </a:lnTo>
                <a:lnTo>
                  <a:pt x="95494" y="470980"/>
                </a:lnTo>
                <a:lnTo>
                  <a:pt x="85547" y="465221"/>
                </a:lnTo>
                <a:close/>
              </a:path>
              <a:path w="97790" h="561339">
                <a:moveTo>
                  <a:pt x="48584" y="519206"/>
                </a:moveTo>
                <a:lnTo>
                  <a:pt x="39579" y="534643"/>
                </a:lnTo>
                <a:lnTo>
                  <a:pt x="57589" y="534643"/>
                </a:lnTo>
                <a:lnTo>
                  <a:pt x="48584" y="519206"/>
                </a:lnTo>
                <a:close/>
              </a:path>
              <a:path w="97790" h="561339">
                <a:moveTo>
                  <a:pt x="59055" y="501256"/>
                </a:moveTo>
                <a:lnTo>
                  <a:pt x="48584" y="519206"/>
                </a:lnTo>
                <a:lnTo>
                  <a:pt x="57589" y="534643"/>
                </a:lnTo>
                <a:lnTo>
                  <a:pt x="59055" y="534643"/>
                </a:lnTo>
                <a:lnTo>
                  <a:pt x="59055" y="501256"/>
                </a:lnTo>
                <a:close/>
              </a:path>
              <a:path w="97790" h="561339">
                <a:moveTo>
                  <a:pt x="48584" y="41404"/>
                </a:moveTo>
                <a:lnTo>
                  <a:pt x="38114" y="59354"/>
                </a:lnTo>
                <a:lnTo>
                  <a:pt x="38114" y="501256"/>
                </a:lnTo>
                <a:lnTo>
                  <a:pt x="48584" y="519206"/>
                </a:lnTo>
                <a:lnTo>
                  <a:pt x="59055" y="501256"/>
                </a:lnTo>
                <a:lnTo>
                  <a:pt x="59055" y="59354"/>
                </a:lnTo>
                <a:lnTo>
                  <a:pt x="48584" y="41404"/>
                </a:lnTo>
                <a:close/>
              </a:path>
              <a:path w="97790" h="561339">
                <a:moveTo>
                  <a:pt x="48584" y="0"/>
                </a:moveTo>
                <a:lnTo>
                  <a:pt x="2931" y="78322"/>
                </a:lnTo>
                <a:lnTo>
                  <a:pt x="0" y="83243"/>
                </a:lnTo>
                <a:lnTo>
                  <a:pt x="1675" y="89735"/>
                </a:lnTo>
                <a:lnTo>
                  <a:pt x="6701" y="92562"/>
                </a:lnTo>
                <a:lnTo>
                  <a:pt x="11622" y="95494"/>
                </a:lnTo>
                <a:lnTo>
                  <a:pt x="18114" y="93819"/>
                </a:lnTo>
                <a:lnTo>
                  <a:pt x="20941" y="88793"/>
                </a:lnTo>
                <a:lnTo>
                  <a:pt x="38114" y="59354"/>
                </a:lnTo>
                <a:lnTo>
                  <a:pt x="38114" y="20732"/>
                </a:lnTo>
                <a:lnTo>
                  <a:pt x="60669" y="20732"/>
                </a:lnTo>
                <a:lnTo>
                  <a:pt x="48584" y="0"/>
                </a:lnTo>
                <a:close/>
              </a:path>
              <a:path w="97790" h="561339">
                <a:moveTo>
                  <a:pt x="60669" y="20732"/>
                </a:moveTo>
                <a:lnTo>
                  <a:pt x="59055" y="20732"/>
                </a:lnTo>
                <a:lnTo>
                  <a:pt x="59055" y="59354"/>
                </a:lnTo>
                <a:lnTo>
                  <a:pt x="76228" y="88793"/>
                </a:lnTo>
                <a:lnTo>
                  <a:pt x="79055" y="93819"/>
                </a:lnTo>
                <a:lnTo>
                  <a:pt x="85547" y="95494"/>
                </a:lnTo>
                <a:lnTo>
                  <a:pt x="90468" y="92562"/>
                </a:lnTo>
                <a:lnTo>
                  <a:pt x="95494" y="89735"/>
                </a:lnTo>
                <a:lnTo>
                  <a:pt x="97169" y="83243"/>
                </a:lnTo>
                <a:lnTo>
                  <a:pt x="94237" y="78322"/>
                </a:lnTo>
                <a:lnTo>
                  <a:pt x="60669" y="20732"/>
                </a:lnTo>
                <a:close/>
              </a:path>
              <a:path w="97790" h="561339">
                <a:moveTo>
                  <a:pt x="59055" y="20732"/>
                </a:moveTo>
                <a:lnTo>
                  <a:pt x="38114" y="20732"/>
                </a:lnTo>
                <a:lnTo>
                  <a:pt x="38114" y="59354"/>
                </a:lnTo>
                <a:lnTo>
                  <a:pt x="48584" y="41404"/>
                </a:lnTo>
                <a:lnTo>
                  <a:pt x="39579" y="25967"/>
                </a:lnTo>
                <a:lnTo>
                  <a:pt x="59055" y="25967"/>
                </a:lnTo>
                <a:lnTo>
                  <a:pt x="59055" y="20732"/>
                </a:lnTo>
                <a:close/>
              </a:path>
              <a:path w="97790" h="561339">
                <a:moveTo>
                  <a:pt x="59055" y="25967"/>
                </a:moveTo>
                <a:lnTo>
                  <a:pt x="57589" y="25967"/>
                </a:lnTo>
                <a:lnTo>
                  <a:pt x="48584" y="41404"/>
                </a:lnTo>
                <a:lnTo>
                  <a:pt x="59055" y="59354"/>
                </a:lnTo>
                <a:lnTo>
                  <a:pt x="59055" y="25967"/>
                </a:lnTo>
                <a:close/>
              </a:path>
              <a:path w="97790" h="561339">
                <a:moveTo>
                  <a:pt x="57589" y="25967"/>
                </a:moveTo>
                <a:lnTo>
                  <a:pt x="39579" y="25967"/>
                </a:lnTo>
                <a:lnTo>
                  <a:pt x="48584" y="41404"/>
                </a:lnTo>
                <a:lnTo>
                  <a:pt x="57589" y="25967"/>
                </a:lnTo>
                <a:close/>
              </a:path>
            </a:pathLst>
          </a:custGeom>
          <a:solidFill>
            <a:srgbClr val="000000"/>
          </a:solidFill>
        </p:spPr>
        <p:txBody>
          <a:bodyPr wrap="square" lIns="0" tIns="0" rIns="0" bIns="0" rtlCol="0"/>
          <a:lstStyle/>
          <a:p>
            <a:endParaRPr sz="1092"/>
          </a:p>
        </p:txBody>
      </p:sp>
      <p:sp>
        <p:nvSpPr>
          <p:cNvPr id="17" name="object 3"/>
          <p:cNvSpPr/>
          <p:nvPr/>
        </p:nvSpPr>
        <p:spPr>
          <a:xfrm>
            <a:off x="9125677" y="288350"/>
            <a:ext cx="2396326" cy="1450998"/>
          </a:xfrm>
          <a:prstGeom prst="rect">
            <a:avLst/>
          </a:prstGeom>
          <a:blipFill>
            <a:blip r:embed="rId3"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1420257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7620</TotalTime>
  <Words>1602</Words>
  <Application>Microsoft Office PowerPoint</Application>
  <PresentationFormat>Widescreen</PresentationFormat>
  <Paragraphs>122</Paragraphs>
  <Slides>18</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Arial Rounded MT Bold</vt:lpstr>
      <vt:lpstr>Calibri</vt:lpstr>
      <vt:lpstr>Calibri Light</vt:lpstr>
      <vt:lpstr>Cambria</vt:lpstr>
      <vt:lpstr>Proxima Nova</vt:lpstr>
      <vt:lpstr>Proxima Nova Medium</vt:lpstr>
      <vt:lpstr>Proxima Nova Semibold</vt:lpstr>
      <vt:lpstr>Symbol</vt:lpstr>
      <vt:lpstr>Wingdings</vt:lpstr>
      <vt:lpstr>Office Theme</vt:lpstr>
      <vt:lpstr>PowerPoint Presentation</vt:lpstr>
      <vt:lpstr>PowerPoint Presentation</vt:lpstr>
      <vt:lpstr>PowerPoint Presentation</vt:lpstr>
      <vt:lpstr>PowerPoint Presentation</vt:lpstr>
      <vt:lpstr>What are Rangelands? </vt:lpstr>
      <vt:lpstr>Who is a pastoralist? </vt:lpstr>
      <vt:lpstr>What does the IYRP initiative seek to achieve through the Working Groups?</vt:lpstr>
      <vt:lpstr>Tasks of Working Groups :</vt:lpstr>
      <vt:lpstr>IYRP 2026 structure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 Plan for South Africa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Anon</dc:creator>
  <cp:lastModifiedBy>Maurice Mengel</cp:lastModifiedBy>
  <cp:revision>66</cp:revision>
  <dcterms:created xsi:type="dcterms:W3CDTF">2023-01-28T22:06:58Z</dcterms:created>
  <dcterms:modified xsi:type="dcterms:W3CDTF">2023-10-20T09:28:44Z</dcterms:modified>
</cp:coreProperties>
</file>