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0104100" cy="11309350"/>
  <p:notesSz cx="20104100" cy="1130935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1"/>
  </p:normalViewPr>
  <p:slideViewPr>
    <p:cSldViewPr>
      <p:cViewPr varScale="1">
        <p:scale>
          <a:sx n="51" d="100"/>
          <a:sy n="51" d="100"/>
        </p:scale>
        <p:origin x="610" y="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4290" y="3766"/>
            <a:ext cx="19999809" cy="113047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20104099" cy="11308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693032" y="560686"/>
            <a:ext cx="10718034" cy="2287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06433" y="0"/>
            <a:ext cx="995152" cy="11308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8D4F3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8000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8D4F3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099" cy="11308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8D4F3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34999" y="663090"/>
            <a:ext cx="13634101" cy="1031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8D4F3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94706" y="2136202"/>
            <a:ext cx="14114687" cy="5269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8000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iyrp.info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iyrp.info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14558" y="10188283"/>
            <a:ext cx="1676400" cy="8769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1594">
              <a:lnSpc>
                <a:spcPct val="148100"/>
              </a:lnSpc>
              <a:spcBef>
                <a:spcPts val="95"/>
              </a:spcBef>
            </a:pPr>
            <a:r>
              <a:rPr sz="1950" dirty="0">
                <a:solidFill>
                  <a:srgbClr val="FFFFFF"/>
                </a:solidFill>
                <a:latin typeface="Proxima Nova Semibold"/>
                <a:cs typeface="Proxima Nova Semibold"/>
                <a:hlinkClick r:id="rId2"/>
              </a:rPr>
              <a:t>www.iyrp.info </a:t>
            </a:r>
            <a:r>
              <a:rPr sz="1950" dirty="0">
                <a:solidFill>
                  <a:srgbClr val="FFFFFF"/>
                </a:solidFill>
                <a:latin typeface="Proxima Nova Semibold"/>
                <a:cs typeface="Proxima Nova Semibold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Proxima Nova Semibold"/>
                <a:cs typeface="Proxima Nova Semibold"/>
              </a:rPr>
              <a:t>15 </a:t>
            </a:r>
            <a:r>
              <a:rPr sz="1950" spc="10" dirty="0">
                <a:solidFill>
                  <a:srgbClr val="FFFFFF"/>
                </a:solidFill>
                <a:latin typeface="Proxima Nova Semibold"/>
                <a:cs typeface="Proxima Nova Semibold"/>
              </a:rPr>
              <a:t>March</a:t>
            </a:r>
            <a:r>
              <a:rPr sz="1950" spc="-75" dirty="0">
                <a:solidFill>
                  <a:srgbClr val="FFFFFF"/>
                </a:solidFill>
                <a:latin typeface="Proxima Nova Semibold"/>
                <a:cs typeface="Proxima Nova Semibold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Proxima Nova Semibold"/>
                <a:cs typeface="Proxima Nova Semibold"/>
              </a:rPr>
              <a:t>2023</a:t>
            </a:r>
            <a:endParaRPr sz="1950" dirty="0">
              <a:latin typeface="Proxima Nova Semibold"/>
              <a:cs typeface="Proxima Nova Semibol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5251450" y="549275"/>
            <a:ext cx="10718034" cy="19864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 indent="1982470">
              <a:lnSpc>
                <a:spcPct val="149900"/>
              </a:lnSpc>
              <a:spcBef>
                <a:spcPts val="100"/>
              </a:spcBef>
            </a:pPr>
            <a:r>
              <a:rPr sz="4400" b="1" spc="-5" dirty="0">
                <a:latin typeface="Proxima Nova"/>
                <a:cs typeface="Proxima Nova"/>
              </a:rPr>
              <a:t>UN </a:t>
            </a:r>
            <a:r>
              <a:rPr sz="4400" b="1" spc="-10" dirty="0">
                <a:latin typeface="Proxima Nova"/>
                <a:cs typeface="Proxima Nova"/>
              </a:rPr>
              <a:t>International </a:t>
            </a:r>
            <a:r>
              <a:rPr sz="4400" b="1" spc="-80" dirty="0">
                <a:latin typeface="Proxima Nova"/>
                <a:cs typeface="Proxima Nova"/>
              </a:rPr>
              <a:t>Year </a:t>
            </a:r>
            <a:r>
              <a:rPr sz="4400" b="1" spc="-5" dirty="0">
                <a:latin typeface="Proxima Nova"/>
                <a:cs typeface="Proxima Nova"/>
              </a:rPr>
              <a:t>of  </a:t>
            </a:r>
            <a:r>
              <a:rPr sz="4400" b="1" spc="-10" dirty="0">
                <a:latin typeface="Proxima Nova"/>
                <a:cs typeface="Proxima Nova"/>
              </a:rPr>
              <a:t>Rangelands </a:t>
            </a:r>
            <a:r>
              <a:rPr sz="4400" b="1" spc="-5" dirty="0">
                <a:latin typeface="Proxima Nova"/>
                <a:cs typeface="Proxima Nova"/>
              </a:rPr>
              <a:t>&amp; </a:t>
            </a:r>
            <a:r>
              <a:rPr sz="4400" b="1" spc="-20" dirty="0">
                <a:latin typeface="Proxima Nova"/>
                <a:cs typeface="Proxima Nova"/>
              </a:rPr>
              <a:t>Pastoralists </a:t>
            </a:r>
            <a:r>
              <a:rPr sz="4400" b="1" spc="-5" dirty="0">
                <a:latin typeface="Proxima Nova"/>
                <a:cs typeface="Proxima Nova"/>
              </a:rPr>
              <a:t>(IYRP)</a:t>
            </a:r>
            <a:r>
              <a:rPr sz="4400" b="1" spc="60" dirty="0">
                <a:latin typeface="Proxima Nova"/>
                <a:cs typeface="Proxima Nova"/>
              </a:rPr>
              <a:t> </a:t>
            </a:r>
            <a:r>
              <a:rPr sz="4400" b="1" spc="-5" dirty="0">
                <a:latin typeface="Proxima Nova"/>
                <a:cs typeface="Proxima Nova"/>
              </a:rPr>
              <a:t>2026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13250" y="4435475"/>
            <a:ext cx="1139761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spc="-5" dirty="0">
                <a:solidFill>
                  <a:srgbClr val="FFFFFF"/>
                </a:solidFill>
                <a:latin typeface="Proxima Nova Semibold"/>
                <a:cs typeface="Proxima Nova Semibold"/>
              </a:rPr>
              <a:t>Introduction </a:t>
            </a:r>
            <a:r>
              <a:rPr sz="5350" spc="-15" dirty="0">
                <a:solidFill>
                  <a:srgbClr val="FFFFFF"/>
                </a:solidFill>
                <a:latin typeface="Proxima Nova Semibold"/>
                <a:cs typeface="Proxima Nova Semibold"/>
              </a:rPr>
              <a:t>for </a:t>
            </a:r>
            <a:r>
              <a:rPr sz="5350" dirty="0">
                <a:solidFill>
                  <a:srgbClr val="FFFFFF"/>
                </a:solidFill>
                <a:latin typeface="Proxima Nova Semibold"/>
                <a:cs typeface="Proxima Nova Semibold"/>
              </a:rPr>
              <a:t>IYRP </a:t>
            </a:r>
            <a:r>
              <a:rPr sz="5350" spc="-30" dirty="0">
                <a:solidFill>
                  <a:srgbClr val="FFFFFF"/>
                </a:solidFill>
                <a:latin typeface="Proxima Nova Semibold"/>
                <a:cs typeface="Proxima Nova Semibold"/>
              </a:rPr>
              <a:t>Working</a:t>
            </a:r>
            <a:r>
              <a:rPr sz="5350" spc="60" dirty="0">
                <a:solidFill>
                  <a:srgbClr val="FFFFFF"/>
                </a:solidFill>
                <a:latin typeface="Proxima Nova Semibold"/>
                <a:cs typeface="Proxima Nova Semibold"/>
              </a:rPr>
              <a:t> </a:t>
            </a:r>
            <a:r>
              <a:rPr sz="5350" spc="-5" dirty="0">
                <a:solidFill>
                  <a:srgbClr val="FFFFFF"/>
                </a:solidFill>
                <a:latin typeface="Proxima Nova Semibold"/>
                <a:cs typeface="Proxima Nova Semibold"/>
              </a:rPr>
              <a:t>Groups</a:t>
            </a:r>
            <a:endParaRPr sz="5350" dirty="0">
              <a:latin typeface="Proxima Nova Semibold"/>
              <a:cs typeface="Proxima Nova Semibold"/>
            </a:endParaRPr>
          </a:p>
        </p:txBody>
      </p:sp>
      <p:pic>
        <p:nvPicPr>
          <p:cNvPr id="6" name="Bild 5" descr="IYRL logo white H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50" y="6111875"/>
            <a:ext cx="5761882" cy="37317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3" descr="C:\Documents and Settings\Nahi\Desktop\Copy of New Folder (4)\shahsavan 25--27.2.1384 CENESTA (218)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"/>
            <a:ext cx="20104100" cy="1130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2000038" y="324375"/>
            <a:ext cx="16104769" cy="10557665"/>
            <a:chOff x="1212910" y="196474"/>
            <a:chExt cx="9766632" cy="6402627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1323565" y="196474"/>
              <a:ext cx="9655977" cy="3873627"/>
              <a:chOff x="971550" y="2682875"/>
              <a:chExt cx="6800850" cy="4094892"/>
            </a:xfrm>
          </p:grpSpPr>
          <p:cxnSp>
            <p:nvCxnSpPr>
              <p:cNvPr id="5" name="AutoShape 59"/>
              <p:cNvCxnSpPr>
                <a:cxnSpLocks noChangeShapeType="1"/>
              </p:cNvCxnSpPr>
              <p:nvPr/>
            </p:nvCxnSpPr>
            <p:spPr bwMode="auto">
              <a:xfrm rot="5400000">
                <a:off x="2351087" y="2541588"/>
                <a:ext cx="574675" cy="333375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" name="AutoShape 60"/>
              <p:cNvCxnSpPr>
                <a:cxnSpLocks noChangeShapeType="1"/>
              </p:cNvCxnSpPr>
              <p:nvPr/>
            </p:nvCxnSpPr>
            <p:spPr bwMode="auto">
              <a:xfrm rot="5400000">
                <a:off x="3036887" y="3227388"/>
                <a:ext cx="574675" cy="196215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AutoShape 61"/>
              <p:cNvCxnSpPr>
                <a:cxnSpLocks noChangeShapeType="1"/>
              </p:cNvCxnSpPr>
              <p:nvPr/>
            </p:nvCxnSpPr>
            <p:spPr bwMode="auto">
              <a:xfrm rot="5400000">
                <a:off x="3706812" y="3897313"/>
                <a:ext cx="574675" cy="62230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AutoShape 62"/>
              <p:cNvCxnSpPr>
                <a:cxnSpLocks noChangeShapeType="1"/>
              </p:cNvCxnSpPr>
              <p:nvPr/>
            </p:nvCxnSpPr>
            <p:spPr bwMode="auto">
              <a:xfrm rot="16200000" flipH="1">
                <a:off x="4385469" y="3840956"/>
                <a:ext cx="574675" cy="735013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AutoShape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5063331" y="3163094"/>
                <a:ext cx="574675" cy="2090738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AutoShape 64"/>
              <p:cNvCxnSpPr>
                <a:cxnSpLocks noChangeShapeType="1"/>
              </p:cNvCxnSpPr>
              <p:nvPr/>
            </p:nvCxnSpPr>
            <p:spPr bwMode="auto">
              <a:xfrm rot="16200000" flipH="1">
                <a:off x="5741987" y="2484438"/>
                <a:ext cx="574675" cy="344805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AutoShape 65"/>
              <p:cNvCxnSpPr>
                <a:cxnSpLocks noChangeShapeType="1"/>
              </p:cNvCxnSpPr>
              <p:nvPr/>
            </p:nvCxnSpPr>
            <p:spPr bwMode="auto">
              <a:xfrm rot="16200000" flipH="1">
                <a:off x="2362200" y="1371600"/>
                <a:ext cx="590550" cy="3333750"/>
              </a:xfrm>
              <a:prstGeom prst="bentConnector3">
                <a:avLst>
                  <a:gd name="adj1" fmla="val 46505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AutoShape 66"/>
              <p:cNvCxnSpPr>
                <a:cxnSpLocks noChangeShapeType="1"/>
              </p:cNvCxnSpPr>
              <p:nvPr/>
            </p:nvCxnSpPr>
            <p:spPr bwMode="auto">
              <a:xfrm rot="16200000" flipH="1">
                <a:off x="3001963" y="2030412"/>
                <a:ext cx="628650" cy="1978025"/>
              </a:xfrm>
              <a:prstGeom prst="bentConnector3">
                <a:avLst>
                  <a:gd name="adj1" fmla="val 51514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AutoShape 67"/>
              <p:cNvCxnSpPr>
                <a:cxnSpLocks noChangeShapeType="1"/>
              </p:cNvCxnSpPr>
              <p:nvPr/>
            </p:nvCxnSpPr>
            <p:spPr bwMode="auto">
              <a:xfrm rot="16200000" flipH="1">
                <a:off x="3668712" y="2697163"/>
                <a:ext cx="650875" cy="622300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AutoShape 68"/>
              <p:cNvCxnSpPr>
                <a:cxnSpLocks noChangeShapeType="1"/>
              </p:cNvCxnSpPr>
              <p:nvPr/>
            </p:nvCxnSpPr>
            <p:spPr bwMode="auto">
              <a:xfrm rot="5400000">
                <a:off x="4347369" y="2640806"/>
                <a:ext cx="650875" cy="735013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AutoShape 69"/>
              <p:cNvCxnSpPr>
                <a:cxnSpLocks noChangeShapeType="1"/>
              </p:cNvCxnSpPr>
              <p:nvPr/>
            </p:nvCxnSpPr>
            <p:spPr bwMode="auto">
              <a:xfrm rot="5400000">
                <a:off x="5025231" y="1962944"/>
                <a:ext cx="650875" cy="2090738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AutoShape 70"/>
              <p:cNvCxnSpPr>
                <a:cxnSpLocks noChangeShapeType="1"/>
              </p:cNvCxnSpPr>
              <p:nvPr/>
            </p:nvCxnSpPr>
            <p:spPr bwMode="auto">
              <a:xfrm rot="5400000">
                <a:off x="5715088" y="1284303"/>
                <a:ext cx="650875" cy="3448050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AutoShape 82"/>
              <p:cNvSpPr>
                <a:spLocks noChangeArrowheads="1"/>
              </p:cNvSpPr>
              <p:nvPr/>
            </p:nvSpPr>
            <p:spPr bwMode="auto">
              <a:xfrm rot="10800000" flipV="1">
                <a:off x="6424614" y="6091967"/>
                <a:ext cx="989827" cy="685800"/>
              </a:xfrm>
              <a:prstGeom prst="wedgeRoundRectCallout">
                <a:avLst>
                  <a:gd name="adj1" fmla="val 35621"/>
                  <a:gd name="adj2" fmla="val -87164"/>
                  <a:gd name="adj3" fmla="val 16667"/>
                </a:avLst>
              </a:prstGeom>
              <a:solidFill>
                <a:srgbClr val="FDF0CF"/>
              </a:solidFill>
              <a:ln w="9525">
                <a:solidFill>
                  <a:srgbClr val="FFCC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309" dirty="0">
                    <a:latin typeface="Arial Narrow" panose="020B0606020202030204" pitchFamily="34" charset="0"/>
                  </a:rPr>
                  <a:t>In search of job, education, …</a:t>
                </a:r>
                <a:endParaRPr lang="en-US" altLang="en-US" sz="2309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30" name="AutoShape 65"/>
              <p:cNvCxnSpPr>
                <a:cxnSpLocks noChangeShapeType="1"/>
              </p:cNvCxnSpPr>
              <p:nvPr/>
            </p:nvCxnSpPr>
            <p:spPr bwMode="auto">
              <a:xfrm rot="16200000" flipH="1">
                <a:off x="2381250" y="4454524"/>
                <a:ext cx="590550" cy="3333750"/>
              </a:xfrm>
              <a:prstGeom prst="bentConnector3">
                <a:avLst>
                  <a:gd name="adj1" fmla="val 46505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AutoShape 66"/>
              <p:cNvCxnSpPr>
                <a:cxnSpLocks noChangeShapeType="1"/>
              </p:cNvCxnSpPr>
              <p:nvPr/>
            </p:nvCxnSpPr>
            <p:spPr bwMode="auto">
              <a:xfrm rot="16200000" flipH="1">
                <a:off x="3021013" y="5113336"/>
                <a:ext cx="628650" cy="1978025"/>
              </a:xfrm>
              <a:prstGeom prst="bentConnector3">
                <a:avLst>
                  <a:gd name="adj1" fmla="val 51514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AutoShape 67"/>
              <p:cNvCxnSpPr>
                <a:cxnSpLocks noChangeShapeType="1"/>
              </p:cNvCxnSpPr>
              <p:nvPr/>
            </p:nvCxnSpPr>
            <p:spPr bwMode="auto">
              <a:xfrm rot="16200000" flipH="1">
                <a:off x="3687762" y="5780087"/>
                <a:ext cx="650875" cy="622300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AutoShape 68"/>
              <p:cNvCxnSpPr>
                <a:cxnSpLocks noChangeShapeType="1"/>
              </p:cNvCxnSpPr>
              <p:nvPr/>
            </p:nvCxnSpPr>
            <p:spPr bwMode="auto">
              <a:xfrm rot="5400000">
                <a:off x="4366419" y="5723730"/>
                <a:ext cx="650875" cy="735013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AutoShape 69"/>
              <p:cNvCxnSpPr>
                <a:cxnSpLocks noChangeShapeType="1"/>
              </p:cNvCxnSpPr>
              <p:nvPr/>
            </p:nvCxnSpPr>
            <p:spPr bwMode="auto">
              <a:xfrm rot="5400000">
                <a:off x="5044281" y="5045868"/>
                <a:ext cx="650875" cy="2090738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AutoShape 70"/>
              <p:cNvCxnSpPr>
                <a:cxnSpLocks noChangeShapeType="1"/>
              </p:cNvCxnSpPr>
              <p:nvPr/>
            </p:nvCxnSpPr>
            <p:spPr bwMode="auto">
              <a:xfrm rot="5400000">
                <a:off x="5722937" y="4367212"/>
                <a:ext cx="650875" cy="3448050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8" name="Group 37"/>
            <p:cNvGrpSpPr/>
            <p:nvPr/>
          </p:nvGrpSpPr>
          <p:grpSpPr>
            <a:xfrm rot="10800000">
              <a:off x="1212910" y="5295560"/>
              <a:ext cx="9766632" cy="555589"/>
              <a:chOff x="971550" y="3921125"/>
              <a:chExt cx="6781800" cy="574675"/>
            </a:xfrm>
          </p:grpSpPr>
          <p:cxnSp>
            <p:nvCxnSpPr>
              <p:cNvPr id="39" name="AutoShape 59"/>
              <p:cNvCxnSpPr>
                <a:cxnSpLocks noChangeShapeType="1"/>
              </p:cNvCxnSpPr>
              <p:nvPr/>
            </p:nvCxnSpPr>
            <p:spPr bwMode="auto">
              <a:xfrm rot="5400000">
                <a:off x="2351087" y="2541588"/>
                <a:ext cx="574675" cy="333375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AutoShape 60"/>
              <p:cNvCxnSpPr>
                <a:cxnSpLocks noChangeShapeType="1"/>
              </p:cNvCxnSpPr>
              <p:nvPr/>
            </p:nvCxnSpPr>
            <p:spPr bwMode="auto">
              <a:xfrm rot="5400000">
                <a:off x="3036887" y="3227388"/>
                <a:ext cx="574675" cy="196215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" name="AutoShape 61"/>
              <p:cNvCxnSpPr>
                <a:cxnSpLocks noChangeShapeType="1"/>
              </p:cNvCxnSpPr>
              <p:nvPr/>
            </p:nvCxnSpPr>
            <p:spPr bwMode="auto">
              <a:xfrm rot="5400000">
                <a:off x="3706812" y="3897313"/>
                <a:ext cx="574675" cy="62230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AutoShape 62"/>
              <p:cNvCxnSpPr>
                <a:cxnSpLocks noChangeShapeType="1"/>
              </p:cNvCxnSpPr>
              <p:nvPr/>
            </p:nvCxnSpPr>
            <p:spPr bwMode="auto">
              <a:xfrm rot="16200000" flipH="1">
                <a:off x="4385469" y="3840956"/>
                <a:ext cx="574675" cy="735013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AutoShape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5063331" y="3163094"/>
                <a:ext cx="574675" cy="2090738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AutoShape 64"/>
              <p:cNvCxnSpPr>
                <a:cxnSpLocks noChangeShapeType="1"/>
              </p:cNvCxnSpPr>
              <p:nvPr/>
            </p:nvCxnSpPr>
            <p:spPr bwMode="auto">
              <a:xfrm rot="16200000" flipH="1">
                <a:off x="5741987" y="2484438"/>
                <a:ext cx="574675" cy="344805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5" name="Flowchart: Punched Tape 44"/>
            <p:cNvSpPr/>
            <p:nvPr/>
          </p:nvSpPr>
          <p:spPr>
            <a:xfrm>
              <a:off x="4087896" y="5709147"/>
              <a:ext cx="4208457" cy="889954"/>
            </a:xfrm>
            <a:prstGeom prst="flowChartPunchedTap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28" b="1" dirty="0">
                  <a:solidFill>
                    <a:schemeClr val="tx1"/>
                  </a:solidFill>
                </a:rPr>
                <a:t>Poor &amp; Inappropriate Policies </a:t>
              </a:r>
            </a:p>
            <a:p>
              <a:pPr algn="ctr"/>
              <a:r>
                <a:rPr lang="en-US" sz="3628" b="1" dirty="0">
                  <a:solidFill>
                    <a:schemeClr val="tx1"/>
                  </a:solidFill>
                </a:rPr>
                <a:t>&amp; Programs at various levels </a:t>
              </a:r>
              <a:endParaRPr lang="en-US" sz="3628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7" name="Flowchart: Punched Tape 46"/>
          <p:cNvSpPr/>
          <p:nvPr/>
        </p:nvSpPr>
        <p:spPr>
          <a:xfrm>
            <a:off x="7586585" y="4460560"/>
            <a:ext cx="5452822" cy="1637571"/>
          </a:xfrm>
          <a:prstGeom prst="flowChartPunchedTap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298"/>
              </a:lnSpc>
            </a:pPr>
            <a:r>
              <a:rPr lang="en-US" sz="2803" b="1" i="1" dirty="0">
                <a:solidFill>
                  <a:schemeClr val="tx1"/>
                </a:solidFill>
              </a:rPr>
              <a:t>Fragmentation of Pastoralists territories—undermining mobility and survival of pastoralists</a:t>
            </a:r>
            <a:endParaRPr lang="en-US" sz="2803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3778579" y="6745852"/>
            <a:ext cx="2701495" cy="195750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9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Ignoring indigenous knowledge and Socio &amp; ecological values </a:t>
            </a:r>
            <a:endParaRPr lang="en-US" altLang="en-US" sz="2309" b="1" dirty="0">
              <a:solidFill>
                <a:schemeClr val="tx1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10299754" y="6727952"/>
            <a:ext cx="3099262" cy="195750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4" b="1" dirty="0">
                <a:solidFill>
                  <a:schemeClr val="tx1"/>
                </a:solidFill>
              </a:rPr>
              <a:t>L</a:t>
            </a:r>
            <a:r>
              <a:rPr lang="en-US" sz="2474" b="1" dirty="0">
                <a:solidFill>
                  <a:schemeClr val="tx1"/>
                </a:solidFill>
              </a:rPr>
              <a:t>ack </a:t>
            </a:r>
            <a:r>
              <a:rPr lang="en-US" sz="2474" b="1" dirty="0">
                <a:solidFill>
                  <a:schemeClr val="tx1"/>
                </a:solidFill>
              </a:rPr>
              <a:t>of </a:t>
            </a:r>
            <a:r>
              <a:rPr lang="en-US" sz="2474" b="1" dirty="0">
                <a:solidFill>
                  <a:schemeClr val="tx1"/>
                </a:solidFill>
              </a:rPr>
              <a:t> </a:t>
            </a:r>
            <a:r>
              <a:rPr lang="en-US" sz="2474" b="1" dirty="0">
                <a:solidFill>
                  <a:schemeClr val="tx1"/>
                </a:solidFill>
              </a:rPr>
              <a:t>legal systems to legalize common property and mobility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7181284" y="6680861"/>
            <a:ext cx="2701495" cy="195750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4" b="1" dirty="0">
                <a:solidFill>
                  <a:schemeClr val="tx1"/>
                </a:solidFill>
              </a:rPr>
              <a:t>Social inequality and unbalance </a:t>
            </a:r>
            <a:r>
              <a:rPr lang="en-US" sz="2474" b="1" dirty="0">
                <a:solidFill>
                  <a:schemeClr val="tx1"/>
                </a:solidFill>
              </a:rPr>
              <a:t>subsidies &amp; </a:t>
            </a:r>
            <a:r>
              <a:rPr lang="en-US" sz="2474" b="1" dirty="0">
                <a:solidFill>
                  <a:schemeClr val="tx1"/>
                </a:solidFill>
              </a:rPr>
              <a:t>development works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144914" y="6761347"/>
            <a:ext cx="2701495" cy="195750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4" b="1" dirty="0">
                <a:solidFill>
                  <a:schemeClr val="tx1"/>
                </a:solidFill>
              </a:rPr>
              <a:t>Forced </a:t>
            </a:r>
            <a:r>
              <a:rPr lang="en-US" sz="2474" b="1" dirty="0">
                <a:solidFill>
                  <a:schemeClr val="tx1"/>
                </a:solidFill>
              </a:rPr>
              <a:t> &amp; induced sedentarisation </a:t>
            </a:r>
            <a:endParaRPr lang="en-US" sz="2474" b="1" dirty="0">
              <a:solidFill>
                <a:schemeClr val="tx1"/>
              </a:solidFill>
            </a:endParaRPr>
          </a:p>
          <a:p>
            <a:pPr algn="ctr"/>
            <a:r>
              <a:rPr lang="en-US" sz="2474" b="1" dirty="0">
                <a:solidFill>
                  <a:schemeClr val="tx1"/>
                </a:solidFill>
              </a:rPr>
              <a:t>nationalization of rangelands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33692" y="6763598"/>
            <a:ext cx="2876346" cy="195750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4" b="1" dirty="0">
                <a:solidFill>
                  <a:schemeClr val="tx1"/>
                </a:solidFill>
              </a:rPr>
              <a:t>Land allocation to Large </a:t>
            </a:r>
            <a:r>
              <a:rPr lang="en-US" sz="2474" b="1" dirty="0">
                <a:solidFill>
                  <a:schemeClr val="tx1"/>
                </a:solidFill>
              </a:rPr>
              <a:t>scale development </a:t>
            </a:r>
            <a:r>
              <a:rPr lang="en-US" sz="2474" b="1" dirty="0">
                <a:solidFill>
                  <a:schemeClr val="tx1"/>
                </a:solidFill>
              </a:rPr>
              <a:t>projects</a:t>
            </a:r>
            <a:endParaRPr lang="en-US" sz="2474" b="1" dirty="0">
              <a:solidFill>
                <a:schemeClr val="tx1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6852366" y="6680861"/>
            <a:ext cx="2701495" cy="195750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9" b="1" dirty="0">
                <a:solidFill>
                  <a:schemeClr val="tx1"/>
                </a:solidFill>
              </a:rPr>
              <a:t>Poor delivery of mobile services in veterinary, health, education, </a:t>
            </a:r>
            <a:r>
              <a:rPr lang="en-US" sz="2309" b="1" dirty="0">
                <a:solidFill>
                  <a:schemeClr val="tx1"/>
                </a:solidFill>
              </a:rPr>
              <a:t>…</a:t>
            </a:r>
            <a:endParaRPr lang="en-US" altLang="en-US" sz="2309" b="1" dirty="0">
              <a:solidFill>
                <a:schemeClr val="tx1"/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3525034" y="1962422"/>
            <a:ext cx="2743417" cy="191086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9" b="1" dirty="0">
                <a:solidFill>
                  <a:schemeClr val="bg1"/>
                </a:solidFill>
              </a:rPr>
              <a:t>Loss of: grazing lands, biodiversity &amp; local breeds &amp; degradation</a:t>
            </a:r>
            <a:endParaRPr lang="en-US" sz="2309" b="1" dirty="0"/>
          </a:p>
        </p:txBody>
      </p:sp>
      <p:sp>
        <p:nvSpPr>
          <p:cNvPr id="68" name="Rounded Rectangle 67"/>
          <p:cNvSpPr/>
          <p:nvPr/>
        </p:nvSpPr>
        <p:spPr>
          <a:xfrm>
            <a:off x="10116286" y="1897883"/>
            <a:ext cx="3099262" cy="1957505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4" b="1" dirty="0"/>
              <a:t>Weakening customary governance &amp; social structure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6997816" y="1850792"/>
            <a:ext cx="2701495" cy="1957505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4" b="1" dirty="0">
                <a:solidFill>
                  <a:schemeClr val="bg1"/>
                </a:solidFill>
              </a:rPr>
              <a:t>Multilevel disputes and conflict 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3961446" y="1931278"/>
            <a:ext cx="2701495" cy="1957505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4" b="1" dirty="0">
                <a:solidFill>
                  <a:schemeClr val="bg1"/>
                </a:solidFill>
              </a:rPr>
              <a:t>Migration </a:t>
            </a:r>
            <a:r>
              <a:rPr lang="en-US" sz="2474" b="1" dirty="0">
                <a:solidFill>
                  <a:schemeClr val="bg1"/>
                </a:solidFill>
              </a:rPr>
              <a:t>&amp; </a:t>
            </a:r>
            <a:r>
              <a:rPr lang="en-US" sz="2474" b="1" dirty="0">
                <a:solidFill>
                  <a:schemeClr val="bg1"/>
                </a:solidFill>
              </a:rPr>
              <a:t>marginalization </a:t>
            </a:r>
            <a:r>
              <a:rPr lang="en-US" sz="2474" b="1" dirty="0">
                <a:solidFill>
                  <a:schemeClr val="bg1"/>
                </a:solidFill>
              </a:rPr>
              <a:t>in big cities</a:t>
            </a:r>
            <a:endParaRPr lang="en-US" sz="2474" b="1" dirty="0">
              <a:solidFill>
                <a:schemeClr val="bg1"/>
              </a:solidFill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750224" y="1933528"/>
            <a:ext cx="2876346" cy="1957505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74" b="1" dirty="0">
                <a:solidFill>
                  <a:schemeClr val="bg1"/>
                </a:solidFill>
                <a:latin typeface="Arial Narrow" panose="020B0606020202030204" pitchFamily="34" charset="0"/>
              </a:rPr>
              <a:t>Endangered livelihoods </a:t>
            </a:r>
            <a:r>
              <a:rPr lang="en-US" altLang="en-US" sz="2474" b="1" dirty="0">
                <a:solidFill>
                  <a:schemeClr val="bg1"/>
                </a:solidFill>
                <a:latin typeface="Arial Narrow" panose="020B0606020202030204" pitchFamily="34" charset="0"/>
              </a:rPr>
              <a:t>&amp; production </a:t>
            </a:r>
            <a:r>
              <a:rPr lang="en-US" altLang="en-US" sz="2474" b="1" dirty="0">
                <a:solidFill>
                  <a:schemeClr val="bg1"/>
                </a:solidFill>
                <a:latin typeface="Arial Narrow" panose="020B0606020202030204" pitchFamily="34" charset="0"/>
              </a:rPr>
              <a:t>system</a:t>
            </a:r>
            <a:endParaRPr lang="en-US" altLang="en-US" sz="2474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6668898" y="1850792"/>
            <a:ext cx="2701495" cy="195750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innerShdw blurRad="63500" dist="50800" dir="2154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9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Blocked Migratory routes, loss of indigenous knowledge </a:t>
            </a:r>
            <a:endParaRPr lang="en-US" altLang="en-US" sz="2309" b="1" dirty="0">
              <a:solidFill>
                <a:schemeClr val="bg1"/>
              </a:solidFill>
            </a:endParaRPr>
          </a:p>
        </p:txBody>
      </p:sp>
      <p:sp>
        <p:nvSpPr>
          <p:cNvPr id="74" name="AutoShape 82"/>
          <p:cNvSpPr>
            <a:spLocks noChangeArrowheads="1"/>
          </p:cNvSpPr>
          <p:nvPr/>
        </p:nvSpPr>
        <p:spPr bwMode="auto">
          <a:xfrm flipV="1">
            <a:off x="5563784" y="344741"/>
            <a:ext cx="3584702" cy="891328"/>
          </a:xfrm>
          <a:prstGeom prst="wedgeRoundRectCallout">
            <a:avLst>
              <a:gd name="adj1" fmla="val 29810"/>
              <a:gd name="adj2" fmla="val -106949"/>
              <a:gd name="adj3" fmla="val 16667"/>
            </a:avLst>
          </a:prstGeom>
          <a:solidFill>
            <a:srgbClr val="FDF0CF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309" dirty="0">
                <a:latin typeface="Arial Narrow" panose="020B0606020202030204" pitchFamily="34" charset="0"/>
              </a:rPr>
              <a:t>Insecure </a:t>
            </a:r>
            <a:r>
              <a:rPr lang="en-US" sz="2309" dirty="0">
                <a:latin typeface="Arial Narrow" panose="020B0606020202030204" pitchFamily="34" charset="0"/>
              </a:rPr>
              <a:t>property </a:t>
            </a:r>
            <a:r>
              <a:rPr lang="en-US" sz="2309" dirty="0">
                <a:latin typeface="Arial Narrow" panose="020B0606020202030204" pitchFamily="34" charset="0"/>
              </a:rPr>
              <a:t>rights &amp; right to land/ degradation</a:t>
            </a:r>
            <a:endParaRPr lang="en-US" altLang="en-US" sz="2309" dirty="0">
              <a:latin typeface="Arial Narrow" panose="020B0606020202030204" pitchFamily="34" charset="0"/>
            </a:endParaRPr>
          </a:p>
        </p:txBody>
      </p:sp>
      <p:sp>
        <p:nvSpPr>
          <p:cNvPr id="75" name="AutoShape 82"/>
          <p:cNvSpPr>
            <a:spLocks noChangeArrowheads="1"/>
          </p:cNvSpPr>
          <p:nvPr/>
        </p:nvSpPr>
        <p:spPr bwMode="auto">
          <a:xfrm flipV="1">
            <a:off x="9677901" y="370731"/>
            <a:ext cx="3025215" cy="896405"/>
          </a:xfrm>
          <a:prstGeom prst="wedgeRoundRectCallout">
            <a:avLst>
              <a:gd name="adj1" fmla="val 11158"/>
              <a:gd name="adj2" fmla="val -119201"/>
              <a:gd name="adj3" fmla="val 16667"/>
            </a:avLst>
          </a:prstGeom>
          <a:solidFill>
            <a:srgbClr val="FDF0CF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309" dirty="0">
                <a:latin typeface="Arial Narrow" panose="020B0606020202030204" pitchFamily="34" charset="0"/>
              </a:rPr>
              <a:t>Weakening customary NRs management </a:t>
            </a:r>
            <a:endParaRPr lang="en-US" altLang="en-US" sz="2309" dirty="0">
              <a:latin typeface="Arial Narrow" panose="020B0606020202030204" pitchFamily="34" charset="0"/>
            </a:endParaRPr>
          </a:p>
        </p:txBody>
      </p:sp>
      <p:sp>
        <p:nvSpPr>
          <p:cNvPr id="77" name="AutoShape 82"/>
          <p:cNvSpPr>
            <a:spLocks noChangeArrowheads="1"/>
          </p:cNvSpPr>
          <p:nvPr/>
        </p:nvSpPr>
        <p:spPr bwMode="auto">
          <a:xfrm flipV="1">
            <a:off x="13039405" y="358775"/>
            <a:ext cx="2614196" cy="976193"/>
          </a:xfrm>
          <a:prstGeom prst="wedgeRoundRectCallout">
            <a:avLst>
              <a:gd name="adj1" fmla="val 8199"/>
              <a:gd name="adj2" fmla="val -108368"/>
              <a:gd name="adj3" fmla="val 16667"/>
            </a:avLst>
          </a:prstGeom>
          <a:solidFill>
            <a:srgbClr val="FDF0CF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309" dirty="0">
                <a:latin typeface="Arial Narrow" panose="020B0606020202030204" pitchFamily="34" charset="0"/>
              </a:rPr>
              <a:t>Weakening socio-ecological cohesion</a:t>
            </a:r>
            <a:endParaRPr lang="en-US" altLang="en-US" sz="2309" dirty="0">
              <a:latin typeface="Arial Narrow" panose="020B0606020202030204" pitchFamily="34" charset="0"/>
            </a:endParaRPr>
          </a:p>
          <a:p>
            <a:pPr algn="ctr"/>
            <a:endParaRPr lang="en-US" altLang="en-US" sz="2309" dirty="0">
              <a:latin typeface="Arial Narrow" panose="020B0606020202030204" pitchFamily="34" charset="0"/>
            </a:endParaRPr>
          </a:p>
        </p:txBody>
      </p:sp>
      <p:sp>
        <p:nvSpPr>
          <p:cNvPr id="78" name="AutoShape 82"/>
          <p:cNvSpPr>
            <a:spLocks noChangeArrowheads="1"/>
          </p:cNvSpPr>
          <p:nvPr/>
        </p:nvSpPr>
        <p:spPr bwMode="auto">
          <a:xfrm flipV="1">
            <a:off x="15989890" y="302308"/>
            <a:ext cx="2991840" cy="976193"/>
          </a:xfrm>
          <a:prstGeom prst="wedgeRoundRectCallout">
            <a:avLst>
              <a:gd name="adj1" fmla="val 241"/>
              <a:gd name="adj2" fmla="val -102949"/>
              <a:gd name="adj3" fmla="val 16667"/>
            </a:avLst>
          </a:prstGeom>
          <a:solidFill>
            <a:srgbClr val="FDF0CF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309" dirty="0">
                <a:latin typeface="Arial Narrow" panose="020B0606020202030204" pitchFamily="34" charset="0"/>
              </a:rPr>
              <a:t>Increased </a:t>
            </a:r>
            <a:r>
              <a:rPr lang="en-US" sz="2309" dirty="0">
                <a:latin typeface="Arial Narrow" panose="020B0606020202030204" pitchFamily="34" charset="0"/>
              </a:rPr>
              <a:t>pressure of livestock </a:t>
            </a:r>
            <a:r>
              <a:rPr lang="en-US" sz="2309" dirty="0">
                <a:latin typeface="Arial Narrow" panose="020B0606020202030204" pitchFamily="34" charset="0"/>
              </a:rPr>
              <a:t>&amp; degradation</a:t>
            </a:r>
            <a:endParaRPr lang="en-US" altLang="en-US" sz="2309" dirty="0">
              <a:latin typeface="Arial Narrow" panose="020B0606020202030204" pitchFamily="34" charset="0"/>
            </a:endParaRPr>
          </a:p>
        </p:txBody>
      </p:sp>
      <p:sp>
        <p:nvSpPr>
          <p:cNvPr id="79" name="AutoShape 82"/>
          <p:cNvSpPr>
            <a:spLocks noChangeArrowheads="1"/>
          </p:cNvSpPr>
          <p:nvPr/>
        </p:nvSpPr>
        <p:spPr bwMode="auto">
          <a:xfrm flipV="1">
            <a:off x="184071" y="344741"/>
            <a:ext cx="2652427" cy="1007443"/>
          </a:xfrm>
          <a:prstGeom prst="wedgeRoundRectCallout">
            <a:avLst>
              <a:gd name="adj1" fmla="val -907"/>
              <a:gd name="adj2" fmla="val -99528"/>
              <a:gd name="adj3" fmla="val 16667"/>
            </a:avLst>
          </a:prstGeom>
          <a:solidFill>
            <a:srgbClr val="FDF0CF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144" dirty="0">
                <a:latin typeface="Arial Narrow" panose="020B0606020202030204" pitchFamily="34" charset="0"/>
              </a:rPr>
              <a:t>Loss of income &amp; loss of youth motivation</a:t>
            </a:r>
            <a:endParaRPr lang="en-US" altLang="en-US" sz="2144" dirty="0">
              <a:latin typeface="Arial Narrow" panose="020B0606020202030204" pitchFamily="34" charset="0"/>
            </a:endParaRPr>
          </a:p>
        </p:txBody>
      </p:sp>
      <p:sp>
        <p:nvSpPr>
          <p:cNvPr id="83" name="Wave 82"/>
          <p:cNvSpPr/>
          <p:nvPr/>
        </p:nvSpPr>
        <p:spPr>
          <a:xfrm>
            <a:off x="665053" y="4433160"/>
            <a:ext cx="2574601" cy="1535609"/>
          </a:xfrm>
          <a:prstGeom prst="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98" b="1" dirty="0"/>
              <a:t>Social &amp; Policy Issues</a:t>
            </a:r>
            <a:endParaRPr lang="en-US" sz="3298" b="1" dirty="0"/>
          </a:p>
        </p:txBody>
      </p:sp>
      <p:sp>
        <p:nvSpPr>
          <p:cNvPr id="88" name="Left-Right Arrow 87"/>
          <p:cNvSpPr/>
          <p:nvPr/>
        </p:nvSpPr>
        <p:spPr>
          <a:xfrm>
            <a:off x="3710222" y="7656033"/>
            <a:ext cx="556049" cy="16813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89" name="Left-Right Arrow 88"/>
          <p:cNvSpPr/>
          <p:nvPr/>
        </p:nvSpPr>
        <p:spPr>
          <a:xfrm>
            <a:off x="6745425" y="7637329"/>
            <a:ext cx="556049" cy="16813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90" name="Left-Right Arrow 89"/>
          <p:cNvSpPr/>
          <p:nvPr/>
        </p:nvSpPr>
        <p:spPr>
          <a:xfrm>
            <a:off x="9814018" y="7627994"/>
            <a:ext cx="556049" cy="16813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91" name="Left-Right Arrow 90"/>
          <p:cNvSpPr/>
          <p:nvPr/>
        </p:nvSpPr>
        <p:spPr>
          <a:xfrm>
            <a:off x="13324258" y="7613584"/>
            <a:ext cx="556049" cy="16813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92" name="Left-Right Arrow 91"/>
          <p:cNvSpPr/>
          <p:nvPr/>
        </p:nvSpPr>
        <p:spPr>
          <a:xfrm>
            <a:off x="16400109" y="7615760"/>
            <a:ext cx="556049" cy="16813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pic>
        <p:nvPicPr>
          <p:cNvPr id="3" name="Diagr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18792" y="10403249"/>
            <a:ext cx="670137" cy="67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5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30347" y="0"/>
            <a:ext cx="9173845" cy="11308715"/>
            <a:chOff x="10930347" y="0"/>
            <a:chExt cx="9173845" cy="11308715"/>
          </a:xfrm>
        </p:grpSpPr>
        <p:sp>
          <p:nvSpPr>
            <p:cNvPr id="3" name="object 3"/>
            <p:cNvSpPr/>
            <p:nvPr/>
          </p:nvSpPr>
          <p:spPr>
            <a:xfrm>
              <a:off x="10930347" y="0"/>
              <a:ext cx="9173752" cy="113085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106433" y="0"/>
              <a:ext cx="995152" cy="11308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2953" y="723152"/>
            <a:ext cx="5272405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b="1" spc="-5" dirty="0">
                <a:latin typeface="Proxima Nova"/>
                <a:cs typeface="Proxima Nova"/>
              </a:rPr>
              <a:t>Why an</a:t>
            </a:r>
            <a:r>
              <a:rPr sz="6500" b="1" spc="-85" dirty="0">
                <a:latin typeface="Proxima Nova"/>
                <a:cs typeface="Proxima Nova"/>
              </a:rPr>
              <a:t> </a:t>
            </a:r>
            <a:r>
              <a:rPr sz="6500" b="1" spc="-5" dirty="0">
                <a:latin typeface="Proxima Nova"/>
                <a:cs typeface="Proxima Nova"/>
              </a:rPr>
              <a:t>IYRP?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9450" y="2454275"/>
            <a:ext cx="9620885" cy="79079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3234" marR="342900" indent="-471170">
              <a:lnSpc>
                <a:spcPct val="114000"/>
              </a:lnSpc>
              <a:spcBef>
                <a:spcPts val="95"/>
              </a:spcBef>
              <a:buClr>
                <a:srgbClr val="7D6461"/>
              </a:buClr>
              <a:buChar char="•"/>
              <a:tabLst>
                <a:tab pos="483234" algn="l"/>
                <a:tab pos="483870" algn="l"/>
              </a:tabLst>
            </a:pPr>
            <a:r>
              <a:rPr sz="3500" spc="15" dirty="0">
                <a:solidFill>
                  <a:srgbClr val="8D4F3E"/>
                </a:solidFill>
                <a:latin typeface="Proxima Nova Semibold"/>
                <a:cs typeface="Proxima Nova Semibold"/>
              </a:rPr>
              <a:t>To </a:t>
            </a:r>
            <a:r>
              <a:rPr sz="3500" spc="5" dirty="0">
                <a:solidFill>
                  <a:srgbClr val="8D4F3E"/>
                </a:solidFill>
                <a:latin typeface="Proxima Nova Semibold"/>
                <a:cs typeface="Proxima Nova Semibold"/>
              </a:rPr>
              <a:t>increase </a:t>
            </a:r>
            <a:r>
              <a:rPr sz="350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worldwide understanding </a:t>
            </a:r>
            <a:r>
              <a:rPr sz="3500" spc="5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of </a:t>
            </a:r>
            <a:r>
              <a:rPr sz="3500" spc="15" dirty="0">
                <a:solidFill>
                  <a:srgbClr val="8D4F3E"/>
                </a:solidFill>
                <a:latin typeface="Proxima Nova Semibold"/>
                <a:cs typeface="Proxima Nova Semibold"/>
              </a:rPr>
              <a:t>importance </a:t>
            </a:r>
            <a:r>
              <a:rPr sz="350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of rangelands </a:t>
            </a:r>
            <a:r>
              <a:rPr sz="3500" spc="20" dirty="0">
                <a:solidFill>
                  <a:srgbClr val="8D4F3E"/>
                </a:solidFill>
                <a:latin typeface="Proxima Nova Semibold"/>
                <a:cs typeface="Proxima Nova Semibold"/>
              </a:rPr>
              <a:t>&amp; </a:t>
            </a:r>
            <a:r>
              <a:rPr sz="350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pastoralists </a:t>
            </a:r>
            <a:r>
              <a:rPr sz="3500" spc="5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for </a:t>
            </a:r>
            <a:r>
              <a:rPr sz="350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food </a:t>
            </a:r>
            <a:r>
              <a:rPr sz="3500" spc="5" dirty="0">
                <a:solidFill>
                  <a:srgbClr val="8D4F3E"/>
                </a:solidFill>
                <a:latin typeface="Proxima Nova Semibold"/>
                <a:cs typeface="Proxima Nova Semibold"/>
              </a:rPr>
              <a:t>security, </a:t>
            </a:r>
            <a:r>
              <a:rPr sz="350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economy, environment </a:t>
            </a:r>
            <a:r>
              <a:rPr sz="3500" spc="20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&amp; </a:t>
            </a:r>
            <a:r>
              <a:rPr sz="350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cultural</a:t>
            </a:r>
            <a:r>
              <a:rPr sz="3500" spc="-5" dirty="0">
                <a:solidFill>
                  <a:srgbClr val="8D4F3E"/>
                </a:solidFill>
                <a:latin typeface="Proxima Nova Semibold"/>
                <a:cs typeface="Proxima Nova Semibold"/>
              </a:rPr>
              <a:t> </a:t>
            </a:r>
            <a:r>
              <a:rPr sz="350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heritage</a:t>
            </a:r>
            <a:endParaRPr sz="3500" dirty="0">
              <a:latin typeface="Proxima Nova Semibold"/>
              <a:cs typeface="Proxima Nova Semibold"/>
            </a:endParaRPr>
          </a:p>
          <a:p>
            <a:pPr marL="483234" marR="1039494" indent="-471170">
              <a:lnSpc>
                <a:spcPct val="114000"/>
              </a:lnSpc>
              <a:spcBef>
                <a:spcPts val="3000"/>
              </a:spcBef>
              <a:buClr>
                <a:srgbClr val="7D6461"/>
              </a:buClr>
              <a:buChar char="•"/>
              <a:tabLst>
                <a:tab pos="483234" algn="l"/>
                <a:tab pos="483870" algn="l"/>
              </a:tabLst>
            </a:pPr>
            <a:r>
              <a:rPr sz="350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To </a:t>
            </a:r>
            <a:r>
              <a:rPr sz="3500" spc="5" dirty="0">
                <a:solidFill>
                  <a:srgbClr val="2D7015"/>
                </a:solidFill>
                <a:latin typeface="Proxima Nova Semibold"/>
                <a:cs typeface="Proxima Nova Semibold"/>
              </a:rPr>
              <a:t>help </a:t>
            </a:r>
            <a:r>
              <a:rPr sz="3500" dirty="0">
                <a:solidFill>
                  <a:srgbClr val="2D7015"/>
                </a:solidFill>
                <a:latin typeface="Proxima Nova Semibold"/>
                <a:cs typeface="Proxima Nova Semibold"/>
              </a:rPr>
              <a:t>fill </a:t>
            </a:r>
            <a:r>
              <a:rPr sz="350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knowledge </a:t>
            </a:r>
            <a:r>
              <a:rPr sz="350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gaps </a:t>
            </a:r>
            <a:r>
              <a:rPr sz="3500" spc="1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about </a:t>
            </a:r>
            <a:r>
              <a:rPr sz="350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rangelands </a:t>
            </a:r>
            <a:r>
              <a:rPr sz="3500" spc="20" dirty="0">
                <a:solidFill>
                  <a:srgbClr val="2D7015"/>
                </a:solidFill>
                <a:latin typeface="Proxima Nova Semibold"/>
                <a:cs typeface="Proxima Nova Semibold"/>
              </a:rPr>
              <a:t>&amp; </a:t>
            </a:r>
            <a:r>
              <a:rPr sz="350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pastoralists </a:t>
            </a:r>
            <a:r>
              <a:rPr sz="3500" spc="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through </a:t>
            </a:r>
            <a:r>
              <a:rPr sz="350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participatory </a:t>
            </a:r>
            <a:r>
              <a:rPr sz="3500" spc="5" dirty="0">
                <a:solidFill>
                  <a:srgbClr val="2D7015"/>
                </a:solidFill>
                <a:latin typeface="Proxima Nova Semibold"/>
                <a:cs typeface="Proxima Nova Semibold"/>
              </a:rPr>
              <a:t>research </a:t>
            </a:r>
            <a:r>
              <a:rPr sz="3500" spc="20" dirty="0">
                <a:solidFill>
                  <a:srgbClr val="2D7015"/>
                </a:solidFill>
                <a:latin typeface="Proxima Nova Semibold"/>
                <a:cs typeface="Proxima Nova Semibold"/>
              </a:rPr>
              <a:t>&amp;</a:t>
            </a:r>
            <a:r>
              <a:rPr sz="3500" spc="-5" dirty="0">
                <a:solidFill>
                  <a:srgbClr val="2D7015"/>
                </a:solidFill>
                <a:latin typeface="Proxima Nova Semibold"/>
                <a:cs typeface="Proxima Nova Semibold"/>
              </a:rPr>
              <a:t> </a:t>
            </a:r>
            <a:r>
              <a:rPr sz="350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communication</a:t>
            </a:r>
            <a:endParaRPr sz="3500" dirty="0">
              <a:latin typeface="Proxima Nova Semibold"/>
              <a:cs typeface="Proxima Nova Semibold"/>
            </a:endParaRPr>
          </a:p>
          <a:p>
            <a:pPr marL="483234" marR="5080" indent="-471170">
              <a:lnSpc>
                <a:spcPct val="114000"/>
              </a:lnSpc>
              <a:spcBef>
                <a:spcPts val="3000"/>
              </a:spcBef>
              <a:buClr>
                <a:srgbClr val="7D6461"/>
              </a:buClr>
              <a:buChar char="•"/>
              <a:tabLst>
                <a:tab pos="483234" algn="l"/>
                <a:tab pos="483870" algn="l"/>
              </a:tabLst>
            </a:pPr>
            <a:r>
              <a:rPr sz="3500" spc="15" dirty="0">
                <a:solidFill>
                  <a:srgbClr val="8D4F3E"/>
                </a:solidFill>
                <a:latin typeface="Proxima Nova Semibold"/>
                <a:cs typeface="Proxima Nova Semibold"/>
              </a:rPr>
              <a:t>To promote </a:t>
            </a:r>
            <a:r>
              <a:rPr sz="350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informed, </a:t>
            </a:r>
            <a:r>
              <a:rPr sz="3500" spc="5" dirty="0">
                <a:solidFill>
                  <a:srgbClr val="8D4F3E"/>
                </a:solidFill>
                <a:latin typeface="Proxima Nova Semibold"/>
                <a:cs typeface="Proxima Nova Semibold"/>
              </a:rPr>
              <a:t>science-based </a:t>
            </a:r>
            <a:r>
              <a:rPr sz="3500" spc="5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policy </a:t>
            </a:r>
            <a:r>
              <a:rPr sz="3500" spc="20" dirty="0">
                <a:solidFill>
                  <a:srgbClr val="8D4F3E"/>
                </a:solidFill>
                <a:latin typeface="Proxima Nova Semibold"/>
                <a:cs typeface="Proxima Nova Semibold"/>
              </a:rPr>
              <a:t>&amp; </a:t>
            </a:r>
            <a:r>
              <a:rPr sz="3500" spc="5" dirty="0">
                <a:solidFill>
                  <a:srgbClr val="8D4F3E"/>
                </a:solidFill>
                <a:latin typeface="Proxima Nova Semibold"/>
                <a:cs typeface="Proxima Nova Semibold"/>
              </a:rPr>
              <a:t>legislation </a:t>
            </a:r>
            <a:r>
              <a:rPr sz="350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for current </a:t>
            </a:r>
            <a:r>
              <a:rPr sz="3500" spc="20" dirty="0">
                <a:solidFill>
                  <a:srgbClr val="8D4F3E"/>
                </a:solidFill>
                <a:latin typeface="Proxima Nova Semibold"/>
                <a:cs typeface="Proxima Nova Semibold"/>
              </a:rPr>
              <a:t>&amp; </a:t>
            </a:r>
            <a:r>
              <a:rPr sz="350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future</a:t>
            </a:r>
            <a:r>
              <a:rPr sz="3500" spc="-85" dirty="0">
                <a:solidFill>
                  <a:srgbClr val="8D4F3E"/>
                </a:solidFill>
                <a:latin typeface="Proxima Nova Semibold"/>
                <a:cs typeface="Proxima Nova Semibold"/>
              </a:rPr>
              <a:t> </a:t>
            </a:r>
            <a:r>
              <a:rPr sz="350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generations</a:t>
            </a:r>
            <a:endParaRPr sz="3500" dirty="0">
              <a:latin typeface="Proxima Nova Semibold"/>
              <a:cs typeface="Proxima Nova Semibold"/>
            </a:endParaRPr>
          </a:p>
          <a:p>
            <a:pPr marL="483234" marR="311150" indent="-471170">
              <a:lnSpc>
                <a:spcPct val="114000"/>
              </a:lnSpc>
              <a:spcBef>
                <a:spcPts val="3000"/>
              </a:spcBef>
              <a:buClr>
                <a:srgbClr val="7D6461"/>
              </a:buClr>
              <a:buChar char="•"/>
              <a:tabLst>
                <a:tab pos="483234" algn="l"/>
                <a:tab pos="483870" algn="l"/>
              </a:tabLst>
            </a:pPr>
            <a:r>
              <a:rPr sz="350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To </a:t>
            </a:r>
            <a:r>
              <a:rPr sz="350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mobilise people worldwide to </a:t>
            </a:r>
            <a:r>
              <a:rPr sz="350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grasp</a:t>
            </a:r>
            <a:r>
              <a:rPr sz="3500" spc="-85" dirty="0">
                <a:solidFill>
                  <a:srgbClr val="2D7015"/>
                </a:solidFill>
                <a:latin typeface="Proxima Nova Semibold"/>
                <a:cs typeface="Proxima Nova Semibold"/>
              </a:rPr>
              <a:t> </a:t>
            </a:r>
            <a:r>
              <a:rPr sz="3500" spc="10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new </a:t>
            </a:r>
            <a:r>
              <a:rPr sz="350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opportunities in rangelands </a:t>
            </a:r>
            <a:r>
              <a:rPr sz="3500" spc="20" dirty="0">
                <a:solidFill>
                  <a:srgbClr val="2D7015"/>
                </a:solidFill>
                <a:latin typeface="Proxima Nova Semibold"/>
                <a:cs typeface="Proxima Nova Semibold"/>
              </a:rPr>
              <a:t>&amp;</a:t>
            </a:r>
            <a:r>
              <a:rPr sz="3500" spc="-55" dirty="0">
                <a:solidFill>
                  <a:srgbClr val="2D7015"/>
                </a:solidFill>
                <a:latin typeface="Proxima Nova Semibold"/>
                <a:cs typeface="Proxima Nova Semibold"/>
              </a:rPr>
              <a:t> </a:t>
            </a:r>
            <a:r>
              <a:rPr sz="350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pastoralism</a:t>
            </a:r>
            <a:endParaRPr sz="3500" dirty="0">
              <a:latin typeface="Proxima Nova Semibold"/>
              <a:cs typeface="Proxima Nova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32510" y="10943028"/>
            <a:ext cx="1124585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1" i="1" spc="25" dirty="0">
                <a:solidFill>
                  <a:srgbClr val="FFFFFF"/>
                </a:solidFill>
                <a:latin typeface="Arial"/>
                <a:cs typeface="Arial"/>
              </a:rPr>
              <a:t>© </a:t>
            </a:r>
            <a:r>
              <a:rPr sz="950" b="1" i="1" spc="20" dirty="0">
                <a:solidFill>
                  <a:srgbClr val="FFFFFF"/>
                </a:solidFill>
                <a:latin typeface="Arial"/>
                <a:cs typeface="Arial"/>
              </a:rPr>
              <a:t>Wendy</a:t>
            </a:r>
            <a:r>
              <a:rPr sz="950" b="1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b="1" i="1" spc="20" dirty="0">
                <a:solidFill>
                  <a:srgbClr val="FFFFFF"/>
                </a:solidFill>
                <a:latin typeface="Arial"/>
                <a:cs typeface="Arial"/>
              </a:rPr>
              <a:t>Sheehan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2994706" y="2136202"/>
            <a:ext cx="14114687" cy="5286424"/>
          </a:xfrm>
          <a:prstGeom prst="rect">
            <a:avLst/>
          </a:prstGeom>
        </p:spPr>
        <p:txBody>
          <a:bodyPr vert="horz" wrap="square" lIns="0" tIns="310515" rIns="0" bIns="0" rtlCol="0">
            <a:spAutoFit/>
          </a:bodyPr>
          <a:lstStyle/>
          <a:p>
            <a:pPr marL="1847850">
              <a:lnSpc>
                <a:spcPct val="100000"/>
              </a:lnSpc>
              <a:spcBef>
                <a:spcPts val="2445"/>
              </a:spcBef>
            </a:pPr>
            <a:r>
              <a:rPr spc="10" dirty="0">
                <a:latin typeface="Proxima Nova Medium"/>
                <a:cs typeface="Proxima Nova Medium"/>
              </a:rPr>
              <a:t>Multistakeholder </a:t>
            </a:r>
            <a:r>
              <a:rPr spc="15" dirty="0">
                <a:latin typeface="Proxima Nova Medium"/>
                <a:cs typeface="Proxima Nova Medium"/>
              </a:rPr>
              <a:t>RISGs </a:t>
            </a:r>
            <a:r>
              <a:rPr spc="10" dirty="0">
                <a:latin typeface="Proxima Nova Medium"/>
                <a:cs typeface="Proxima Nova Medium"/>
              </a:rPr>
              <a:t>to </a:t>
            </a:r>
            <a:r>
              <a:rPr spc="15" dirty="0">
                <a:latin typeface="Proxima Nova Medium"/>
                <a:cs typeface="Proxima Nova Medium"/>
              </a:rPr>
              <a:t>generate</a:t>
            </a:r>
            <a:r>
              <a:rPr spc="105" dirty="0">
                <a:latin typeface="Proxima Nova Medium"/>
                <a:cs typeface="Proxima Nova Medium"/>
              </a:rPr>
              <a:t> </a:t>
            </a:r>
            <a:r>
              <a:rPr spc="5" dirty="0">
                <a:latin typeface="Proxima Nova Medium"/>
                <a:cs typeface="Proxima Nova Medium"/>
              </a:rPr>
              <a:t>partnership:</a:t>
            </a:r>
          </a:p>
          <a:p>
            <a:pPr marL="2392680" marR="386080" indent="-471805">
              <a:lnSpc>
                <a:spcPct val="120200"/>
              </a:lnSpc>
              <a:spcBef>
                <a:spcPts val="2570"/>
              </a:spcBef>
              <a:buClr>
                <a:srgbClr val="970F52"/>
              </a:buClr>
              <a:buSzPct val="125316"/>
              <a:buFont typeface="Wingdings"/>
              <a:buChar char=""/>
              <a:tabLst>
                <a:tab pos="2393950" algn="l"/>
              </a:tabLst>
            </a:pPr>
            <a:r>
              <a:rPr sz="3950" dirty="0">
                <a:solidFill>
                  <a:srgbClr val="000000"/>
                </a:solidFill>
                <a:latin typeface="Proxima Nova Medium"/>
                <a:cs typeface="Proxima Nova Medium"/>
              </a:rPr>
              <a:t>to </a:t>
            </a:r>
            <a:r>
              <a:rPr sz="3950" spc="-5" dirty="0">
                <a:solidFill>
                  <a:srgbClr val="000000"/>
                </a:solidFill>
                <a:latin typeface="Proxima Nova Medium"/>
                <a:cs typeface="Proxima Nova Medium"/>
              </a:rPr>
              <a:t>expand </a:t>
            </a:r>
            <a:r>
              <a:rPr sz="3950" spc="5" dirty="0">
                <a:solidFill>
                  <a:srgbClr val="000000"/>
                </a:solidFill>
                <a:latin typeface="Proxima Nova Medium"/>
                <a:cs typeface="Proxima Nova Medium"/>
              </a:rPr>
              <a:t>network </a:t>
            </a:r>
            <a:r>
              <a:rPr sz="3950" dirty="0">
                <a:solidFill>
                  <a:srgbClr val="000000"/>
                </a:solidFill>
                <a:latin typeface="Proxima Nova Medium"/>
                <a:cs typeface="Proxima Nova Medium"/>
              </a:rPr>
              <a:t>of </a:t>
            </a:r>
            <a:r>
              <a:rPr sz="3950" spc="-5" dirty="0">
                <a:solidFill>
                  <a:srgbClr val="000000"/>
                </a:solidFill>
                <a:latin typeface="Proxima Nova Medium"/>
                <a:cs typeface="Proxima Nova Medium"/>
              </a:rPr>
              <a:t>supporting organisations </a:t>
            </a:r>
            <a:r>
              <a:rPr sz="395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and </a:t>
            </a:r>
            <a:r>
              <a:rPr sz="3950" spc="5" dirty="0">
                <a:solidFill>
                  <a:srgbClr val="000000"/>
                </a:solidFill>
                <a:latin typeface="Proxima Nova Medium"/>
                <a:cs typeface="Proxima Nova Medium"/>
              </a:rPr>
              <a:t>governments </a:t>
            </a:r>
            <a:r>
              <a:rPr sz="3950" dirty="0">
                <a:solidFill>
                  <a:srgbClr val="000000"/>
                </a:solidFill>
                <a:latin typeface="Proxima Nova Medium"/>
                <a:cs typeface="Proxima Nova Medium"/>
              </a:rPr>
              <a:t>in the </a:t>
            </a:r>
            <a:r>
              <a:rPr sz="3950" spc="-5" dirty="0">
                <a:solidFill>
                  <a:srgbClr val="000000"/>
                </a:solidFill>
                <a:latin typeface="Proxima Nova Medium"/>
                <a:cs typeface="Proxima Nova Medium"/>
              </a:rPr>
              <a:t>11 </a:t>
            </a:r>
            <a:r>
              <a:rPr sz="3950" dirty="0">
                <a:solidFill>
                  <a:srgbClr val="000000"/>
                </a:solidFill>
                <a:latin typeface="Proxima Nova Medium"/>
                <a:cs typeface="Proxima Nova Medium"/>
              </a:rPr>
              <a:t>regions </a:t>
            </a:r>
            <a:r>
              <a:rPr sz="3950" spc="5" dirty="0">
                <a:solidFill>
                  <a:srgbClr val="000000"/>
                </a:solidFill>
                <a:latin typeface="Proxima Nova Medium"/>
                <a:cs typeface="Proxima Nova Medium"/>
              </a:rPr>
              <a:t>of </a:t>
            </a:r>
            <a:r>
              <a:rPr sz="3950" dirty="0">
                <a:solidFill>
                  <a:srgbClr val="000000"/>
                </a:solidFill>
                <a:latin typeface="Proxima Nova Medium"/>
                <a:cs typeface="Proxima Nova Medium"/>
              </a:rPr>
              <a:t>the</a:t>
            </a:r>
            <a:r>
              <a:rPr sz="3950" spc="-65" dirty="0">
                <a:solidFill>
                  <a:srgbClr val="000000"/>
                </a:solidFill>
                <a:latin typeface="Proxima Nova Medium"/>
                <a:cs typeface="Proxima Nova Medium"/>
              </a:rPr>
              <a:t> </a:t>
            </a:r>
            <a:r>
              <a:rPr sz="3950" spc="-5" dirty="0">
                <a:solidFill>
                  <a:srgbClr val="000000"/>
                </a:solidFill>
                <a:latin typeface="Proxima Nova Medium"/>
                <a:cs typeface="Proxima Nova Medium"/>
              </a:rPr>
              <a:t>world</a:t>
            </a:r>
            <a:endParaRPr sz="3950" dirty="0">
              <a:latin typeface="Proxima Nova Medium"/>
              <a:cs typeface="Proxima Nova Medium"/>
            </a:endParaRPr>
          </a:p>
          <a:p>
            <a:pPr marL="2392680" marR="313690" indent="-471805">
              <a:lnSpc>
                <a:spcPct val="120200"/>
              </a:lnSpc>
              <a:spcBef>
                <a:spcPts val="2480"/>
              </a:spcBef>
              <a:buClr>
                <a:srgbClr val="970F52"/>
              </a:buClr>
              <a:buSzPct val="125316"/>
              <a:buFont typeface="Wingdings"/>
              <a:buChar char=""/>
              <a:tabLst>
                <a:tab pos="2393950" algn="l"/>
              </a:tabLst>
            </a:pPr>
            <a:r>
              <a:rPr sz="3950" dirty="0">
                <a:solidFill>
                  <a:srgbClr val="000000"/>
                </a:solidFill>
                <a:latin typeface="Proxima Nova Medium"/>
                <a:cs typeface="Proxima Nova Medium"/>
              </a:rPr>
              <a:t>to work </a:t>
            </a:r>
            <a:r>
              <a:rPr sz="3950" spc="-5" dirty="0">
                <a:solidFill>
                  <a:srgbClr val="000000"/>
                </a:solidFill>
                <a:latin typeface="Proxima Nova Medium"/>
                <a:cs typeface="Proxima Nova Medium"/>
              </a:rPr>
              <a:t>with </a:t>
            </a:r>
            <a:r>
              <a:rPr sz="3950" dirty="0">
                <a:solidFill>
                  <a:srgbClr val="000000"/>
                </a:solidFill>
                <a:latin typeface="Proxima Nova Medium"/>
                <a:cs typeface="Proxima Nova Medium"/>
              </a:rPr>
              <a:t>Government </a:t>
            </a:r>
            <a:r>
              <a:rPr sz="3950" spc="-5" dirty="0">
                <a:solidFill>
                  <a:srgbClr val="000000"/>
                </a:solidFill>
                <a:latin typeface="Proxima Nova Medium"/>
                <a:cs typeface="Proxima Nova Medium"/>
              </a:rPr>
              <a:t>of Mongolia </a:t>
            </a:r>
            <a:r>
              <a:rPr sz="3950" dirty="0">
                <a:solidFill>
                  <a:srgbClr val="000000"/>
                </a:solidFill>
                <a:latin typeface="Proxima Nova Medium"/>
                <a:cs typeface="Proxima Nova Medium"/>
              </a:rPr>
              <a:t>and </a:t>
            </a:r>
            <a:r>
              <a:rPr sz="3950" spc="-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IYRP </a:t>
            </a:r>
            <a:r>
              <a:rPr sz="3950" spc="-5" dirty="0">
                <a:solidFill>
                  <a:srgbClr val="000000"/>
                </a:solidFill>
                <a:latin typeface="Proxima Nova Medium"/>
                <a:cs typeface="Proxima Nova Medium"/>
              </a:rPr>
              <a:t>International </a:t>
            </a:r>
            <a:r>
              <a:rPr sz="3950" dirty="0">
                <a:solidFill>
                  <a:srgbClr val="000000"/>
                </a:solidFill>
                <a:latin typeface="Proxima Nova Medium"/>
                <a:cs typeface="Proxima Nova Medium"/>
              </a:rPr>
              <a:t>Support </a:t>
            </a:r>
            <a:r>
              <a:rPr sz="3950" spc="-5" dirty="0">
                <a:solidFill>
                  <a:srgbClr val="000000"/>
                </a:solidFill>
                <a:latin typeface="Proxima Nova Medium"/>
                <a:cs typeface="Proxima Nova Medium"/>
              </a:rPr>
              <a:t>Group </a:t>
            </a:r>
            <a:r>
              <a:rPr lang="de-DE" sz="3950" spc="-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(ISG) </a:t>
            </a:r>
            <a:r>
              <a:rPr sz="395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to </a:t>
            </a:r>
            <a:r>
              <a:rPr sz="3950" spc="-5" dirty="0">
                <a:solidFill>
                  <a:srgbClr val="000000"/>
                </a:solidFill>
                <a:latin typeface="Proxima Nova Medium"/>
                <a:cs typeface="Proxima Nova Medium"/>
              </a:rPr>
              <a:t>plan </a:t>
            </a:r>
            <a:r>
              <a:rPr sz="3950" dirty="0">
                <a:solidFill>
                  <a:srgbClr val="000000"/>
                </a:solidFill>
                <a:latin typeface="Proxima Nova Medium"/>
                <a:cs typeface="Proxima Nova Medium"/>
              </a:rPr>
              <a:t>and </a:t>
            </a:r>
            <a:r>
              <a:rPr sz="395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implement </a:t>
            </a:r>
            <a:r>
              <a:rPr sz="3950" dirty="0">
                <a:solidFill>
                  <a:srgbClr val="000000"/>
                </a:solidFill>
                <a:latin typeface="Proxima Nova Medium"/>
                <a:cs typeface="Proxima Nova Medium"/>
              </a:rPr>
              <a:t>IYRP activities </a:t>
            </a:r>
            <a:r>
              <a:rPr sz="3950" spc="-10" dirty="0">
                <a:solidFill>
                  <a:srgbClr val="000000"/>
                </a:solidFill>
                <a:latin typeface="Proxima Nova Medium"/>
                <a:cs typeface="Proxima Nova Medium"/>
              </a:rPr>
              <a:t>in </a:t>
            </a:r>
            <a:r>
              <a:rPr sz="3950" dirty="0">
                <a:solidFill>
                  <a:srgbClr val="000000"/>
                </a:solidFill>
                <a:latin typeface="Proxima Nova Medium"/>
                <a:cs typeface="Proxima Nova Medium"/>
              </a:rPr>
              <a:t>these</a:t>
            </a:r>
            <a:r>
              <a:rPr sz="3950" spc="15" dirty="0">
                <a:solidFill>
                  <a:srgbClr val="000000"/>
                </a:solidFill>
                <a:latin typeface="Proxima Nova Medium"/>
                <a:cs typeface="Proxima Nova Medium"/>
              </a:rPr>
              <a:t> </a:t>
            </a:r>
            <a:r>
              <a:rPr sz="3950" spc="-5" dirty="0">
                <a:solidFill>
                  <a:srgbClr val="000000"/>
                </a:solidFill>
                <a:latin typeface="Proxima Nova Medium"/>
                <a:cs typeface="Proxima Nova Medium"/>
              </a:rPr>
              <a:t>regions</a:t>
            </a:r>
            <a:endParaRPr sz="3950" dirty="0">
              <a:latin typeface="Proxima Nova Medium"/>
              <a:cs typeface="Proxima Nova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30398" y="8699705"/>
            <a:ext cx="6364652" cy="14536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200"/>
              </a:lnSpc>
              <a:spcBef>
                <a:spcPts val="100"/>
              </a:spcBef>
            </a:pPr>
            <a:r>
              <a:rPr sz="3950" dirty="0">
                <a:solidFill>
                  <a:srgbClr val="800000"/>
                </a:solidFill>
                <a:latin typeface="Proxima Nova Semibold"/>
                <a:cs typeface="Proxima Nova Semibold"/>
              </a:rPr>
              <a:t>Central </a:t>
            </a:r>
            <a:r>
              <a:rPr sz="3950" spc="-5" dirty="0">
                <a:solidFill>
                  <a:srgbClr val="800000"/>
                </a:solidFill>
                <a:latin typeface="Proxima Nova Semibold"/>
                <a:cs typeface="Proxima Nova Semibold"/>
              </a:rPr>
              <a:t>role for </a:t>
            </a:r>
            <a:r>
              <a:rPr lang="de-DE" sz="3950" spc="-5" dirty="0" smtClean="0">
                <a:solidFill>
                  <a:srgbClr val="800000"/>
                </a:solidFill>
                <a:latin typeface="Proxima Nova Semibold"/>
                <a:cs typeface="Proxima Nova Semibold"/>
              </a:rPr>
              <a:t/>
            </a:r>
            <a:br>
              <a:rPr lang="de-DE" sz="3950" spc="-5" dirty="0" smtClean="0">
                <a:solidFill>
                  <a:srgbClr val="800000"/>
                </a:solidFill>
                <a:latin typeface="Proxima Nova Semibold"/>
                <a:cs typeface="Proxima Nova Semibold"/>
              </a:rPr>
            </a:br>
            <a:r>
              <a:rPr sz="3950" dirty="0" smtClean="0">
                <a:solidFill>
                  <a:srgbClr val="800000"/>
                </a:solidFill>
                <a:latin typeface="Proxima Nova Semibold"/>
                <a:cs typeface="Proxima Nova Semibold"/>
              </a:rPr>
              <a:t>pastoralist</a:t>
            </a:r>
            <a:r>
              <a:rPr sz="3950" spc="-30" dirty="0" smtClean="0">
                <a:solidFill>
                  <a:srgbClr val="800000"/>
                </a:solidFill>
                <a:latin typeface="Proxima Nova Semibold"/>
                <a:cs typeface="Proxima Nova Semibold"/>
              </a:rPr>
              <a:t> </a:t>
            </a:r>
            <a:r>
              <a:rPr sz="3950" dirty="0">
                <a:solidFill>
                  <a:srgbClr val="800000"/>
                </a:solidFill>
                <a:latin typeface="Proxima Nova Semibold"/>
                <a:cs typeface="Proxima Nova Semibold"/>
              </a:rPr>
              <a:t>organisations</a:t>
            </a:r>
            <a:endParaRPr sz="3950" dirty="0">
              <a:latin typeface="Proxima Nova Semibold"/>
              <a:cs typeface="Proxima Nova 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30398" y="10267782"/>
            <a:ext cx="651827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dirty="0">
                <a:solidFill>
                  <a:srgbClr val="800000"/>
                </a:solidFill>
                <a:latin typeface="Proxima Nova Semibold"/>
                <a:cs typeface="Proxima Nova Semibold"/>
              </a:rPr>
              <a:t>in the RISGs </a:t>
            </a:r>
            <a:r>
              <a:rPr sz="3950" spc="5" dirty="0">
                <a:solidFill>
                  <a:srgbClr val="800000"/>
                </a:solidFill>
                <a:latin typeface="Proxima Nova Semibold"/>
                <a:cs typeface="Proxima Nova Semibold"/>
              </a:rPr>
              <a:t>&amp; </a:t>
            </a:r>
            <a:r>
              <a:rPr sz="3950" spc="-5" dirty="0">
                <a:solidFill>
                  <a:srgbClr val="800000"/>
                </a:solidFill>
                <a:latin typeface="Proxima Nova Semibold"/>
                <a:cs typeface="Proxima Nova Semibold"/>
              </a:rPr>
              <a:t>their</a:t>
            </a:r>
            <a:r>
              <a:rPr sz="3950" spc="-35" dirty="0">
                <a:solidFill>
                  <a:srgbClr val="800000"/>
                </a:solidFill>
                <a:latin typeface="Proxima Nova Semibold"/>
                <a:cs typeface="Proxima Nova Semibold"/>
              </a:rPr>
              <a:t> </a:t>
            </a:r>
            <a:r>
              <a:rPr sz="3950" dirty="0">
                <a:solidFill>
                  <a:srgbClr val="800000"/>
                </a:solidFill>
                <a:latin typeface="Proxima Nova Semibold"/>
                <a:cs typeface="Proxima Nova Semibold"/>
              </a:rPr>
              <a:t>activities</a:t>
            </a:r>
            <a:endParaRPr sz="3950" dirty="0">
              <a:latin typeface="Proxima Nova Semibold"/>
              <a:cs typeface="Proxima Nova Semibol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106433" y="0"/>
            <a:ext cx="995152" cy="11308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0875" y="533105"/>
            <a:ext cx="1441196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b="1" spc="-5" dirty="0">
                <a:latin typeface="Proxima Nova"/>
                <a:cs typeface="Proxima Nova"/>
              </a:rPr>
              <a:t>Regional IYRP </a:t>
            </a:r>
            <a:r>
              <a:rPr sz="6500" b="1" spc="-10" dirty="0">
                <a:latin typeface="Proxima Nova"/>
                <a:cs typeface="Proxima Nova"/>
              </a:rPr>
              <a:t>Support Groups</a:t>
            </a:r>
            <a:r>
              <a:rPr sz="6500" b="1" spc="-15" dirty="0">
                <a:latin typeface="Proxima Nova"/>
                <a:cs typeface="Proxima Nova"/>
              </a:rPr>
              <a:t> </a:t>
            </a:r>
            <a:r>
              <a:rPr sz="6500" b="1" dirty="0">
                <a:latin typeface="Proxima Nova"/>
                <a:cs typeface="Proxima Nova"/>
              </a:rPr>
              <a:t>(RISGs)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1850" y="2301875"/>
            <a:ext cx="3305024" cy="8670703"/>
          </a:xfrm>
          <a:prstGeom prst="rect">
            <a:avLst/>
          </a:prstGeom>
          <a:ln w="7853">
            <a:solidFill>
              <a:srgbClr val="8D4F3E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800"/>
              </a:spcBef>
            </a:pPr>
            <a:r>
              <a:rPr sz="3000" b="1" spc="15" dirty="0" smtClean="0">
                <a:solidFill>
                  <a:srgbClr val="800000"/>
                </a:solidFill>
                <a:latin typeface="Proxima Nova"/>
                <a:cs typeface="Proxima Nova"/>
              </a:rPr>
              <a:t>Arctic</a:t>
            </a:r>
            <a:endParaRPr lang="de-DE" sz="3000" b="1" dirty="0">
              <a:latin typeface="Proxima Nova"/>
              <a:cs typeface="Proxima Nova"/>
            </a:endParaRPr>
          </a:p>
          <a:p>
            <a:pPr marL="635" algn="ctr">
              <a:lnSpc>
                <a:spcPct val="100000"/>
              </a:lnSpc>
              <a:spcBef>
                <a:spcPts val="800"/>
              </a:spcBef>
            </a:pPr>
            <a:r>
              <a:rPr sz="3000" b="1" spc="15" dirty="0" smtClean="0">
                <a:solidFill>
                  <a:srgbClr val="800000"/>
                </a:solidFill>
                <a:latin typeface="Proxima Nova"/>
                <a:cs typeface="Proxima Nova"/>
              </a:rPr>
              <a:t>East </a:t>
            </a:r>
            <a:r>
              <a:rPr sz="3000" b="1" spc="10" dirty="0" smtClean="0">
                <a:solidFill>
                  <a:srgbClr val="800000"/>
                </a:solidFill>
                <a:latin typeface="Proxima Nova"/>
                <a:cs typeface="Proxima Nova"/>
              </a:rPr>
              <a:t>Asia </a:t>
            </a:r>
            <a:endParaRPr lang="de-DE" sz="3000" b="1" spc="10" dirty="0" smtClean="0">
              <a:solidFill>
                <a:srgbClr val="800000"/>
              </a:solidFill>
              <a:latin typeface="Proxima Nova"/>
              <a:cs typeface="Proxima Nova"/>
            </a:endParaRPr>
          </a:p>
          <a:p>
            <a:pPr marL="153035" marR="149225" algn="ctr">
              <a:lnSpc>
                <a:spcPct val="134300"/>
              </a:lnSpc>
              <a:spcBef>
                <a:spcPts val="800"/>
              </a:spcBef>
            </a:pPr>
            <a:r>
              <a:rPr sz="3000" b="1" spc="20" dirty="0" smtClean="0">
                <a:solidFill>
                  <a:srgbClr val="800000"/>
                </a:solidFill>
                <a:latin typeface="Proxima Nova"/>
                <a:cs typeface="Proxima Nova"/>
              </a:rPr>
              <a:t>South</a:t>
            </a:r>
            <a:r>
              <a:rPr sz="3000" b="1" spc="-15" dirty="0" smtClean="0">
                <a:solidFill>
                  <a:srgbClr val="800000"/>
                </a:solidFill>
                <a:latin typeface="Proxima Nova"/>
                <a:cs typeface="Proxima Nova"/>
              </a:rPr>
              <a:t> </a:t>
            </a:r>
            <a:r>
              <a:rPr sz="3000" b="1" spc="15" dirty="0">
                <a:solidFill>
                  <a:srgbClr val="800000"/>
                </a:solidFill>
                <a:latin typeface="Proxima Nova"/>
                <a:cs typeface="Proxima Nova"/>
              </a:rPr>
              <a:t>Asia</a:t>
            </a:r>
            <a:endParaRPr sz="3000" b="1" dirty="0">
              <a:latin typeface="Proxima Nova"/>
              <a:cs typeface="Proxima Nova"/>
            </a:endParaRPr>
          </a:p>
          <a:p>
            <a:pPr marL="153035" marR="149225" algn="ctr">
              <a:lnSpc>
                <a:spcPct val="101099"/>
              </a:lnSpc>
              <a:spcBef>
                <a:spcPts val="800"/>
              </a:spcBef>
            </a:pPr>
            <a:r>
              <a:rPr sz="3000" b="1" spc="10" dirty="0">
                <a:solidFill>
                  <a:srgbClr val="800000"/>
                </a:solidFill>
                <a:latin typeface="Proxima Nova"/>
                <a:cs typeface="Proxima Nova"/>
              </a:rPr>
              <a:t>Central </a:t>
            </a:r>
            <a:r>
              <a:rPr sz="3000" b="1" spc="15" dirty="0">
                <a:solidFill>
                  <a:srgbClr val="800000"/>
                </a:solidFill>
                <a:latin typeface="Proxima Nova"/>
                <a:cs typeface="Proxima Nova"/>
              </a:rPr>
              <a:t>Asia</a:t>
            </a:r>
            <a:r>
              <a:rPr sz="3000" b="1" spc="-55" dirty="0">
                <a:solidFill>
                  <a:srgbClr val="800000"/>
                </a:solidFill>
                <a:latin typeface="Proxima Nova"/>
                <a:cs typeface="Proxima Nova"/>
              </a:rPr>
              <a:t> </a:t>
            </a:r>
            <a:r>
              <a:rPr sz="3000" b="1" spc="25" dirty="0" smtClean="0">
                <a:solidFill>
                  <a:srgbClr val="800000"/>
                </a:solidFill>
                <a:latin typeface="Proxima Nova"/>
                <a:cs typeface="Proxima Nova"/>
              </a:rPr>
              <a:t>&amp; </a:t>
            </a:r>
            <a:r>
              <a:rPr sz="3000" b="1" spc="15" dirty="0">
                <a:solidFill>
                  <a:srgbClr val="800000"/>
                </a:solidFill>
                <a:latin typeface="Proxima Nova"/>
                <a:cs typeface="Proxima Nova"/>
              </a:rPr>
              <a:t>Mongolia</a:t>
            </a:r>
            <a:endParaRPr sz="3000" b="1" dirty="0">
              <a:latin typeface="Proxima Nova"/>
              <a:cs typeface="Proxima Nova"/>
            </a:endParaRPr>
          </a:p>
          <a:p>
            <a:pPr marL="1270" algn="ctr">
              <a:lnSpc>
                <a:spcPct val="100000"/>
              </a:lnSpc>
              <a:spcBef>
                <a:spcPts val="800"/>
              </a:spcBef>
            </a:pPr>
            <a:r>
              <a:rPr sz="3000" b="1" spc="15" dirty="0">
                <a:solidFill>
                  <a:srgbClr val="800000"/>
                </a:solidFill>
                <a:latin typeface="Proxima Nova"/>
                <a:cs typeface="Proxima Nova"/>
              </a:rPr>
              <a:t>Australasia</a:t>
            </a:r>
            <a:endParaRPr sz="3000" b="1" dirty="0">
              <a:latin typeface="Proxima Nova"/>
              <a:cs typeface="Proxima Nova"/>
            </a:endParaRPr>
          </a:p>
          <a:p>
            <a:pPr marL="142875" marR="133350" algn="ctr">
              <a:lnSpc>
                <a:spcPct val="101099"/>
              </a:lnSpc>
              <a:spcBef>
                <a:spcPts val="800"/>
              </a:spcBef>
            </a:pPr>
            <a:r>
              <a:rPr sz="3000" b="1" spc="20" dirty="0">
                <a:solidFill>
                  <a:srgbClr val="800000"/>
                </a:solidFill>
                <a:latin typeface="Proxima Nova"/>
                <a:cs typeface="Proxima Nova"/>
              </a:rPr>
              <a:t>North </a:t>
            </a:r>
            <a:r>
              <a:rPr sz="3000" b="1" spc="15" dirty="0">
                <a:solidFill>
                  <a:srgbClr val="800000"/>
                </a:solidFill>
                <a:latin typeface="Proxima Nova"/>
                <a:cs typeface="Proxima Nova"/>
              </a:rPr>
              <a:t>Africa</a:t>
            </a:r>
            <a:r>
              <a:rPr sz="3000" b="1" spc="-95" dirty="0">
                <a:solidFill>
                  <a:srgbClr val="800000"/>
                </a:solidFill>
                <a:latin typeface="Proxima Nova"/>
                <a:cs typeface="Proxima Nova"/>
              </a:rPr>
              <a:t> </a:t>
            </a:r>
            <a:r>
              <a:rPr sz="3000" b="1" spc="25" dirty="0" smtClean="0">
                <a:solidFill>
                  <a:srgbClr val="800000"/>
                </a:solidFill>
                <a:latin typeface="Proxima Nova"/>
                <a:cs typeface="Proxima Nova"/>
              </a:rPr>
              <a:t>&amp; </a:t>
            </a:r>
            <a:r>
              <a:rPr sz="3000" b="1" spc="15" dirty="0">
                <a:solidFill>
                  <a:srgbClr val="800000"/>
                </a:solidFill>
                <a:latin typeface="Proxima Nova"/>
                <a:cs typeface="Proxima Nova"/>
              </a:rPr>
              <a:t>Middle</a:t>
            </a:r>
            <a:r>
              <a:rPr sz="3000" b="1" spc="-20" dirty="0">
                <a:solidFill>
                  <a:srgbClr val="800000"/>
                </a:solidFill>
                <a:latin typeface="Proxima Nova"/>
                <a:cs typeface="Proxima Nova"/>
              </a:rPr>
              <a:t> </a:t>
            </a:r>
            <a:r>
              <a:rPr sz="3000" b="1" spc="10" dirty="0">
                <a:solidFill>
                  <a:srgbClr val="800000"/>
                </a:solidFill>
                <a:latin typeface="Proxima Nova"/>
                <a:cs typeface="Proxima Nova"/>
              </a:rPr>
              <a:t>East</a:t>
            </a:r>
            <a:endParaRPr sz="3000" b="1" dirty="0">
              <a:latin typeface="Proxima Nova"/>
              <a:cs typeface="Proxima Nova"/>
            </a:endParaRPr>
          </a:p>
          <a:p>
            <a:pPr marL="598170" marR="591820" algn="ctr">
              <a:lnSpc>
                <a:spcPct val="101099"/>
              </a:lnSpc>
              <a:spcBef>
                <a:spcPts val="800"/>
              </a:spcBef>
            </a:pPr>
            <a:r>
              <a:rPr sz="3000" b="1" spc="15" dirty="0">
                <a:solidFill>
                  <a:srgbClr val="800000"/>
                </a:solidFill>
                <a:latin typeface="Proxima Nova"/>
                <a:cs typeface="Proxima Nova"/>
              </a:rPr>
              <a:t>Eastern</a:t>
            </a:r>
            <a:r>
              <a:rPr sz="3000" b="1" spc="-90" dirty="0">
                <a:solidFill>
                  <a:srgbClr val="800000"/>
                </a:solidFill>
                <a:latin typeface="Proxima Nova"/>
                <a:cs typeface="Proxima Nova"/>
              </a:rPr>
              <a:t> </a:t>
            </a:r>
            <a:r>
              <a:rPr sz="3000" b="1" spc="25" dirty="0" smtClean="0">
                <a:solidFill>
                  <a:srgbClr val="800000"/>
                </a:solidFill>
                <a:latin typeface="Proxima Nova"/>
                <a:cs typeface="Proxima Nova"/>
              </a:rPr>
              <a:t>&amp; </a:t>
            </a:r>
            <a:r>
              <a:rPr sz="3000" b="1" spc="15" dirty="0" smtClean="0">
                <a:solidFill>
                  <a:srgbClr val="800000"/>
                </a:solidFill>
                <a:latin typeface="Proxima Nova"/>
                <a:cs typeface="Proxima Nova"/>
              </a:rPr>
              <a:t>Southern </a:t>
            </a:r>
            <a:r>
              <a:rPr sz="3000" b="1" spc="15" dirty="0">
                <a:solidFill>
                  <a:srgbClr val="800000"/>
                </a:solidFill>
                <a:latin typeface="Proxima Nova"/>
                <a:cs typeface="Proxima Nova"/>
              </a:rPr>
              <a:t>Africa</a:t>
            </a:r>
            <a:endParaRPr sz="3000" b="1" dirty="0">
              <a:latin typeface="Proxima Nova"/>
              <a:cs typeface="Proxima Nova"/>
            </a:endParaRPr>
          </a:p>
          <a:p>
            <a:pPr marL="201930" marR="198755" algn="ctr">
              <a:lnSpc>
                <a:spcPct val="101099"/>
              </a:lnSpc>
              <a:spcBef>
                <a:spcPts val="800"/>
              </a:spcBef>
            </a:pPr>
            <a:r>
              <a:rPr sz="3000" b="1" spc="15" dirty="0">
                <a:solidFill>
                  <a:srgbClr val="800000"/>
                </a:solidFill>
                <a:latin typeface="Proxima Nova"/>
                <a:cs typeface="Proxima Nova"/>
              </a:rPr>
              <a:t>West </a:t>
            </a:r>
            <a:r>
              <a:rPr sz="3000" b="1" spc="25" dirty="0" smtClean="0">
                <a:solidFill>
                  <a:srgbClr val="800000"/>
                </a:solidFill>
                <a:latin typeface="Proxima Nova"/>
                <a:cs typeface="Proxima Nova"/>
              </a:rPr>
              <a:t>&amp; </a:t>
            </a:r>
            <a:r>
              <a:rPr sz="3000" b="1" spc="10" dirty="0">
                <a:solidFill>
                  <a:srgbClr val="800000"/>
                </a:solidFill>
                <a:latin typeface="Proxima Nova"/>
                <a:cs typeface="Proxima Nova"/>
              </a:rPr>
              <a:t>Central</a:t>
            </a:r>
            <a:r>
              <a:rPr sz="3000" b="1" spc="-40" dirty="0">
                <a:solidFill>
                  <a:srgbClr val="800000"/>
                </a:solidFill>
                <a:latin typeface="Proxima Nova"/>
                <a:cs typeface="Proxima Nova"/>
              </a:rPr>
              <a:t> </a:t>
            </a:r>
            <a:r>
              <a:rPr sz="3000" b="1" spc="10" dirty="0" smtClean="0">
                <a:solidFill>
                  <a:srgbClr val="800000"/>
                </a:solidFill>
                <a:latin typeface="Proxima Nova"/>
                <a:cs typeface="Proxima Nova"/>
              </a:rPr>
              <a:t>Africa</a:t>
            </a:r>
            <a:endParaRPr lang="de-DE" sz="3000" b="1" dirty="0">
              <a:latin typeface="Proxima Nova"/>
              <a:cs typeface="Proxima Nova"/>
            </a:endParaRPr>
          </a:p>
          <a:p>
            <a:pPr marL="201930" marR="198755" algn="ctr">
              <a:lnSpc>
                <a:spcPct val="101099"/>
              </a:lnSpc>
              <a:spcBef>
                <a:spcPts val="800"/>
              </a:spcBef>
            </a:pPr>
            <a:r>
              <a:rPr sz="3000" b="1" spc="15" dirty="0" smtClean="0">
                <a:solidFill>
                  <a:srgbClr val="800000"/>
                </a:solidFill>
                <a:latin typeface="Proxima Nova"/>
                <a:cs typeface="Proxima Nova"/>
              </a:rPr>
              <a:t>Europe </a:t>
            </a:r>
            <a:endParaRPr lang="de-DE" sz="3000" b="1" spc="15" dirty="0">
              <a:solidFill>
                <a:srgbClr val="800000"/>
              </a:solidFill>
              <a:latin typeface="Proxima Nova"/>
              <a:cs typeface="Proxima Nova"/>
            </a:endParaRPr>
          </a:p>
          <a:p>
            <a:pPr marL="201930" marR="198755" algn="ctr">
              <a:lnSpc>
                <a:spcPct val="101099"/>
              </a:lnSpc>
              <a:spcBef>
                <a:spcPts val="800"/>
              </a:spcBef>
            </a:pPr>
            <a:r>
              <a:rPr sz="3000" b="1" spc="20" dirty="0" smtClean="0">
                <a:solidFill>
                  <a:srgbClr val="800000"/>
                </a:solidFill>
                <a:latin typeface="Proxima Nova"/>
                <a:cs typeface="Proxima Nova"/>
              </a:rPr>
              <a:t>North</a:t>
            </a:r>
            <a:r>
              <a:rPr sz="3000" b="1" spc="-65" dirty="0" smtClean="0">
                <a:solidFill>
                  <a:srgbClr val="800000"/>
                </a:solidFill>
                <a:latin typeface="Proxima Nova"/>
                <a:cs typeface="Proxima Nova"/>
              </a:rPr>
              <a:t> </a:t>
            </a:r>
            <a:r>
              <a:rPr sz="3000" b="1" spc="15" dirty="0" smtClean="0">
                <a:solidFill>
                  <a:srgbClr val="800000"/>
                </a:solidFill>
                <a:latin typeface="Proxima Nova"/>
                <a:cs typeface="Proxima Nova"/>
              </a:rPr>
              <a:t>America</a:t>
            </a:r>
            <a:endParaRPr lang="de-DE" sz="3000" b="1" spc="15" dirty="0">
              <a:solidFill>
                <a:srgbClr val="800000"/>
              </a:solidFill>
              <a:latin typeface="Proxima Nova"/>
              <a:cs typeface="Proxima Nova"/>
            </a:endParaRPr>
          </a:p>
          <a:p>
            <a:pPr marL="201930" marR="198755" algn="ctr">
              <a:lnSpc>
                <a:spcPct val="101099"/>
              </a:lnSpc>
              <a:spcBef>
                <a:spcPts val="800"/>
              </a:spcBef>
              <a:spcAft>
                <a:spcPts val="600"/>
              </a:spcAft>
            </a:pPr>
            <a:r>
              <a:rPr lang="en-US" sz="3000" b="1" spc="15" dirty="0" smtClean="0">
                <a:solidFill>
                  <a:srgbClr val="800000"/>
                </a:solidFill>
                <a:latin typeface="Proxima Nova"/>
                <a:cs typeface="Proxima Nova"/>
              </a:rPr>
              <a:t>South America</a:t>
            </a:r>
            <a:endParaRPr sz="3000" b="1" dirty="0">
              <a:latin typeface="Proxima Nova"/>
              <a:cs typeface="Proxima Nov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511032" y="6874161"/>
            <a:ext cx="6391847" cy="41969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031806" y="10811347"/>
            <a:ext cx="1666239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1" spc="20" dirty="0">
                <a:solidFill>
                  <a:srgbClr val="FFFFFF"/>
                </a:solidFill>
                <a:latin typeface="Arial"/>
                <a:cs typeface="Arial"/>
              </a:rPr>
              <a:t>Photo:</a:t>
            </a:r>
            <a:r>
              <a:rPr sz="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b="1" spc="15" dirty="0">
                <a:solidFill>
                  <a:srgbClr val="FFFFFF"/>
                </a:solidFill>
                <a:latin typeface="Arial"/>
                <a:cs typeface="Arial"/>
              </a:rPr>
              <a:t>J.Dillan/MercyCorps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968" y="2840071"/>
            <a:ext cx="7556500" cy="7795724"/>
          </a:xfrm>
          <a:prstGeom prst="rect">
            <a:avLst/>
          </a:prstGeom>
        </p:spPr>
        <p:txBody>
          <a:bodyPr vert="horz" wrap="square" lIns="0" tIns="350520" rIns="0" bIns="0" rtlCol="0">
            <a:spAutoFit/>
          </a:bodyPr>
          <a:lstStyle/>
          <a:p>
            <a:pPr marL="577850" indent="-565785">
              <a:lnSpc>
                <a:spcPct val="100000"/>
              </a:lnSpc>
              <a:spcBef>
                <a:spcPts val="2760"/>
              </a:spcBef>
              <a:buChar char="•"/>
              <a:tabLst>
                <a:tab pos="577850" algn="l"/>
                <a:tab pos="578485" algn="l"/>
              </a:tabLst>
            </a:pPr>
            <a:r>
              <a:rPr sz="4100" spc="5" dirty="0">
                <a:solidFill>
                  <a:srgbClr val="7D6461"/>
                </a:solidFill>
                <a:latin typeface="Proxima Nova Semibold"/>
                <a:cs typeface="Proxima Nova Semibold"/>
              </a:rPr>
              <a:t>Joint research </a:t>
            </a:r>
            <a:r>
              <a:rPr sz="4100" spc="15" dirty="0">
                <a:solidFill>
                  <a:srgbClr val="7D6461"/>
                </a:solidFill>
                <a:latin typeface="Proxima Nova Semibold"/>
                <a:cs typeface="Proxima Nova Semibold"/>
              </a:rPr>
              <a:t>&amp;</a:t>
            </a:r>
            <a:r>
              <a:rPr sz="4100" spc="10" dirty="0">
                <a:solidFill>
                  <a:srgbClr val="7D6461"/>
                </a:solidFill>
                <a:latin typeface="Proxima Nova Semibold"/>
                <a:cs typeface="Proxima Nova Semibold"/>
              </a:rPr>
              <a:t> </a:t>
            </a:r>
            <a:r>
              <a:rPr sz="4100" dirty="0">
                <a:solidFill>
                  <a:srgbClr val="7D6461"/>
                </a:solidFill>
                <a:latin typeface="Proxima Nova Semibold"/>
                <a:cs typeface="Proxima Nova Semibold"/>
              </a:rPr>
              <a:t>publishing</a:t>
            </a:r>
            <a:endParaRPr sz="4100" dirty="0">
              <a:latin typeface="Proxima Nova Semibold"/>
              <a:cs typeface="Proxima Nova Semibold"/>
            </a:endParaRPr>
          </a:p>
          <a:p>
            <a:pPr marL="577850" indent="-565785">
              <a:lnSpc>
                <a:spcPct val="100000"/>
              </a:lnSpc>
              <a:spcBef>
                <a:spcPts val="2670"/>
              </a:spcBef>
              <a:buChar char="•"/>
              <a:tabLst>
                <a:tab pos="577850" algn="l"/>
                <a:tab pos="578485" algn="l"/>
              </a:tabLst>
            </a:pPr>
            <a:r>
              <a:rPr sz="4100" dirty="0">
                <a:solidFill>
                  <a:srgbClr val="7D6461"/>
                </a:solidFill>
                <a:latin typeface="Proxima Nova Semibold"/>
                <a:cs typeface="Proxima Nova Semibold"/>
              </a:rPr>
              <a:t>Policy </a:t>
            </a:r>
            <a:r>
              <a:rPr sz="4100" spc="5" dirty="0">
                <a:solidFill>
                  <a:srgbClr val="7D6461"/>
                </a:solidFill>
                <a:latin typeface="Proxima Nova Semibold"/>
                <a:cs typeface="Proxima Nova Semibold"/>
              </a:rPr>
              <a:t>briefs </a:t>
            </a:r>
            <a:r>
              <a:rPr sz="4100" spc="10" dirty="0">
                <a:solidFill>
                  <a:srgbClr val="7D6461"/>
                </a:solidFill>
                <a:latin typeface="Proxima Nova Semibold"/>
                <a:cs typeface="Proxima Nova Semibold"/>
              </a:rPr>
              <a:t>/</a:t>
            </a:r>
            <a:r>
              <a:rPr sz="4100" spc="-5" dirty="0">
                <a:solidFill>
                  <a:srgbClr val="7D6461"/>
                </a:solidFill>
                <a:latin typeface="Proxima Nova Semibold"/>
                <a:cs typeface="Proxima Nova Semibold"/>
              </a:rPr>
              <a:t> </a:t>
            </a:r>
            <a:r>
              <a:rPr sz="4100" spc="10" dirty="0">
                <a:solidFill>
                  <a:srgbClr val="7D6461"/>
                </a:solidFill>
                <a:latin typeface="Proxima Nova Semibold"/>
                <a:cs typeface="Proxima Nova Semibold"/>
              </a:rPr>
              <a:t>statements</a:t>
            </a:r>
            <a:endParaRPr sz="4100" dirty="0">
              <a:latin typeface="Proxima Nova Semibold"/>
              <a:cs typeface="Proxima Nova Semibold"/>
            </a:endParaRPr>
          </a:p>
          <a:p>
            <a:pPr marL="577850" indent="-565785">
              <a:lnSpc>
                <a:spcPct val="100000"/>
              </a:lnSpc>
              <a:spcBef>
                <a:spcPts val="2660"/>
              </a:spcBef>
              <a:buChar char="•"/>
              <a:tabLst>
                <a:tab pos="577850" algn="l"/>
                <a:tab pos="578485" algn="l"/>
              </a:tabLst>
            </a:pPr>
            <a:r>
              <a:rPr sz="4100" spc="5" dirty="0">
                <a:solidFill>
                  <a:srgbClr val="7D6461"/>
                </a:solidFill>
                <a:latin typeface="Proxima Nova Semibold"/>
                <a:cs typeface="Proxima Nova Semibold"/>
              </a:rPr>
              <a:t>Pastoralist</a:t>
            </a:r>
            <a:r>
              <a:rPr sz="4100" spc="-5" dirty="0">
                <a:solidFill>
                  <a:srgbClr val="7D6461"/>
                </a:solidFill>
                <a:latin typeface="Proxima Nova Semibold"/>
                <a:cs typeface="Proxima Nova Semibold"/>
              </a:rPr>
              <a:t> </a:t>
            </a:r>
            <a:r>
              <a:rPr sz="4100" spc="10" dirty="0">
                <a:solidFill>
                  <a:srgbClr val="7D6461"/>
                </a:solidFill>
                <a:latin typeface="Proxima Nova Semibold"/>
                <a:cs typeface="Proxima Nova Semibold"/>
              </a:rPr>
              <a:t>gatherings</a:t>
            </a:r>
            <a:endParaRPr sz="4100" dirty="0">
              <a:latin typeface="Proxima Nova Semibold"/>
              <a:cs typeface="Proxima Nova Semibold"/>
            </a:endParaRPr>
          </a:p>
          <a:p>
            <a:pPr marL="577850" indent="-565785">
              <a:lnSpc>
                <a:spcPct val="100000"/>
              </a:lnSpc>
              <a:spcBef>
                <a:spcPts val="2670"/>
              </a:spcBef>
              <a:buChar char="•"/>
              <a:tabLst>
                <a:tab pos="577850" algn="l"/>
                <a:tab pos="578485" algn="l"/>
              </a:tabLst>
            </a:pPr>
            <a:r>
              <a:rPr sz="4100" spc="5" dirty="0">
                <a:solidFill>
                  <a:srgbClr val="7D6461"/>
                </a:solidFill>
                <a:latin typeface="Proxima Nova Semibold"/>
                <a:cs typeface="Proxima Nova Semibold"/>
              </a:rPr>
              <a:t>Social </a:t>
            </a:r>
            <a:r>
              <a:rPr sz="4100" spc="10" dirty="0">
                <a:solidFill>
                  <a:srgbClr val="7D6461"/>
                </a:solidFill>
                <a:latin typeface="Proxima Nova Semibold"/>
                <a:cs typeface="Proxima Nova Semibold"/>
              </a:rPr>
              <a:t>media</a:t>
            </a:r>
            <a:r>
              <a:rPr sz="4100" spc="-10" dirty="0">
                <a:solidFill>
                  <a:srgbClr val="7D6461"/>
                </a:solidFill>
                <a:latin typeface="Proxima Nova Semibold"/>
                <a:cs typeface="Proxima Nova Semibold"/>
              </a:rPr>
              <a:t> </a:t>
            </a:r>
            <a:r>
              <a:rPr sz="4100" spc="5" dirty="0">
                <a:solidFill>
                  <a:srgbClr val="7D6461"/>
                </a:solidFill>
                <a:latin typeface="Proxima Nova Semibold"/>
                <a:cs typeface="Proxima Nova Semibold"/>
              </a:rPr>
              <a:t>campaigns</a:t>
            </a:r>
            <a:endParaRPr sz="4100" dirty="0">
              <a:latin typeface="Proxima Nova Semibold"/>
              <a:cs typeface="Proxima Nova Semibold"/>
            </a:endParaRPr>
          </a:p>
          <a:p>
            <a:pPr marL="577850" indent="-565785">
              <a:lnSpc>
                <a:spcPct val="100000"/>
              </a:lnSpc>
              <a:spcBef>
                <a:spcPts val="2670"/>
              </a:spcBef>
              <a:buChar char="•"/>
              <a:tabLst>
                <a:tab pos="577850" algn="l"/>
                <a:tab pos="578485" algn="l"/>
              </a:tabLst>
            </a:pPr>
            <a:r>
              <a:rPr sz="4100" spc="5" dirty="0">
                <a:solidFill>
                  <a:srgbClr val="7D6461"/>
                </a:solidFill>
                <a:latin typeface="Proxima Nova Semibold"/>
                <a:cs typeface="Proxima Nova Semibold"/>
              </a:rPr>
              <a:t>Films </a:t>
            </a:r>
            <a:r>
              <a:rPr sz="4100" spc="10" dirty="0">
                <a:solidFill>
                  <a:srgbClr val="7D6461"/>
                </a:solidFill>
                <a:latin typeface="Proxima Nova Semibold"/>
                <a:cs typeface="Proxima Nova Semibold"/>
              </a:rPr>
              <a:t>/ Photo</a:t>
            </a:r>
            <a:r>
              <a:rPr sz="4100" spc="-25" dirty="0">
                <a:solidFill>
                  <a:srgbClr val="7D6461"/>
                </a:solidFill>
                <a:latin typeface="Proxima Nova Semibold"/>
                <a:cs typeface="Proxima Nova Semibold"/>
              </a:rPr>
              <a:t> </a:t>
            </a:r>
            <a:r>
              <a:rPr sz="4100" spc="5" dirty="0">
                <a:solidFill>
                  <a:srgbClr val="7D6461"/>
                </a:solidFill>
                <a:latin typeface="Proxima Nova Semibold"/>
                <a:cs typeface="Proxima Nova Semibold"/>
              </a:rPr>
              <a:t>exhibits</a:t>
            </a:r>
            <a:endParaRPr sz="4100" dirty="0">
              <a:latin typeface="Proxima Nova Semibold"/>
              <a:cs typeface="Proxima Nova Semibold"/>
            </a:endParaRPr>
          </a:p>
          <a:p>
            <a:pPr marL="577850" indent="-565785">
              <a:lnSpc>
                <a:spcPct val="100000"/>
              </a:lnSpc>
              <a:spcBef>
                <a:spcPts val="2660"/>
              </a:spcBef>
              <a:buChar char="•"/>
              <a:tabLst>
                <a:tab pos="577850" algn="l"/>
                <a:tab pos="578485" algn="l"/>
              </a:tabLst>
            </a:pPr>
            <a:r>
              <a:rPr sz="4100" spc="5" dirty="0">
                <a:solidFill>
                  <a:srgbClr val="7D6461"/>
                </a:solidFill>
                <a:latin typeface="Proxima Nova Semibold"/>
                <a:cs typeface="Proxima Nova Semibold"/>
              </a:rPr>
              <a:t>Pastoralist innovation </a:t>
            </a:r>
            <a:r>
              <a:rPr sz="4100" dirty="0">
                <a:solidFill>
                  <a:srgbClr val="7D6461"/>
                </a:solidFill>
                <a:latin typeface="Proxima Nova Semibold"/>
                <a:cs typeface="Proxima Nova Semibold"/>
              </a:rPr>
              <a:t>fairs</a:t>
            </a:r>
            <a:endParaRPr sz="4100" dirty="0">
              <a:latin typeface="Proxima Nova Semibold"/>
              <a:cs typeface="Proxima Nova Semibold"/>
            </a:endParaRPr>
          </a:p>
          <a:p>
            <a:pPr marL="577850" indent="-565785">
              <a:lnSpc>
                <a:spcPct val="100000"/>
              </a:lnSpc>
              <a:spcBef>
                <a:spcPts val="2665"/>
              </a:spcBef>
              <a:buChar char="•"/>
              <a:tabLst>
                <a:tab pos="577850" algn="l"/>
                <a:tab pos="578485" algn="l"/>
              </a:tabLst>
            </a:pPr>
            <a:r>
              <a:rPr sz="4100" spc="5" dirty="0">
                <a:solidFill>
                  <a:srgbClr val="7D6461"/>
                </a:solidFill>
                <a:latin typeface="Proxima Nova Semibold"/>
                <a:cs typeface="Proxima Nova Semibold"/>
              </a:rPr>
              <a:t>Side events</a:t>
            </a:r>
            <a:endParaRPr sz="4100" dirty="0">
              <a:latin typeface="Proxima Nova Semibold"/>
              <a:cs typeface="Proxima Nova Semibold"/>
            </a:endParaRPr>
          </a:p>
          <a:p>
            <a:pPr marL="577850" indent="-565785">
              <a:lnSpc>
                <a:spcPct val="100000"/>
              </a:lnSpc>
              <a:spcBef>
                <a:spcPts val="2675"/>
              </a:spcBef>
              <a:buChar char="•"/>
              <a:tabLst>
                <a:tab pos="577850" algn="l"/>
                <a:tab pos="578485" algn="l"/>
              </a:tabLst>
            </a:pPr>
            <a:r>
              <a:rPr sz="4100" spc="10" dirty="0">
                <a:solidFill>
                  <a:srgbClr val="7D6461"/>
                </a:solidFill>
                <a:latin typeface="Proxima Nova Semibold"/>
                <a:cs typeface="Proxima Nova Semibold"/>
              </a:rPr>
              <a:t>Conferences / Webinars </a:t>
            </a:r>
            <a:r>
              <a:rPr sz="4100" spc="20" dirty="0">
                <a:solidFill>
                  <a:srgbClr val="7D6461"/>
                </a:solidFill>
                <a:latin typeface="Proxima Nova Semibold"/>
                <a:cs typeface="Proxima Nova Semibold"/>
              </a:rPr>
              <a:t>…</a:t>
            </a:r>
            <a:r>
              <a:rPr sz="4100" spc="-65" dirty="0">
                <a:solidFill>
                  <a:srgbClr val="7D6461"/>
                </a:solidFill>
                <a:latin typeface="Proxima Nova Semibold"/>
                <a:cs typeface="Proxima Nova Semibold"/>
              </a:rPr>
              <a:t> </a:t>
            </a:r>
            <a:r>
              <a:rPr sz="4100" spc="5" dirty="0">
                <a:solidFill>
                  <a:srgbClr val="7D6461"/>
                </a:solidFill>
                <a:latin typeface="Proxima Nova Semibold"/>
                <a:cs typeface="Proxima Nova Semibold"/>
              </a:rPr>
              <a:t>etc</a:t>
            </a:r>
            <a:endParaRPr sz="4100" dirty="0">
              <a:latin typeface="Proxima Nova Semibold"/>
              <a:cs typeface="Proxima Nova Semibol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106433" y="0"/>
            <a:ext cx="995152" cy="11308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55650" y="396875"/>
            <a:ext cx="9917682" cy="20270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000"/>
              </a:lnSpc>
              <a:spcBef>
                <a:spcPts val="100"/>
              </a:spcBef>
            </a:pPr>
            <a:r>
              <a:rPr sz="5800" b="1" spc="5" dirty="0">
                <a:latin typeface="Proxima Nova"/>
                <a:cs typeface="Proxima Nova"/>
              </a:rPr>
              <a:t>Activities up </a:t>
            </a:r>
            <a:r>
              <a:rPr sz="5800" b="1" dirty="0">
                <a:latin typeface="Proxima Nova"/>
                <a:cs typeface="Proxima Nova"/>
              </a:rPr>
              <a:t>to </a:t>
            </a:r>
            <a:r>
              <a:rPr sz="5800" b="1" spc="10" dirty="0">
                <a:latin typeface="Proxima Nova"/>
                <a:cs typeface="Proxima Nova"/>
              </a:rPr>
              <a:t>&amp; </a:t>
            </a:r>
            <a:r>
              <a:rPr sz="5800" b="1" spc="5" dirty="0">
                <a:latin typeface="Proxima Nova"/>
                <a:cs typeface="Proxima Nova"/>
              </a:rPr>
              <a:t>during </a:t>
            </a:r>
            <a:r>
              <a:rPr sz="5800" b="1" spc="5" dirty="0" smtClean="0">
                <a:latin typeface="Proxima Nova"/>
                <a:cs typeface="Proxima Nova"/>
              </a:rPr>
              <a:t>IYRP </a:t>
            </a:r>
            <a:r>
              <a:rPr sz="5800" b="1" spc="5" dirty="0">
                <a:latin typeface="Proxima Nova"/>
                <a:cs typeface="Proxima Nova"/>
              </a:rPr>
              <a:t>2026 on various</a:t>
            </a:r>
            <a:r>
              <a:rPr sz="5800" b="1" spc="10" dirty="0">
                <a:latin typeface="Proxima Nova"/>
                <a:cs typeface="Proxima Nova"/>
              </a:rPr>
              <a:t> </a:t>
            </a:r>
            <a:r>
              <a:rPr sz="5800" b="1" spc="5" dirty="0">
                <a:latin typeface="Proxima Nova"/>
                <a:cs typeface="Proxima Nova"/>
              </a:rPr>
              <a:t>themes</a:t>
            </a:r>
            <a:endParaRPr sz="5800" b="1" dirty="0">
              <a:latin typeface="Proxima Nova"/>
              <a:cs typeface="Proxima Nov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54294" y="689821"/>
            <a:ext cx="10240525" cy="10094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050" y="549275"/>
            <a:ext cx="16992600" cy="22353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000"/>
              </a:lnSpc>
              <a:spcBef>
                <a:spcPts val="100"/>
              </a:spcBef>
              <a:tabLst>
                <a:tab pos="13987144" algn="l"/>
              </a:tabLst>
            </a:pPr>
            <a:r>
              <a:rPr sz="6400" b="1" dirty="0">
                <a:latin typeface="Proxima Nova"/>
                <a:cs typeface="Proxima Nova"/>
              </a:rPr>
              <a:t>What</a:t>
            </a:r>
            <a:r>
              <a:rPr sz="6400" b="1" spc="5" dirty="0">
                <a:latin typeface="Proxima Nova"/>
                <a:cs typeface="Proxima Nova"/>
              </a:rPr>
              <a:t> </a:t>
            </a:r>
            <a:r>
              <a:rPr sz="6400" b="1" dirty="0">
                <a:latin typeface="Proxima Nova"/>
                <a:cs typeface="Proxima Nova"/>
              </a:rPr>
              <a:t>does</a:t>
            </a:r>
            <a:r>
              <a:rPr sz="6400" b="1" spc="5" dirty="0">
                <a:latin typeface="Proxima Nova"/>
                <a:cs typeface="Proxima Nova"/>
              </a:rPr>
              <a:t> </a:t>
            </a:r>
            <a:r>
              <a:rPr sz="6400" b="1" spc="-10" dirty="0">
                <a:latin typeface="Proxima Nova"/>
                <a:cs typeface="Proxima Nova"/>
              </a:rPr>
              <a:t>th</a:t>
            </a:r>
            <a:r>
              <a:rPr sz="6400" b="1" dirty="0">
                <a:latin typeface="Proxima Nova"/>
                <a:cs typeface="Proxima Nova"/>
              </a:rPr>
              <a:t>e</a:t>
            </a:r>
            <a:r>
              <a:rPr sz="6400" b="1" spc="-20" dirty="0">
                <a:latin typeface="Proxima Nova"/>
                <a:cs typeface="Proxima Nova"/>
              </a:rPr>
              <a:t> </a:t>
            </a:r>
            <a:r>
              <a:rPr sz="6400" b="1" spc="-5" dirty="0">
                <a:latin typeface="Proxima Nova"/>
                <a:cs typeface="Proxima Nova"/>
              </a:rPr>
              <a:t>IYR</a:t>
            </a:r>
            <a:r>
              <a:rPr sz="6400" b="1" dirty="0">
                <a:latin typeface="Proxima Nova"/>
                <a:cs typeface="Proxima Nova"/>
              </a:rPr>
              <a:t>P</a:t>
            </a:r>
            <a:r>
              <a:rPr sz="6400" b="1" spc="5" dirty="0">
                <a:latin typeface="Proxima Nova"/>
                <a:cs typeface="Proxima Nova"/>
              </a:rPr>
              <a:t> </a:t>
            </a:r>
            <a:r>
              <a:rPr sz="6400" b="1" spc="-5" dirty="0">
                <a:latin typeface="Proxima Nova"/>
                <a:cs typeface="Proxima Nova"/>
              </a:rPr>
              <a:t>initiat</a:t>
            </a:r>
            <a:r>
              <a:rPr sz="6400" b="1" spc="-30" dirty="0">
                <a:latin typeface="Proxima Nova"/>
                <a:cs typeface="Proxima Nova"/>
              </a:rPr>
              <a:t>i</a:t>
            </a:r>
            <a:r>
              <a:rPr sz="6400" b="1" spc="-5" dirty="0">
                <a:latin typeface="Proxima Nova"/>
                <a:cs typeface="Proxima Nova"/>
              </a:rPr>
              <a:t>v</a:t>
            </a:r>
            <a:r>
              <a:rPr sz="6400" b="1" dirty="0">
                <a:latin typeface="Proxima Nova"/>
                <a:cs typeface="Proxima Nova"/>
              </a:rPr>
              <a:t>e</a:t>
            </a:r>
            <a:r>
              <a:rPr sz="6400" b="1" spc="5" dirty="0">
                <a:latin typeface="Proxima Nova"/>
                <a:cs typeface="Proxima Nova"/>
              </a:rPr>
              <a:t> </a:t>
            </a:r>
            <a:r>
              <a:rPr sz="6400" b="1" spc="-5" dirty="0">
                <a:latin typeface="Proxima Nova"/>
                <a:cs typeface="Proxima Nova"/>
              </a:rPr>
              <a:t>see</a:t>
            </a:r>
            <a:r>
              <a:rPr sz="6400" b="1" dirty="0">
                <a:latin typeface="Proxima Nova"/>
                <a:cs typeface="Proxima Nova"/>
              </a:rPr>
              <a:t>k </a:t>
            </a:r>
            <a:r>
              <a:rPr sz="6400" b="1" spc="-10" dirty="0" smtClean="0">
                <a:latin typeface="Proxima Nova"/>
                <a:cs typeface="Proxima Nova"/>
              </a:rPr>
              <a:t>t</a:t>
            </a:r>
            <a:r>
              <a:rPr sz="6400" b="1" dirty="0" smtClean="0">
                <a:latin typeface="Proxima Nova"/>
                <a:cs typeface="Proxima Nova"/>
              </a:rPr>
              <a:t>o</a:t>
            </a:r>
            <a:r>
              <a:rPr lang="de-DE" sz="6400" b="1" dirty="0" smtClean="0">
                <a:latin typeface="Proxima Nova"/>
                <a:cs typeface="Proxima Nova"/>
              </a:rPr>
              <a:t> </a:t>
            </a:r>
            <a:r>
              <a:rPr sz="6400" b="1" dirty="0" smtClean="0">
                <a:latin typeface="Proxima Nova"/>
                <a:cs typeface="Proxima Nova"/>
              </a:rPr>
              <a:t>achieve </a:t>
            </a:r>
            <a:r>
              <a:rPr sz="6400" b="1" spc="-10" dirty="0" smtClean="0">
                <a:latin typeface="Proxima Nova"/>
                <a:cs typeface="Proxima Nova"/>
              </a:rPr>
              <a:t>through </a:t>
            </a:r>
            <a:r>
              <a:rPr sz="6400" b="1" spc="-10" dirty="0">
                <a:latin typeface="Proxima Nova"/>
                <a:cs typeface="Proxima Nova"/>
              </a:rPr>
              <a:t>the Working </a:t>
            </a:r>
            <a:r>
              <a:rPr sz="6400" b="1" spc="-5" dirty="0">
                <a:latin typeface="Proxima Nova"/>
                <a:cs typeface="Proxima Nova"/>
              </a:rPr>
              <a:t>Groups?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4298" y="3336538"/>
            <a:ext cx="16759555" cy="74434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90400" marR="5080" indent="-590400">
              <a:lnSpc>
                <a:spcPct val="121400"/>
              </a:lnSpc>
              <a:spcBef>
                <a:spcPts val="90"/>
              </a:spcBef>
              <a:buClr>
                <a:srgbClr val="000000"/>
              </a:buClr>
              <a:buSzPct val="89333"/>
              <a:buFont typeface="Wingdings"/>
              <a:buChar char=""/>
              <a:tabLst>
                <a:tab pos="589280" algn="l"/>
                <a:tab pos="589915" algn="l"/>
              </a:tabLst>
            </a:pPr>
            <a:r>
              <a:rPr sz="375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Greater awareness in </a:t>
            </a:r>
            <a:r>
              <a:rPr sz="37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science </a:t>
            </a:r>
            <a:r>
              <a:rPr sz="3750" spc="25" dirty="0">
                <a:solidFill>
                  <a:srgbClr val="2D7015"/>
                </a:solidFill>
                <a:latin typeface="Proxima Nova Semibold"/>
                <a:cs typeface="Proxima Nova Semibold"/>
              </a:rPr>
              <a:t>&amp; </a:t>
            </a:r>
            <a:r>
              <a:rPr sz="3750" spc="5" dirty="0">
                <a:solidFill>
                  <a:srgbClr val="2D7015"/>
                </a:solidFill>
                <a:latin typeface="Proxima Nova Semibold"/>
                <a:cs typeface="Proxima Nova Semibold"/>
              </a:rPr>
              <a:t>society </a:t>
            </a:r>
            <a:r>
              <a:rPr sz="37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about </a:t>
            </a:r>
            <a:r>
              <a:rPr sz="3750" spc="20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how</a:t>
            </a:r>
            <a:r>
              <a:rPr lang="de-DE" sz="3750" spc="20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/>
            </a:r>
            <a:br>
              <a:rPr lang="de-DE" sz="3750" spc="20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</a:br>
            <a:r>
              <a:rPr sz="3750" spc="10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rangelands </a:t>
            </a:r>
            <a:r>
              <a:rPr sz="3750" spc="25" dirty="0">
                <a:solidFill>
                  <a:srgbClr val="2D7015"/>
                </a:solidFill>
                <a:latin typeface="Proxima Nova Semibold"/>
                <a:cs typeface="Proxima Nova Semibold"/>
              </a:rPr>
              <a:t>&amp; </a:t>
            </a:r>
            <a:r>
              <a:rPr sz="3750" spc="10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pastoralists </a:t>
            </a:r>
            <a:r>
              <a:rPr sz="37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contribute to </a:t>
            </a:r>
            <a:r>
              <a:rPr sz="3750" spc="5" dirty="0">
                <a:solidFill>
                  <a:srgbClr val="2D7015"/>
                </a:solidFill>
                <a:latin typeface="Proxima Nova Semibold"/>
                <a:cs typeface="Proxima Nova Semibold"/>
              </a:rPr>
              <a:t>food </a:t>
            </a:r>
            <a:r>
              <a:rPr sz="3750" spc="-25" dirty="0">
                <a:solidFill>
                  <a:srgbClr val="2D7015"/>
                </a:solidFill>
                <a:latin typeface="Proxima Nova Semibold"/>
                <a:cs typeface="Proxima Nova Semibold"/>
              </a:rPr>
              <a:t>security</a:t>
            </a:r>
            <a:r>
              <a:rPr sz="3750" spc="-2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,</a:t>
            </a:r>
            <a:r>
              <a:rPr lang="de-DE" sz="3750" spc="-2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/>
            </a:r>
            <a:br>
              <a:rPr lang="de-DE" sz="3750" spc="-2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</a:br>
            <a:r>
              <a:rPr sz="3750" spc="-2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economy</a:t>
            </a:r>
            <a:r>
              <a:rPr sz="3750" spc="-25" dirty="0">
                <a:solidFill>
                  <a:srgbClr val="2D7015"/>
                </a:solidFill>
                <a:latin typeface="Proxima Nova Semibold"/>
                <a:cs typeface="Proxima Nova Semibold"/>
              </a:rPr>
              <a:t>, </a:t>
            </a:r>
            <a:r>
              <a:rPr sz="375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environment </a:t>
            </a:r>
            <a:r>
              <a:rPr sz="3750" spc="25" dirty="0">
                <a:solidFill>
                  <a:srgbClr val="2D7015"/>
                </a:solidFill>
                <a:latin typeface="Proxima Nova Semibold"/>
                <a:cs typeface="Proxima Nova Semibold"/>
              </a:rPr>
              <a:t>&amp; </a:t>
            </a:r>
            <a:r>
              <a:rPr sz="3750" spc="5" dirty="0">
                <a:solidFill>
                  <a:srgbClr val="2D7015"/>
                </a:solidFill>
                <a:latin typeface="Proxima Nova Semibold"/>
                <a:cs typeface="Proxima Nova Semibold"/>
              </a:rPr>
              <a:t>cultural</a:t>
            </a:r>
            <a:r>
              <a:rPr sz="3750" spc="114" dirty="0">
                <a:solidFill>
                  <a:srgbClr val="2D7015"/>
                </a:solidFill>
                <a:latin typeface="Proxima Nova Semibold"/>
                <a:cs typeface="Proxima Nova Semibold"/>
              </a:rPr>
              <a:t> </a:t>
            </a:r>
            <a:r>
              <a:rPr sz="37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heritage</a:t>
            </a:r>
            <a:endParaRPr sz="3750" dirty="0">
              <a:latin typeface="Proxima Nova Semibold"/>
              <a:cs typeface="Proxima Nova Semibold"/>
            </a:endParaRPr>
          </a:p>
          <a:p>
            <a:pPr marL="590400" marR="1343660" indent="-590400">
              <a:lnSpc>
                <a:spcPct val="120300"/>
              </a:lnSpc>
              <a:spcBef>
                <a:spcPts val="3000"/>
              </a:spcBef>
              <a:buFont typeface="Wingdings"/>
              <a:buChar char=""/>
              <a:tabLst>
                <a:tab pos="692150" algn="l"/>
                <a:tab pos="692785" algn="l"/>
              </a:tabLst>
            </a:pPr>
            <a:r>
              <a:rPr sz="3750" spc="5" dirty="0">
                <a:solidFill>
                  <a:srgbClr val="8D4F3E"/>
                </a:solidFill>
                <a:latin typeface="Proxima Nova Semibold"/>
                <a:cs typeface="Proxima Nova Semibold"/>
              </a:rPr>
              <a:t>Resolutions taken by </a:t>
            </a:r>
            <a:r>
              <a:rPr sz="3750" spc="25" dirty="0">
                <a:solidFill>
                  <a:srgbClr val="8D4F3E"/>
                </a:solidFill>
                <a:latin typeface="Proxima Nova Semibold"/>
                <a:cs typeface="Proxima Nova Semibold"/>
              </a:rPr>
              <a:t>UN </a:t>
            </a:r>
            <a:r>
              <a:rPr sz="3750" spc="20" dirty="0">
                <a:solidFill>
                  <a:srgbClr val="8D4F3E"/>
                </a:solidFill>
                <a:latin typeface="Proxima Nova Semibold"/>
                <a:cs typeface="Proxima Nova Semibold"/>
              </a:rPr>
              <a:t>and </a:t>
            </a:r>
            <a:r>
              <a:rPr sz="3750" spc="15" dirty="0">
                <a:solidFill>
                  <a:srgbClr val="8D4F3E"/>
                </a:solidFill>
                <a:latin typeface="Proxima Nova Semibold"/>
                <a:cs typeface="Proxima Nova Semibold"/>
              </a:rPr>
              <a:t>other </a:t>
            </a:r>
            <a:r>
              <a:rPr sz="375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international entities </a:t>
            </a:r>
            <a:r>
              <a:rPr lang="de-DE" sz="3750" spc="10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/>
            </a:r>
            <a:br>
              <a:rPr lang="de-DE" sz="3750" spc="10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</a:br>
            <a:r>
              <a:rPr sz="3750" spc="10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in </a:t>
            </a:r>
            <a:r>
              <a:rPr sz="375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support </a:t>
            </a:r>
            <a:r>
              <a:rPr sz="3750" spc="15" dirty="0">
                <a:solidFill>
                  <a:srgbClr val="8D4F3E"/>
                </a:solidFill>
                <a:latin typeface="Proxima Nova Semibold"/>
                <a:cs typeface="Proxima Nova Semibold"/>
              </a:rPr>
              <a:t>of </a:t>
            </a:r>
            <a:r>
              <a:rPr sz="3800" spc="-15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rangelands </a:t>
            </a:r>
            <a:r>
              <a:rPr sz="3800" spc="-10" dirty="0">
                <a:solidFill>
                  <a:srgbClr val="8D4F3E"/>
                </a:solidFill>
                <a:latin typeface="Proxima Nova Semibold"/>
                <a:cs typeface="Proxima Nova Semibold"/>
              </a:rPr>
              <a:t>&amp;</a:t>
            </a:r>
            <a:r>
              <a:rPr sz="3800" spc="20" dirty="0">
                <a:solidFill>
                  <a:srgbClr val="8D4F3E"/>
                </a:solidFill>
                <a:latin typeface="Proxima Nova Semibold"/>
                <a:cs typeface="Proxima Nova Semibold"/>
              </a:rPr>
              <a:t> </a:t>
            </a:r>
            <a:r>
              <a:rPr sz="3800" spc="-10" dirty="0">
                <a:solidFill>
                  <a:srgbClr val="8D4F3E"/>
                </a:solidFill>
                <a:latin typeface="Proxima Nova Semibold"/>
                <a:cs typeface="Proxima Nova Semibold"/>
              </a:rPr>
              <a:t>pastoralists</a:t>
            </a:r>
            <a:endParaRPr sz="3800" dirty="0">
              <a:latin typeface="Proxima Nova Semibold"/>
              <a:cs typeface="Proxima Nova Semibold"/>
            </a:endParaRPr>
          </a:p>
          <a:p>
            <a:pPr marL="590400" marR="436880" indent="-590400">
              <a:lnSpc>
                <a:spcPct val="120300"/>
              </a:lnSpc>
              <a:spcBef>
                <a:spcPts val="3000"/>
              </a:spcBef>
              <a:buClr>
                <a:srgbClr val="8D4F3E"/>
              </a:buClr>
              <a:buFont typeface="Wingdings"/>
              <a:buChar char=""/>
              <a:tabLst>
                <a:tab pos="692150" algn="l"/>
                <a:tab pos="692785" algn="l"/>
              </a:tabLst>
            </a:pPr>
            <a:r>
              <a:rPr sz="3750" spc="20" dirty="0">
                <a:solidFill>
                  <a:srgbClr val="2D7015"/>
                </a:solidFill>
                <a:latin typeface="Proxima Nova Semibold"/>
                <a:cs typeface="Proxima Nova Semibold"/>
              </a:rPr>
              <a:t>Changes </a:t>
            </a:r>
            <a:r>
              <a:rPr sz="375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in </a:t>
            </a:r>
            <a:r>
              <a:rPr sz="37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national, </a:t>
            </a:r>
            <a:r>
              <a:rPr sz="375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regional </a:t>
            </a:r>
            <a:r>
              <a:rPr sz="3750" spc="25" dirty="0">
                <a:solidFill>
                  <a:srgbClr val="2D7015"/>
                </a:solidFill>
                <a:latin typeface="Proxima Nova Semibold"/>
                <a:cs typeface="Proxima Nova Semibold"/>
              </a:rPr>
              <a:t>&amp; </a:t>
            </a:r>
            <a:r>
              <a:rPr sz="37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global policies </a:t>
            </a:r>
            <a:r>
              <a:rPr sz="375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in </a:t>
            </a:r>
            <a:r>
              <a:rPr sz="3750" spc="-5" dirty="0">
                <a:solidFill>
                  <a:srgbClr val="2D7015"/>
                </a:solidFill>
                <a:latin typeface="Proxima Nova Semibold"/>
                <a:cs typeface="Proxima Nova Semibold"/>
              </a:rPr>
              <a:t>favour </a:t>
            </a:r>
            <a:r>
              <a:rPr sz="37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of </a:t>
            </a:r>
            <a:r>
              <a:rPr sz="3750" spc="1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sustainable </a:t>
            </a:r>
            <a:r>
              <a:rPr sz="3800" spc="-5" dirty="0">
                <a:solidFill>
                  <a:srgbClr val="2D7015"/>
                </a:solidFill>
                <a:latin typeface="Proxima Nova Semibold"/>
                <a:cs typeface="Proxima Nova Semibold"/>
              </a:rPr>
              <a:t>management of </a:t>
            </a:r>
            <a:r>
              <a:rPr sz="3800" spc="-15" dirty="0">
                <a:solidFill>
                  <a:srgbClr val="2D7015"/>
                </a:solidFill>
                <a:latin typeface="Proxima Nova Semibold"/>
                <a:cs typeface="Proxima Nova Semibold"/>
              </a:rPr>
              <a:t>rangeland </a:t>
            </a:r>
            <a:r>
              <a:rPr sz="3800" spc="-10" dirty="0">
                <a:solidFill>
                  <a:srgbClr val="2D7015"/>
                </a:solidFill>
                <a:latin typeface="Proxima Nova Semibold"/>
                <a:cs typeface="Proxima Nova Semibold"/>
              </a:rPr>
              <a:t>resources by pastoralists &amp; </a:t>
            </a:r>
            <a:r>
              <a:rPr sz="3800" spc="-5" dirty="0">
                <a:solidFill>
                  <a:srgbClr val="2D7015"/>
                </a:solidFill>
                <a:latin typeface="Proxima Nova Semibold"/>
                <a:cs typeface="Proxima Nova Semibold"/>
              </a:rPr>
              <a:t>other</a:t>
            </a:r>
            <a:r>
              <a:rPr sz="3800" spc="114" dirty="0">
                <a:solidFill>
                  <a:srgbClr val="2D7015"/>
                </a:solidFill>
                <a:latin typeface="Proxima Nova Semibold"/>
                <a:cs typeface="Proxima Nova Semibold"/>
              </a:rPr>
              <a:t> </a:t>
            </a:r>
            <a:r>
              <a:rPr sz="3800" spc="-10" dirty="0">
                <a:solidFill>
                  <a:srgbClr val="2D7015"/>
                </a:solidFill>
                <a:latin typeface="Proxima Nova Semibold"/>
                <a:cs typeface="Proxima Nova Semibold"/>
              </a:rPr>
              <a:t>stakeholders</a:t>
            </a:r>
            <a:endParaRPr sz="3800" dirty="0">
              <a:latin typeface="Proxima Nova Semibold"/>
              <a:cs typeface="Proxima Nova Semibold"/>
            </a:endParaRPr>
          </a:p>
          <a:p>
            <a:pPr marL="590400" marR="1453515" indent="-590400">
              <a:lnSpc>
                <a:spcPct val="121400"/>
              </a:lnSpc>
              <a:spcBef>
                <a:spcPts val="3000"/>
              </a:spcBef>
              <a:buFont typeface="Wingdings"/>
              <a:buChar char=""/>
              <a:tabLst>
                <a:tab pos="692150" algn="l"/>
                <a:tab pos="692785" algn="l"/>
              </a:tabLst>
            </a:pPr>
            <a:r>
              <a:rPr sz="375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Increase </a:t>
            </a:r>
            <a:r>
              <a:rPr sz="3750" spc="15" dirty="0">
                <a:solidFill>
                  <a:srgbClr val="8D4F3E"/>
                </a:solidFill>
                <a:latin typeface="Proxima Nova Semibold"/>
                <a:cs typeface="Proxima Nova Semibold"/>
              </a:rPr>
              <a:t>sustainable </a:t>
            </a:r>
            <a:r>
              <a:rPr sz="3750" spc="25" dirty="0">
                <a:solidFill>
                  <a:srgbClr val="8D4F3E"/>
                </a:solidFill>
                <a:latin typeface="Proxima Nova Semibold"/>
                <a:cs typeface="Proxima Nova Semibold"/>
              </a:rPr>
              <a:t>&amp; </a:t>
            </a:r>
            <a:r>
              <a:rPr sz="375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ethical investment in rangelands </a:t>
            </a:r>
            <a:r>
              <a:rPr sz="3750" spc="25" dirty="0">
                <a:solidFill>
                  <a:srgbClr val="8D4F3E"/>
                </a:solidFill>
                <a:latin typeface="Proxima Nova Semibold"/>
                <a:cs typeface="Proxima Nova Semibold"/>
              </a:rPr>
              <a:t>&amp; </a:t>
            </a:r>
            <a:r>
              <a:rPr lang="de-DE" sz="3750" spc="25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/>
            </a:r>
            <a:br>
              <a:rPr lang="de-DE" sz="3750" spc="25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</a:br>
            <a:r>
              <a:rPr sz="3750" spc="10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pastoralist livelihoods</a:t>
            </a:r>
            <a:endParaRPr sz="3750" dirty="0">
              <a:latin typeface="Proxima Nova Semibold"/>
              <a:cs typeface="Proxima Nova Semi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785850" y="3368675"/>
            <a:ext cx="4900374" cy="3176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875" y="404268"/>
            <a:ext cx="14286575" cy="2234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000"/>
              </a:lnSpc>
              <a:spcBef>
                <a:spcPts val="95"/>
              </a:spcBef>
            </a:pPr>
            <a:r>
              <a:rPr sz="6400" b="1" dirty="0">
                <a:latin typeface="Proxima Nova"/>
                <a:cs typeface="Proxima Nova"/>
              </a:rPr>
              <a:t>Possible </a:t>
            </a:r>
            <a:r>
              <a:rPr sz="6400" b="1" spc="-5" dirty="0">
                <a:latin typeface="Proxima Nova"/>
                <a:cs typeface="Proxima Nova"/>
              </a:rPr>
              <a:t>tasks </a:t>
            </a:r>
            <a:r>
              <a:rPr sz="6400" b="1" spc="5" dirty="0">
                <a:latin typeface="Proxima Nova"/>
                <a:cs typeface="Proxima Nova"/>
              </a:rPr>
              <a:t>of Working Groups </a:t>
            </a:r>
            <a:r>
              <a:rPr sz="6400" b="1" dirty="0" smtClean="0">
                <a:latin typeface="Proxima Nova"/>
                <a:cs typeface="Proxima Nova"/>
              </a:rPr>
              <a:t>related </a:t>
            </a:r>
            <a:r>
              <a:rPr sz="6400" b="1" dirty="0">
                <a:latin typeface="Proxima Nova"/>
                <a:cs typeface="Proxima Nova"/>
              </a:rPr>
              <a:t>to </a:t>
            </a:r>
            <a:r>
              <a:rPr sz="6400" b="1" spc="-5" dirty="0">
                <a:latin typeface="Proxima Nova"/>
                <a:cs typeface="Proxima Nova"/>
              </a:rPr>
              <a:t>their </a:t>
            </a:r>
            <a:r>
              <a:rPr sz="6400" b="1" dirty="0">
                <a:latin typeface="Proxima Nova"/>
                <a:cs typeface="Proxima Nova"/>
              </a:rPr>
              <a:t>respective</a:t>
            </a:r>
            <a:r>
              <a:rPr sz="6400" b="1" spc="15" dirty="0">
                <a:latin typeface="Proxima Nova"/>
                <a:cs typeface="Proxima Nova"/>
              </a:rPr>
              <a:t> </a:t>
            </a:r>
            <a:r>
              <a:rPr sz="6400" b="1" spc="-5" dirty="0">
                <a:latin typeface="Proxima Nova"/>
                <a:cs typeface="Proxima Nova"/>
              </a:rPr>
              <a:t>themes:</a:t>
            </a:r>
            <a:endParaRPr sz="6400" b="1" dirty="0">
              <a:latin typeface="Proxima Nova"/>
              <a:cs typeface="Proxima Nov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4298" y="3022495"/>
            <a:ext cx="16968470" cy="798090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73709" indent="-461645">
              <a:lnSpc>
                <a:spcPct val="108000"/>
              </a:lnSpc>
              <a:spcBef>
                <a:spcPts val="130"/>
              </a:spcBef>
              <a:buClr>
                <a:srgbClr val="000000"/>
              </a:buClr>
              <a:buFont typeface="Wingdings"/>
              <a:buChar char=""/>
              <a:tabLst>
                <a:tab pos="474345" algn="l"/>
              </a:tabLst>
            </a:pPr>
            <a:r>
              <a:rPr sz="33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Collate </a:t>
            </a:r>
            <a:r>
              <a:rPr sz="3350" spc="20" dirty="0">
                <a:solidFill>
                  <a:srgbClr val="2D7015"/>
                </a:solidFill>
                <a:latin typeface="Proxima Nova Semibold"/>
                <a:cs typeface="Proxima Nova Semibold"/>
              </a:rPr>
              <a:t>and </a:t>
            </a:r>
            <a:r>
              <a:rPr sz="33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analyse existing research results (science</a:t>
            </a:r>
            <a:r>
              <a:rPr sz="3350" spc="-280" dirty="0">
                <a:solidFill>
                  <a:srgbClr val="2D7015"/>
                </a:solidFill>
                <a:latin typeface="Proxima Nova Semibold"/>
                <a:cs typeface="Proxima Nova Semibold"/>
              </a:rPr>
              <a:t> </a:t>
            </a:r>
            <a:r>
              <a:rPr sz="33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review)</a:t>
            </a:r>
            <a:endParaRPr sz="3350" dirty="0">
              <a:latin typeface="Proxima Nova Semibold"/>
              <a:cs typeface="Proxima Nova Semibold"/>
            </a:endParaRPr>
          </a:p>
          <a:p>
            <a:pPr marL="473709" indent="-461645">
              <a:lnSpc>
                <a:spcPct val="108000"/>
              </a:lnSpc>
              <a:spcBef>
                <a:spcPts val="2400"/>
              </a:spcBef>
              <a:buClr>
                <a:srgbClr val="000000"/>
              </a:buClr>
              <a:buFont typeface="Wingdings"/>
              <a:buChar char=""/>
              <a:tabLst>
                <a:tab pos="474345" algn="l"/>
              </a:tabLst>
            </a:pPr>
            <a:r>
              <a:rPr sz="3350" spc="15" dirty="0">
                <a:solidFill>
                  <a:srgbClr val="8D4F3E"/>
                </a:solidFill>
                <a:latin typeface="Proxima Nova Semibold"/>
                <a:cs typeface="Proxima Nova Semibold"/>
              </a:rPr>
              <a:t>Identify knowledge </a:t>
            </a:r>
            <a:r>
              <a:rPr sz="3350" spc="20" dirty="0">
                <a:solidFill>
                  <a:srgbClr val="8D4F3E"/>
                </a:solidFill>
                <a:latin typeface="Proxima Nova Semibold"/>
                <a:cs typeface="Proxima Nova Semibold"/>
              </a:rPr>
              <a:t>&amp; </a:t>
            </a:r>
            <a:r>
              <a:rPr sz="3350" spc="15" dirty="0">
                <a:solidFill>
                  <a:srgbClr val="8D4F3E"/>
                </a:solidFill>
                <a:latin typeface="Proxima Nova Semibold"/>
                <a:cs typeface="Proxima Nova Semibold"/>
              </a:rPr>
              <a:t>information gaps </a:t>
            </a:r>
            <a:r>
              <a:rPr sz="3050" spc="-5" dirty="0">
                <a:solidFill>
                  <a:srgbClr val="8D4F3E"/>
                </a:solidFill>
                <a:latin typeface="Proxima Nova Semibold"/>
                <a:cs typeface="Proxima Nova Semibold"/>
              </a:rPr>
              <a:t>– </a:t>
            </a:r>
            <a:r>
              <a:rPr sz="3350" spc="20" dirty="0">
                <a:solidFill>
                  <a:srgbClr val="8D4F3E"/>
                </a:solidFill>
                <a:latin typeface="Proxima Nova Semibold"/>
                <a:cs typeface="Proxima Nova Semibold"/>
              </a:rPr>
              <a:t>and new</a:t>
            </a:r>
            <a:r>
              <a:rPr sz="3350" spc="-240" dirty="0">
                <a:solidFill>
                  <a:srgbClr val="8D4F3E"/>
                </a:solidFill>
                <a:latin typeface="Proxima Nova Semibold"/>
                <a:cs typeface="Proxima Nova Semibold"/>
              </a:rPr>
              <a:t> </a:t>
            </a:r>
            <a:r>
              <a:rPr sz="3350" spc="15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opportunities</a:t>
            </a:r>
            <a:endParaRPr lang="de-DE" sz="3350" dirty="0">
              <a:latin typeface="Proxima Nova Semibold"/>
              <a:cs typeface="Proxima Nova Semibold"/>
            </a:endParaRPr>
          </a:p>
          <a:p>
            <a:pPr marL="473709" indent="-461645">
              <a:lnSpc>
                <a:spcPct val="108000"/>
              </a:lnSpc>
              <a:spcBef>
                <a:spcPts val="2400"/>
              </a:spcBef>
              <a:buClr>
                <a:srgbClr val="000000"/>
              </a:buClr>
              <a:buFont typeface="Wingdings"/>
              <a:buChar char=""/>
              <a:tabLst>
                <a:tab pos="474345" algn="l"/>
              </a:tabLst>
            </a:pPr>
            <a:r>
              <a:rPr sz="3350" spc="1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Stimulate </a:t>
            </a:r>
            <a:r>
              <a:rPr sz="3350" spc="20" dirty="0">
                <a:solidFill>
                  <a:srgbClr val="2D7015"/>
                </a:solidFill>
                <a:latin typeface="Proxima Nova Semibold"/>
                <a:cs typeface="Proxima Nova Semibold"/>
              </a:rPr>
              <a:t>and </a:t>
            </a:r>
            <a:r>
              <a:rPr sz="33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engage in </a:t>
            </a:r>
            <a:r>
              <a:rPr sz="335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participatory </a:t>
            </a:r>
            <a:r>
              <a:rPr sz="33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research to </a:t>
            </a:r>
            <a:r>
              <a:rPr sz="335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fill </a:t>
            </a:r>
            <a:r>
              <a:rPr sz="33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gaps </a:t>
            </a:r>
            <a:r>
              <a:rPr lang="de-DE" sz="3350" spc="1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/>
            </a:r>
            <a:br>
              <a:rPr lang="de-DE" sz="3350" spc="1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</a:br>
            <a:r>
              <a:rPr sz="3350" spc="20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and</a:t>
            </a:r>
            <a:r>
              <a:rPr sz="3350" spc="-250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 </a:t>
            </a:r>
            <a:r>
              <a:rPr sz="33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explore </a:t>
            </a:r>
            <a:r>
              <a:rPr sz="3350" spc="1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opportunities</a:t>
            </a:r>
            <a:endParaRPr sz="3350" dirty="0">
              <a:latin typeface="Proxima Nova Semibold"/>
              <a:cs typeface="Proxima Nova Semibold"/>
            </a:endParaRPr>
          </a:p>
          <a:p>
            <a:pPr marL="457200" indent="-445134">
              <a:lnSpc>
                <a:spcPct val="108000"/>
              </a:lnSpc>
              <a:spcBef>
                <a:spcPts val="2400"/>
              </a:spcBef>
              <a:buClr>
                <a:srgbClr val="000000"/>
              </a:buClr>
              <a:buFont typeface="Wingdings"/>
              <a:buChar char=""/>
              <a:tabLst>
                <a:tab pos="457834" algn="l"/>
              </a:tabLst>
            </a:pPr>
            <a:r>
              <a:rPr sz="3350" spc="15" dirty="0">
                <a:solidFill>
                  <a:srgbClr val="8D4F3E"/>
                </a:solidFill>
                <a:latin typeface="Proxima Nova Semibold"/>
                <a:cs typeface="Proxima Nova Semibold"/>
              </a:rPr>
              <a:t>Analyse existing </a:t>
            </a:r>
            <a:r>
              <a:rPr sz="335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international </a:t>
            </a:r>
            <a:r>
              <a:rPr sz="3350" spc="15" dirty="0">
                <a:solidFill>
                  <a:srgbClr val="8D4F3E"/>
                </a:solidFill>
                <a:latin typeface="Proxima Nova Semibold"/>
                <a:cs typeface="Proxima Nova Semibold"/>
              </a:rPr>
              <a:t>policy related to the</a:t>
            </a:r>
            <a:r>
              <a:rPr sz="3350" spc="-235" dirty="0">
                <a:solidFill>
                  <a:srgbClr val="8D4F3E"/>
                </a:solidFill>
                <a:latin typeface="Proxima Nova Semibold"/>
                <a:cs typeface="Proxima Nova Semibold"/>
              </a:rPr>
              <a:t> </a:t>
            </a:r>
            <a:r>
              <a:rPr sz="3350" spc="15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theme</a:t>
            </a:r>
            <a:endParaRPr lang="de-DE" sz="3350" dirty="0">
              <a:latin typeface="Proxima Nova Semibold"/>
              <a:cs typeface="Proxima Nova Semibold"/>
            </a:endParaRPr>
          </a:p>
          <a:p>
            <a:pPr marL="457200" indent="-445134">
              <a:lnSpc>
                <a:spcPct val="108000"/>
              </a:lnSpc>
              <a:spcBef>
                <a:spcPts val="2400"/>
              </a:spcBef>
              <a:buClr>
                <a:srgbClr val="000000"/>
              </a:buClr>
              <a:buFont typeface="Wingdings"/>
              <a:buChar char=""/>
              <a:tabLst>
                <a:tab pos="457834" algn="l"/>
              </a:tabLst>
            </a:pPr>
            <a:r>
              <a:rPr sz="3350" spc="1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Identify </a:t>
            </a:r>
            <a:r>
              <a:rPr sz="33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“targets” </a:t>
            </a:r>
            <a:r>
              <a:rPr sz="335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(international </a:t>
            </a:r>
            <a:r>
              <a:rPr sz="33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bodies, </a:t>
            </a:r>
            <a:r>
              <a:rPr sz="335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conventions, </a:t>
            </a:r>
            <a:r>
              <a:rPr sz="33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events </a:t>
            </a:r>
            <a:r>
              <a:rPr sz="335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etc) for science</a:t>
            </a:r>
            <a:r>
              <a:rPr sz="3350" spc="10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-</a:t>
            </a:r>
            <a:r>
              <a:rPr sz="3350" spc="20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 </a:t>
            </a:r>
            <a:r>
              <a:rPr lang="de-DE" sz="3350" spc="20" dirty="0">
                <a:solidFill>
                  <a:srgbClr val="2D7015"/>
                </a:solidFill>
                <a:latin typeface="Proxima Nova Semibold"/>
                <a:cs typeface="Proxima Nova Semibold"/>
              </a:rPr>
              <a:t/>
            </a:r>
            <a:br>
              <a:rPr lang="de-DE" sz="3350" spc="20" dirty="0">
                <a:solidFill>
                  <a:srgbClr val="2D7015"/>
                </a:solidFill>
                <a:latin typeface="Proxima Nova Semibold"/>
                <a:cs typeface="Proxima Nova Semibold"/>
              </a:rPr>
            </a:br>
            <a:r>
              <a:rPr lang="de-DE" sz="3350" spc="20" dirty="0" err="1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and</a:t>
            </a:r>
            <a:r>
              <a:rPr lang="de-DE" sz="3350" spc="20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 </a:t>
            </a:r>
            <a:r>
              <a:rPr sz="3350" spc="10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experience</a:t>
            </a:r>
            <a:r>
              <a:rPr sz="335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-based</a:t>
            </a:r>
            <a:r>
              <a:rPr sz="3350" spc="-45" dirty="0">
                <a:solidFill>
                  <a:srgbClr val="2D7015"/>
                </a:solidFill>
                <a:latin typeface="Proxima Nova Semibold"/>
                <a:cs typeface="Proxima Nova Semibold"/>
              </a:rPr>
              <a:t> </a:t>
            </a:r>
            <a:r>
              <a:rPr sz="3350" spc="1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advocacy</a:t>
            </a:r>
            <a:endParaRPr lang="de-DE" sz="3350" dirty="0">
              <a:latin typeface="Proxima Nova Semibold"/>
              <a:cs typeface="Proxima Nova Semibold"/>
            </a:endParaRPr>
          </a:p>
          <a:p>
            <a:pPr marL="457200" indent="-445134">
              <a:lnSpc>
                <a:spcPct val="108000"/>
              </a:lnSpc>
              <a:spcBef>
                <a:spcPts val="2400"/>
              </a:spcBef>
              <a:buClr>
                <a:srgbClr val="000000"/>
              </a:buClr>
              <a:buFont typeface="Wingdings"/>
              <a:buChar char=""/>
              <a:tabLst>
                <a:tab pos="457834" algn="l"/>
              </a:tabLst>
            </a:pPr>
            <a:r>
              <a:rPr sz="3350" spc="15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Strategise </a:t>
            </a:r>
            <a:r>
              <a:rPr sz="3350" spc="20" dirty="0">
                <a:solidFill>
                  <a:srgbClr val="8D4F3E"/>
                </a:solidFill>
                <a:latin typeface="Proxima Nova Semibold"/>
                <a:cs typeface="Proxima Nova Semibold"/>
              </a:rPr>
              <a:t>on </a:t>
            </a:r>
            <a:r>
              <a:rPr lang="de-DE" sz="3350" spc="20" dirty="0" err="1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appropriate</a:t>
            </a:r>
            <a:r>
              <a:rPr sz="3350" spc="15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 </a:t>
            </a:r>
            <a:r>
              <a:rPr sz="3350" spc="20" dirty="0">
                <a:solidFill>
                  <a:srgbClr val="8D4F3E"/>
                </a:solidFill>
                <a:latin typeface="Proxima Nova Semibold"/>
                <a:cs typeface="Proxima Nova Semibold"/>
              </a:rPr>
              <a:t>messages </a:t>
            </a:r>
            <a:r>
              <a:rPr sz="335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for these </a:t>
            </a:r>
            <a:r>
              <a:rPr sz="3350" spc="15" dirty="0">
                <a:solidFill>
                  <a:srgbClr val="8D4F3E"/>
                </a:solidFill>
                <a:latin typeface="Proxima Nova Semibold"/>
                <a:cs typeface="Proxima Nova Semibold"/>
              </a:rPr>
              <a:t>targets, including </a:t>
            </a:r>
            <a:r>
              <a:rPr sz="3350" spc="10" dirty="0">
                <a:solidFill>
                  <a:srgbClr val="8D4F3E"/>
                </a:solidFill>
                <a:latin typeface="Proxima Nova Semibold"/>
                <a:cs typeface="Proxima Nova Semibold"/>
              </a:rPr>
              <a:t>identification</a:t>
            </a:r>
            <a:r>
              <a:rPr sz="3350" spc="-325" dirty="0">
                <a:solidFill>
                  <a:srgbClr val="8D4F3E"/>
                </a:solidFill>
                <a:latin typeface="Proxima Nova Semibold"/>
                <a:cs typeface="Proxima Nova Semibold"/>
              </a:rPr>
              <a:t> </a:t>
            </a:r>
            <a:r>
              <a:rPr sz="3350" spc="15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of </a:t>
            </a:r>
            <a:r>
              <a:rPr sz="3350" spc="15" dirty="0">
                <a:solidFill>
                  <a:srgbClr val="8D4F3E"/>
                </a:solidFill>
                <a:latin typeface="Proxima Nova Semibold"/>
                <a:cs typeface="Proxima Nova Semibold"/>
              </a:rPr>
              <a:t>spokespersons or “ambassadors” to bring </a:t>
            </a:r>
            <a:r>
              <a:rPr sz="3350" spc="20" dirty="0">
                <a:solidFill>
                  <a:srgbClr val="8D4F3E"/>
                </a:solidFill>
                <a:latin typeface="Proxima Nova Semibold"/>
                <a:cs typeface="Proxima Nova Semibold"/>
              </a:rPr>
              <a:t>them</a:t>
            </a:r>
            <a:r>
              <a:rPr sz="3350" spc="-190" dirty="0">
                <a:solidFill>
                  <a:srgbClr val="8D4F3E"/>
                </a:solidFill>
                <a:latin typeface="Proxima Nova Semibold"/>
                <a:cs typeface="Proxima Nova Semibold"/>
              </a:rPr>
              <a:t> </a:t>
            </a:r>
            <a:r>
              <a:rPr sz="3350" spc="15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across</a:t>
            </a:r>
            <a:endParaRPr lang="de-DE" sz="3350" dirty="0">
              <a:latin typeface="Proxima Nova Semibold"/>
              <a:cs typeface="Proxima Nova Semibold"/>
            </a:endParaRPr>
          </a:p>
          <a:p>
            <a:pPr marL="457200" indent="-445134">
              <a:lnSpc>
                <a:spcPct val="108000"/>
              </a:lnSpc>
              <a:spcBef>
                <a:spcPts val="2400"/>
              </a:spcBef>
              <a:buClr>
                <a:srgbClr val="000000"/>
              </a:buClr>
              <a:buFont typeface="Wingdings"/>
              <a:buChar char=""/>
              <a:tabLst>
                <a:tab pos="457834" algn="l"/>
              </a:tabLst>
            </a:pPr>
            <a:r>
              <a:rPr sz="3350" spc="20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Engage </a:t>
            </a:r>
            <a:r>
              <a:rPr sz="33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with </a:t>
            </a:r>
            <a:r>
              <a:rPr sz="335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pastoralists </a:t>
            </a:r>
            <a:r>
              <a:rPr sz="3350" spc="20" dirty="0">
                <a:solidFill>
                  <a:srgbClr val="2D7015"/>
                </a:solidFill>
                <a:latin typeface="Proxima Nova Semibold"/>
                <a:cs typeface="Proxima Nova Semibold"/>
              </a:rPr>
              <a:t>and </a:t>
            </a:r>
            <a:r>
              <a:rPr sz="33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others in IYRP network (including other </a:t>
            </a:r>
            <a:r>
              <a:rPr sz="3350" spc="20" dirty="0">
                <a:solidFill>
                  <a:srgbClr val="2D7015"/>
                </a:solidFill>
                <a:latin typeface="Proxima Nova Semibold"/>
                <a:cs typeface="Proxima Nova Semibold"/>
              </a:rPr>
              <a:t>WGs)</a:t>
            </a:r>
            <a:r>
              <a:rPr sz="3350" spc="-380" dirty="0">
                <a:solidFill>
                  <a:srgbClr val="2D7015"/>
                </a:solidFill>
                <a:latin typeface="Proxima Nova Semibold"/>
                <a:cs typeface="Proxima Nova Semibold"/>
              </a:rPr>
              <a:t> </a:t>
            </a:r>
            <a:r>
              <a:rPr lang="de-DE" sz="3350" spc="-380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/>
            </a:r>
            <a:br>
              <a:rPr lang="de-DE" sz="3350" spc="-380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</a:br>
            <a:r>
              <a:rPr sz="3350" spc="1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in </a:t>
            </a:r>
            <a:r>
              <a:rPr sz="33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disseminating these messages, also </a:t>
            </a:r>
            <a:r>
              <a:rPr sz="3350" spc="10" dirty="0">
                <a:solidFill>
                  <a:srgbClr val="2D7015"/>
                </a:solidFill>
                <a:latin typeface="Proxima Nova Semibold"/>
                <a:cs typeface="Proxima Nova Semibold"/>
              </a:rPr>
              <a:t>for </a:t>
            </a:r>
            <a:r>
              <a:rPr sz="33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public</a:t>
            </a:r>
            <a:r>
              <a:rPr sz="3350" spc="-220" dirty="0">
                <a:solidFill>
                  <a:srgbClr val="2D7015"/>
                </a:solidFill>
                <a:latin typeface="Proxima Nova Semibold"/>
                <a:cs typeface="Proxima Nova Semibold"/>
              </a:rPr>
              <a:t> </a:t>
            </a:r>
            <a:r>
              <a:rPr sz="3350" spc="15" dirty="0">
                <a:solidFill>
                  <a:srgbClr val="2D7015"/>
                </a:solidFill>
                <a:latin typeface="Proxima Nova Semibold"/>
                <a:cs typeface="Proxima Nova Semibold"/>
              </a:rPr>
              <a:t>awareness</a:t>
            </a:r>
            <a:endParaRPr sz="3350" dirty="0">
              <a:latin typeface="Proxima Nova Semibold"/>
              <a:cs typeface="Proxima Nova Semi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785850" y="3368675"/>
            <a:ext cx="4900374" cy="3176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34999" y="663090"/>
            <a:ext cx="14589451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>
              <a:lnSpc>
                <a:spcPct val="100000"/>
              </a:lnSpc>
              <a:spcBef>
                <a:spcPts val="100"/>
              </a:spcBef>
            </a:pPr>
            <a:r>
              <a:rPr sz="6400" b="1" dirty="0">
                <a:latin typeface="Proxima Nova"/>
                <a:cs typeface="Proxima Nova"/>
              </a:rPr>
              <a:t>Collaborating </a:t>
            </a:r>
            <a:r>
              <a:rPr sz="6400" b="1" spc="-10" dirty="0">
                <a:latin typeface="Proxima Nova"/>
                <a:cs typeface="Proxima Nova"/>
              </a:rPr>
              <a:t>in </a:t>
            </a:r>
            <a:r>
              <a:rPr sz="6400" b="1" spc="-5" dirty="0">
                <a:latin typeface="Proxima Nova"/>
                <a:cs typeface="Proxima Nova"/>
              </a:rPr>
              <a:t>IYRP 2026</a:t>
            </a:r>
            <a:r>
              <a:rPr sz="6400" b="1" spc="-45" dirty="0">
                <a:latin typeface="Proxima Nova"/>
                <a:cs typeface="Proxima Nova"/>
              </a:rPr>
              <a:t> </a:t>
            </a:r>
            <a:r>
              <a:rPr sz="6400" b="1" spc="-15" dirty="0">
                <a:latin typeface="Proxima Nova"/>
                <a:cs typeface="Proxima Nova"/>
              </a:rPr>
              <a:t>initiative</a:t>
            </a:r>
          </a:p>
        </p:txBody>
      </p:sp>
      <p:sp>
        <p:nvSpPr>
          <p:cNvPr id="3" name="object 3"/>
          <p:cNvSpPr/>
          <p:nvPr/>
        </p:nvSpPr>
        <p:spPr>
          <a:xfrm>
            <a:off x="495063" y="1519116"/>
            <a:ext cx="3493087" cy="2100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38858" y="2396157"/>
            <a:ext cx="5979795" cy="1185581"/>
          </a:xfrm>
          <a:prstGeom prst="rect">
            <a:avLst/>
          </a:prstGeom>
          <a:ln w="10470">
            <a:solidFill>
              <a:srgbClr val="8D4F3E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450"/>
              </a:spcBef>
            </a:pPr>
            <a:r>
              <a:rPr sz="3800" b="1" dirty="0">
                <a:solidFill>
                  <a:srgbClr val="A71400"/>
                </a:solidFill>
                <a:latin typeface="Proxima Nova"/>
                <a:cs typeface="Proxima Nova"/>
              </a:rPr>
              <a:t>General IYRP</a:t>
            </a:r>
            <a:r>
              <a:rPr sz="3800" b="1" spc="-10" dirty="0">
                <a:solidFill>
                  <a:srgbClr val="A71400"/>
                </a:solidFill>
                <a:latin typeface="Proxima Nova"/>
                <a:cs typeface="Proxima Nova"/>
              </a:rPr>
              <a:t> </a:t>
            </a:r>
            <a:r>
              <a:rPr sz="3800" b="1" dirty="0">
                <a:solidFill>
                  <a:srgbClr val="A71400"/>
                </a:solidFill>
                <a:latin typeface="Proxima Nova"/>
                <a:cs typeface="Proxima Nova"/>
              </a:rPr>
              <a:t>e-list</a:t>
            </a:r>
            <a:endParaRPr sz="3800" b="1" dirty="0">
              <a:latin typeface="Proxima Nova"/>
              <a:cs typeface="Proxima Nova"/>
            </a:endParaRPr>
          </a:p>
          <a:p>
            <a:pPr algn="ctr">
              <a:lnSpc>
                <a:spcPct val="100000"/>
              </a:lnSpc>
              <a:spcBef>
                <a:spcPts val="1115"/>
              </a:spcBef>
              <a:spcAft>
                <a:spcPts val="400"/>
              </a:spcAft>
            </a:pPr>
            <a:r>
              <a:rPr sz="2600" spc="10" dirty="0">
                <a:latin typeface="Proxima Nova Semibold"/>
                <a:cs typeface="Proxima Nova Semibold"/>
              </a:rPr>
              <a:t>~740 addresses mostly </a:t>
            </a:r>
            <a:r>
              <a:rPr sz="2600" spc="5" dirty="0">
                <a:latin typeface="Proxima Nova Semibold"/>
                <a:cs typeface="Proxima Nova Semibold"/>
              </a:rPr>
              <a:t>for info</a:t>
            </a:r>
            <a:r>
              <a:rPr sz="2600" spc="-50" dirty="0">
                <a:latin typeface="Proxima Nova Semibold"/>
                <a:cs typeface="Proxima Nova Semibold"/>
              </a:rPr>
              <a:t> </a:t>
            </a:r>
            <a:r>
              <a:rPr sz="2600" spc="5" dirty="0">
                <a:latin typeface="Proxima Nova Semibold"/>
                <a:cs typeface="Proxima Nova Semibold"/>
              </a:rPr>
              <a:t>only</a:t>
            </a:r>
            <a:endParaRPr sz="2600" dirty="0">
              <a:latin typeface="Proxima Nova Semibold"/>
              <a:cs typeface="Proxima Nova 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29310" y="4027102"/>
            <a:ext cx="11801475" cy="1162498"/>
          </a:xfrm>
          <a:prstGeom prst="rect">
            <a:avLst/>
          </a:prstGeom>
          <a:ln w="10470">
            <a:solidFill>
              <a:srgbClr val="8D4F3E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sz="3800" b="1" spc="-5" dirty="0">
                <a:solidFill>
                  <a:srgbClr val="A71400"/>
                </a:solidFill>
                <a:latin typeface="Proxima Nova"/>
                <a:cs typeface="Proxima Nova"/>
              </a:rPr>
              <a:t>International </a:t>
            </a:r>
            <a:r>
              <a:rPr sz="3800" b="1" dirty="0">
                <a:solidFill>
                  <a:srgbClr val="A71400"/>
                </a:solidFill>
                <a:latin typeface="Proxima Nova"/>
                <a:cs typeface="Proxima Nova"/>
              </a:rPr>
              <a:t>Support Group</a:t>
            </a:r>
            <a:r>
              <a:rPr sz="3800" b="1" spc="5" dirty="0">
                <a:solidFill>
                  <a:srgbClr val="A71400"/>
                </a:solidFill>
                <a:latin typeface="Proxima Nova"/>
                <a:cs typeface="Proxima Nova"/>
              </a:rPr>
              <a:t> </a:t>
            </a:r>
            <a:r>
              <a:rPr sz="3800" b="1" spc="-5" dirty="0">
                <a:solidFill>
                  <a:srgbClr val="A71400"/>
                </a:solidFill>
                <a:latin typeface="Proxima Nova"/>
                <a:cs typeface="Proxima Nova"/>
              </a:rPr>
              <a:t>(ISG)</a:t>
            </a:r>
            <a:endParaRPr sz="3800" b="1" dirty="0">
              <a:latin typeface="Proxima Nova"/>
              <a:cs typeface="Proxima Nova"/>
            </a:endParaRPr>
          </a:p>
          <a:p>
            <a:pPr marL="635" algn="ctr">
              <a:lnSpc>
                <a:spcPct val="100000"/>
              </a:lnSpc>
              <a:spcBef>
                <a:spcPts val="1115"/>
              </a:spcBef>
            </a:pPr>
            <a:r>
              <a:rPr sz="2450" spc="10" dirty="0">
                <a:latin typeface="Proxima Nova Semibold"/>
                <a:cs typeface="Proxima Nova Semibold"/>
              </a:rPr>
              <a:t>~415 </a:t>
            </a:r>
            <a:r>
              <a:rPr sz="2450" spc="10" dirty="0" smtClean="0">
                <a:latin typeface="Proxima Nova Semibold"/>
                <a:cs typeface="Proxima Nova Semibold"/>
              </a:rPr>
              <a:t>active </a:t>
            </a:r>
            <a:r>
              <a:rPr sz="2450" spc="10" dirty="0">
                <a:latin typeface="Proxima Nova Semibold"/>
                <a:cs typeface="Proxima Nova Semibold"/>
              </a:rPr>
              <a:t>partners, </a:t>
            </a:r>
            <a:r>
              <a:rPr sz="2450" dirty="0">
                <a:latin typeface="Proxima Nova Semibold"/>
                <a:cs typeface="Proxima Nova Semibold"/>
              </a:rPr>
              <a:t>including </a:t>
            </a:r>
            <a:r>
              <a:rPr sz="2450" spc="10" dirty="0">
                <a:latin typeface="Proxima Nova Semibold"/>
                <a:cs typeface="Proxima Nova Semibold"/>
              </a:rPr>
              <a:t>GCG members </a:t>
            </a:r>
            <a:r>
              <a:rPr sz="2450" spc="15" dirty="0">
                <a:latin typeface="Proxima Nova Semibold"/>
                <a:cs typeface="Proxima Nova Semibold"/>
              </a:rPr>
              <a:t>&amp; </a:t>
            </a:r>
            <a:r>
              <a:rPr sz="2450" spc="10" dirty="0">
                <a:latin typeface="Proxima Nova Semibold"/>
                <a:cs typeface="Proxima Nova Semibold"/>
              </a:rPr>
              <a:t>2 </a:t>
            </a:r>
            <a:r>
              <a:rPr sz="2450" spc="5" dirty="0">
                <a:latin typeface="Proxima Nova Semibold"/>
                <a:cs typeface="Proxima Nova Semibold"/>
              </a:rPr>
              <a:t>co-chairs</a:t>
            </a:r>
            <a:endParaRPr sz="2450" dirty="0">
              <a:latin typeface="Proxima Nova Semibold"/>
              <a:cs typeface="Proxima Nova Semi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29310" y="5683177"/>
            <a:ext cx="11801475" cy="1658620"/>
          </a:xfrm>
          <a:custGeom>
            <a:avLst/>
            <a:gdLst/>
            <a:ahLst/>
            <a:cxnLst/>
            <a:rect l="l" t="t" r="r" b="b"/>
            <a:pathLst>
              <a:path w="11801475" h="1658620">
                <a:moveTo>
                  <a:pt x="0" y="1658588"/>
                </a:moveTo>
                <a:lnTo>
                  <a:pt x="11801106" y="1658588"/>
                </a:lnTo>
                <a:lnTo>
                  <a:pt x="11801106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ln w="10470">
            <a:solidFill>
              <a:srgbClr val="8D4F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76704" y="5522210"/>
            <a:ext cx="11111865" cy="1743710"/>
          </a:xfrm>
          <a:prstGeom prst="rect">
            <a:avLst/>
          </a:prstGeom>
        </p:spPr>
        <p:txBody>
          <a:bodyPr vert="horz" wrap="square" lIns="0" tIns="220979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1739"/>
              </a:spcBef>
            </a:pPr>
            <a:r>
              <a:rPr sz="3800" b="1" spc="-5" dirty="0">
                <a:solidFill>
                  <a:srgbClr val="A71400"/>
                </a:solidFill>
                <a:latin typeface="Proxima Nova"/>
                <a:cs typeface="Proxima Nova"/>
              </a:rPr>
              <a:t>Global </a:t>
            </a:r>
            <a:r>
              <a:rPr sz="3800" b="1" dirty="0">
                <a:solidFill>
                  <a:srgbClr val="A71400"/>
                </a:solidFill>
                <a:latin typeface="Proxima Nova"/>
                <a:cs typeface="Proxima Nova"/>
              </a:rPr>
              <a:t>Coordinating Group</a:t>
            </a:r>
            <a:r>
              <a:rPr sz="3800" b="1" spc="-10" dirty="0">
                <a:solidFill>
                  <a:srgbClr val="A71400"/>
                </a:solidFill>
                <a:latin typeface="Proxima Nova"/>
                <a:cs typeface="Proxima Nova"/>
              </a:rPr>
              <a:t> </a:t>
            </a:r>
            <a:r>
              <a:rPr sz="3800" b="1" dirty="0">
                <a:solidFill>
                  <a:srgbClr val="A71400"/>
                </a:solidFill>
                <a:latin typeface="Proxima Nova"/>
                <a:cs typeface="Proxima Nova"/>
              </a:rPr>
              <a:t>(GCG)</a:t>
            </a:r>
            <a:endParaRPr sz="3800" b="1" dirty="0">
              <a:latin typeface="Proxima Nova"/>
              <a:cs typeface="Proxima Nova"/>
            </a:endParaRPr>
          </a:p>
          <a:p>
            <a:pPr marL="12700" marR="5080" algn="ctr">
              <a:lnSpc>
                <a:spcPct val="115100"/>
              </a:lnSpc>
              <a:spcBef>
                <a:spcPts val="670"/>
              </a:spcBef>
            </a:pPr>
            <a:r>
              <a:rPr sz="2450" spc="10" dirty="0">
                <a:latin typeface="Proxima Nova Semibold"/>
                <a:cs typeface="Proxima Nova Semibold"/>
              </a:rPr>
              <a:t>~45 </a:t>
            </a:r>
            <a:r>
              <a:rPr sz="2450" spc="15" dirty="0">
                <a:latin typeface="Proxima Nova Semibold"/>
                <a:cs typeface="Proxima Nova Semibold"/>
              </a:rPr>
              <a:t>members </a:t>
            </a:r>
            <a:r>
              <a:rPr sz="2450" spc="5" dirty="0">
                <a:latin typeface="Proxima Nova Semibold"/>
                <a:cs typeface="Proxima Nova Semibold"/>
              </a:rPr>
              <a:t>(co-chairs, </a:t>
            </a:r>
            <a:r>
              <a:rPr sz="2450" spc="10" dirty="0">
                <a:latin typeface="Proxima Nova Semibold"/>
                <a:cs typeface="Proxima Nova Semibold"/>
              </a:rPr>
              <a:t>comms team, RISG </a:t>
            </a:r>
            <a:r>
              <a:rPr lang="de-DE" sz="2450" spc="10" dirty="0" smtClean="0">
                <a:latin typeface="Proxima Nova Semibold"/>
                <a:cs typeface="Proxima Nova Semibold"/>
              </a:rPr>
              <a:t>&amp; WG </a:t>
            </a:r>
            <a:r>
              <a:rPr sz="2450" spc="5" dirty="0" smtClean="0">
                <a:latin typeface="Proxima Nova Semibold"/>
                <a:cs typeface="Proxima Nova Semibold"/>
              </a:rPr>
              <a:t>chairs </a:t>
            </a:r>
            <a:r>
              <a:rPr sz="2450" spc="15" dirty="0">
                <a:latin typeface="Proxima Nova Semibold"/>
                <a:cs typeface="Proxima Nova Semibold"/>
              </a:rPr>
              <a:t>&amp; </a:t>
            </a:r>
            <a:r>
              <a:rPr sz="2450" spc="10" dirty="0">
                <a:latin typeface="Proxima Nova Semibold"/>
                <a:cs typeface="Proxima Nova Semibold"/>
              </a:rPr>
              <a:t>reps </a:t>
            </a:r>
            <a:r>
              <a:rPr sz="2450" spc="5" dirty="0">
                <a:latin typeface="Proxima Nova Semibold"/>
                <a:cs typeface="Proxima Nova Semibold"/>
              </a:rPr>
              <a:t>from </a:t>
            </a:r>
            <a:r>
              <a:rPr sz="2450" spc="10" dirty="0">
                <a:latin typeface="Proxima Nova Semibold"/>
                <a:cs typeface="Proxima Nova Semibold"/>
              </a:rPr>
              <a:t>key </a:t>
            </a:r>
            <a:r>
              <a:rPr sz="2450" spc="5" dirty="0" smtClean="0">
                <a:latin typeface="Proxima Nova Semibold"/>
                <a:cs typeface="Proxima Nova Semibold"/>
              </a:rPr>
              <a:t>supporting </a:t>
            </a:r>
            <a:r>
              <a:rPr sz="2450" spc="5" dirty="0">
                <a:latin typeface="Proxima Nova Semibold"/>
                <a:cs typeface="Proxima Nova Semibold"/>
              </a:rPr>
              <a:t>partners: FAO, Govt </a:t>
            </a:r>
            <a:r>
              <a:rPr sz="2450" spc="10" dirty="0">
                <a:latin typeface="Proxima Nova Semibold"/>
                <a:cs typeface="Proxima Nova Semibold"/>
              </a:rPr>
              <a:t>of </a:t>
            </a:r>
            <a:r>
              <a:rPr sz="2450" spc="5" dirty="0">
                <a:latin typeface="Proxima Nova Semibold"/>
                <a:cs typeface="Proxima Nova Semibold"/>
              </a:rPr>
              <a:t>Mongolia, ILRI, IUCN, </a:t>
            </a:r>
            <a:r>
              <a:rPr sz="2450" spc="10" dirty="0">
                <a:latin typeface="Proxima Nova Semibold"/>
                <a:cs typeface="Proxima Nova Semibold"/>
              </a:rPr>
              <a:t>UNEP,</a:t>
            </a:r>
            <a:r>
              <a:rPr sz="2450" spc="50" dirty="0">
                <a:latin typeface="Proxima Nova Semibold"/>
                <a:cs typeface="Proxima Nova Semibold"/>
              </a:rPr>
              <a:t> </a:t>
            </a:r>
            <a:r>
              <a:rPr sz="2450" spc="10" dirty="0">
                <a:latin typeface="Proxima Nova Semibold"/>
                <a:cs typeface="Proxima Nova Semibold"/>
              </a:rPr>
              <a:t>WAMIP)</a:t>
            </a:r>
            <a:endParaRPr sz="2450" dirty="0">
              <a:latin typeface="Proxima Nova Semibold"/>
              <a:cs typeface="Proxima Nova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02566" y="8506547"/>
            <a:ext cx="3350260" cy="1465401"/>
          </a:xfrm>
          <a:prstGeom prst="rect">
            <a:avLst/>
          </a:prstGeom>
          <a:ln w="10470">
            <a:solidFill>
              <a:srgbClr val="8D4F3E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136525" marR="130175" indent="-635" algn="ctr">
              <a:lnSpc>
                <a:spcPct val="110000"/>
              </a:lnSpc>
              <a:spcBef>
                <a:spcPts val="395"/>
              </a:spcBef>
            </a:pPr>
            <a:r>
              <a:rPr sz="2800" b="1" spc="15" dirty="0" smtClean="0">
                <a:solidFill>
                  <a:srgbClr val="A71400"/>
                </a:solidFill>
                <a:latin typeface="Proxima Nova"/>
                <a:cs typeface="Proxima Nova"/>
              </a:rPr>
              <a:t>Global </a:t>
            </a:r>
            <a:r>
              <a:rPr sz="2800" b="1" spc="20" dirty="0" smtClean="0">
                <a:solidFill>
                  <a:srgbClr val="A71400"/>
                </a:solidFill>
                <a:latin typeface="Proxima Nova"/>
                <a:cs typeface="Proxima Nova"/>
              </a:rPr>
              <a:t>Comm</a:t>
            </a:r>
            <a:r>
              <a:rPr sz="2800" b="1" spc="10" dirty="0" smtClean="0">
                <a:solidFill>
                  <a:srgbClr val="A71400"/>
                </a:solidFill>
                <a:latin typeface="Proxima Nova"/>
                <a:cs typeface="Proxima Nova"/>
              </a:rPr>
              <a:t>unications </a:t>
            </a:r>
            <a:r>
              <a:rPr sz="2800" b="1" spc="-15" dirty="0">
                <a:solidFill>
                  <a:srgbClr val="A71400"/>
                </a:solidFill>
                <a:latin typeface="Proxima Nova"/>
                <a:cs typeface="Proxima Nova"/>
              </a:rPr>
              <a:t>Team</a:t>
            </a:r>
            <a:endParaRPr sz="2800" b="1" dirty="0">
              <a:latin typeface="Proxima Nova"/>
              <a:cs typeface="Proxima Nov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36004" y="7522702"/>
            <a:ext cx="3830320" cy="3551614"/>
          </a:xfrm>
          <a:prstGeom prst="rect">
            <a:avLst/>
          </a:prstGeom>
          <a:ln w="10470">
            <a:solidFill>
              <a:srgbClr val="8D4F3E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45"/>
              </a:spcBef>
            </a:pPr>
            <a:r>
              <a:rPr sz="2800" b="1" spc="-10" dirty="0">
                <a:solidFill>
                  <a:srgbClr val="A71400"/>
                </a:solidFill>
                <a:latin typeface="Proxima Nova"/>
                <a:cs typeface="Proxima Nova"/>
              </a:rPr>
              <a:t>Working</a:t>
            </a:r>
            <a:r>
              <a:rPr sz="2800" b="1" spc="-45" dirty="0">
                <a:solidFill>
                  <a:srgbClr val="A71400"/>
                </a:solidFill>
                <a:latin typeface="Proxima Nova"/>
                <a:cs typeface="Proxima Nova"/>
              </a:rPr>
              <a:t> </a:t>
            </a:r>
            <a:r>
              <a:rPr sz="2800" b="1" spc="-15" dirty="0" smtClean="0">
                <a:solidFill>
                  <a:srgbClr val="A71400"/>
                </a:solidFill>
                <a:latin typeface="Proxima Nova"/>
                <a:cs typeface="Proxima Nova"/>
              </a:rPr>
              <a:t>Groups</a:t>
            </a:r>
            <a:r>
              <a:rPr lang="de-DE" sz="2800" b="1" spc="-15" dirty="0" smtClean="0">
                <a:solidFill>
                  <a:srgbClr val="A71400"/>
                </a:solidFill>
                <a:latin typeface="Proxima Nova"/>
                <a:cs typeface="Proxima Nova"/>
              </a:rPr>
              <a:t> (WGs)</a:t>
            </a:r>
            <a:r>
              <a:rPr sz="2800" b="1" spc="-15" dirty="0" smtClean="0">
                <a:solidFill>
                  <a:srgbClr val="A71400"/>
                </a:solidFill>
                <a:latin typeface="Proxima Nova"/>
                <a:cs typeface="Proxima Nova"/>
              </a:rPr>
              <a:t>:</a:t>
            </a:r>
            <a:endParaRPr sz="2800" b="1" dirty="0">
              <a:latin typeface="Proxima Nova"/>
              <a:cs typeface="Proxima Nova"/>
            </a:endParaRPr>
          </a:p>
          <a:p>
            <a:pPr marL="344805" indent="-342900" algn="ctr">
              <a:lnSpc>
                <a:spcPct val="100000"/>
              </a:lnSpc>
              <a:spcBef>
                <a:spcPts val="259"/>
              </a:spcBef>
              <a:buFont typeface="Symbol" charset="2"/>
              <a:buChar char="-"/>
              <a:tabLst>
                <a:tab pos="378460" algn="l"/>
              </a:tabLst>
            </a:pPr>
            <a:r>
              <a:rPr sz="2300" dirty="0" smtClean="0">
                <a:latin typeface="Proxima Nova Semibold"/>
                <a:cs typeface="Proxima Nova Semibold"/>
              </a:rPr>
              <a:t>Afforestation</a:t>
            </a:r>
            <a:endParaRPr lang="de-DE" sz="2300" dirty="0" smtClean="0">
              <a:latin typeface="Proxima Nova Semibold"/>
              <a:cs typeface="Proxima Nova Semibold"/>
            </a:endParaRPr>
          </a:p>
          <a:p>
            <a:pPr marL="344805" indent="-342900" algn="ctr">
              <a:lnSpc>
                <a:spcPct val="100000"/>
              </a:lnSpc>
              <a:spcBef>
                <a:spcPts val="259"/>
              </a:spcBef>
              <a:buFont typeface="Symbol" charset="2"/>
              <a:buChar char="-"/>
              <a:tabLst>
                <a:tab pos="378460" algn="l"/>
              </a:tabLst>
            </a:pPr>
            <a:r>
              <a:rPr sz="2300" spc="-5" dirty="0" smtClean="0">
                <a:latin typeface="Proxima Nova Semibold"/>
                <a:cs typeface="Proxima Nova Semibold"/>
              </a:rPr>
              <a:t>Biodiversity</a:t>
            </a:r>
            <a:endParaRPr sz="2300" dirty="0">
              <a:latin typeface="Proxima Nova Semibold"/>
              <a:cs typeface="Proxima Nova Semibold"/>
            </a:endParaRPr>
          </a:p>
          <a:p>
            <a:pPr marL="342900" indent="-342900" algn="ctr">
              <a:lnSpc>
                <a:spcPct val="100000"/>
              </a:lnSpc>
              <a:spcBef>
                <a:spcPts val="259"/>
              </a:spcBef>
              <a:buFont typeface="Symbol" charset="2"/>
              <a:buChar char="-"/>
              <a:tabLst>
                <a:tab pos="376555" algn="l"/>
              </a:tabLst>
            </a:pPr>
            <a:r>
              <a:rPr sz="2300" spc="-5" dirty="0" smtClean="0">
                <a:latin typeface="Proxima Nova Semibold"/>
                <a:cs typeface="Proxima Nova Semibold"/>
              </a:rPr>
              <a:t>Gender</a:t>
            </a:r>
            <a:endParaRPr lang="de-DE" sz="2300" spc="-5" dirty="0" smtClean="0">
              <a:latin typeface="Proxima Nova Semibold"/>
              <a:cs typeface="Proxima Nova Semibold"/>
            </a:endParaRPr>
          </a:p>
          <a:p>
            <a:pPr marL="342900" indent="-342900" algn="ctr">
              <a:lnSpc>
                <a:spcPct val="100000"/>
              </a:lnSpc>
              <a:spcBef>
                <a:spcPts val="259"/>
              </a:spcBef>
              <a:buFont typeface="Symbol" charset="2"/>
              <a:buChar char="-"/>
              <a:tabLst>
                <a:tab pos="376555" algn="l"/>
              </a:tabLst>
            </a:pPr>
            <a:r>
              <a:rPr sz="2300" spc="-5" dirty="0" smtClean="0">
                <a:latin typeface="Proxima Nova Semibold"/>
                <a:cs typeface="Proxima Nova Semibold"/>
              </a:rPr>
              <a:t>Land Degradation </a:t>
            </a:r>
            <a:r>
              <a:rPr sz="2300" dirty="0">
                <a:latin typeface="Proxima Nova Semibold"/>
                <a:cs typeface="Proxima Nova Semibold"/>
              </a:rPr>
              <a:t>Neutrality</a:t>
            </a:r>
            <a:r>
              <a:rPr sz="2300" spc="-15" dirty="0">
                <a:latin typeface="Proxima Nova Semibold"/>
                <a:cs typeface="Proxima Nova Semibold"/>
              </a:rPr>
              <a:t> </a:t>
            </a:r>
            <a:r>
              <a:rPr sz="2300" dirty="0">
                <a:latin typeface="Proxima Nova Semibold"/>
                <a:cs typeface="Proxima Nova Semibold"/>
              </a:rPr>
              <a:t>(LDN)</a:t>
            </a:r>
          </a:p>
          <a:p>
            <a:pPr marL="342900" lvl="1" indent="-342900" algn="ctr">
              <a:lnSpc>
                <a:spcPct val="100000"/>
              </a:lnSpc>
              <a:spcBef>
                <a:spcPts val="260"/>
              </a:spcBef>
              <a:buFont typeface="Symbol" charset="2"/>
              <a:buChar char="-"/>
              <a:tabLst>
                <a:tab pos="1252220" algn="l"/>
              </a:tabLst>
            </a:pPr>
            <a:r>
              <a:rPr sz="2300" spc="-5" dirty="0">
                <a:latin typeface="Proxima Nova Semibold"/>
                <a:cs typeface="Proxima Nova Semibold"/>
              </a:rPr>
              <a:t>Mountains</a:t>
            </a:r>
            <a:endParaRPr sz="2300" dirty="0">
              <a:latin typeface="Proxima Nova Semibold"/>
              <a:cs typeface="Proxima Nova Semibold"/>
            </a:endParaRPr>
          </a:p>
          <a:p>
            <a:pPr marL="342900" lvl="2" indent="-342900" algn="ctr">
              <a:lnSpc>
                <a:spcPct val="100000"/>
              </a:lnSpc>
              <a:spcBef>
                <a:spcPts val="254"/>
              </a:spcBef>
              <a:buFont typeface="Symbol" charset="2"/>
              <a:buChar char="-"/>
              <a:tabLst>
                <a:tab pos="376555" algn="l"/>
                <a:tab pos="1654810" algn="l"/>
              </a:tabLst>
            </a:pPr>
            <a:r>
              <a:rPr sz="2300" dirty="0">
                <a:latin typeface="Proxima Nova Semibold"/>
                <a:cs typeface="Proxima Nova Semibold"/>
              </a:rPr>
              <a:t>Water</a:t>
            </a:r>
          </a:p>
          <a:p>
            <a:pPr marL="342900" lvl="2" indent="-342900" algn="ctr">
              <a:lnSpc>
                <a:spcPct val="100000"/>
              </a:lnSpc>
              <a:spcBef>
                <a:spcPts val="260"/>
              </a:spcBef>
              <a:buFont typeface="Symbol" charset="2"/>
              <a:buChar char="-"/>
              <a:tabLst>
                <a:tab pos="376555" algn="l"/>
                <a:tab pos="1666875" algn="l"/>
              </a:tabLst>
            </a:pPr>
            <a:r>
              <a:rPr sz="2300" spc="-5" dirty="0">
                <a:latin typeface="Proxima Nova Semibold"/>
                <a:cs typeface="Proxima Nova Semibold"/>
              </a:rPr>
              <a:t>Youth</a:t>
            </a:r>
            <a:endParaRPr sz="2300" dirty="0">
              <a:latin typeface="Proxima Nova Semibold"/>
              <a:cs typeface="Proxima Nova 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858006" y="8490212"/>
            <a:ext cx="3343910" cy="1464760"/>
          </a:xfrm>
          <a:prstGeom prst="rect">
            <a:avLst/>
          </a:prstGeom>
          <a:ln w="10470">
            <a:solidFill>
              <a:srgbClr val="8D4F3E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230504" marR="220979" indent="-1905" algn="ctr">
              <a:lnSpc>
                <a:spcPct val="110000"/>
              </a:lnSpc>
              <a:spcBef>
                <a:spcPts val="390"/>
              </a:spcBef>
            </a:pPr>
            <a:r>
              <a:rPr sz="2800" b="1" spc="15" dirty="0">
                <a:solidFill>
                  <a:srgbClr val="A71400"/>
                </a:solidFill>
                <a:latin typeface="Proxima Nova"/>
                <a:cs typeface="Proxima Nova"/>
              </a:rPr>
              <a:t>Regional </a:t>
            </a:r>
            <a:r>
              <a:rPr sz="2800" b="1" spc="15" dirty="0" smtClean="0">
                <a:solidFill>
                  <a:srgbClr val="A71400"/>
                </a:solidFill>
                <a:latin typeface="Proxima Nova"/>
                <a:cs typeface="Proxima Nova"/>
              </a:rPr>
              <a:t>IYRP </a:t>
            </a:r>
            <a:r>
              <a:rPr sz="2800" b="1" spc="15" dirty="0">
                <a:solidFill>
                  <a:srgbClr val="A71400"/>
                </a:solidFill>
                <a:latin typeface="Proxima Nova"/>
                <a:cs typeface="Proxima Nova"/>
              </a:rPr>
              <a:t>Support</a:t>
            </a:r>
            <a:r>
              <a:rPr sz="2800" b="1" spc="-100" dirty="0">
                <a:solidFill>
                  <a:srgbClr val="A71400"/>
                </a:solidFill>
                <a:latin typeface="Proxima Nova"/>
                <a:cs typeface="Proxima Nova"/>
              </a:rPr>
              <a:t> </a:t>
            </a:r>
            <a:r>
              <a:rPr sz="2800" b="1" spc="20" dirty="0" smtClean="0">
                <a:solidFill>
                  <a:srgbClr val="A71400"/>
                </a:solidFill>
                <a:latin typeface="Proxima Nova"/>
                <a:cs typeface="Proxima Nova"/>
              </a:rPr>
              <a:t>Groups </a:t>
            </a:r>
            <a:r>
              <a:rPr sz="2800" b="1" spc="-15" dirty="0">
                <a:solidFill>
                  <a:srgbClr val="A71400"/>
                </a:solidFill>
                <a:latin typeface="Proxima Nova"/>
                <a:cs typeface="Proxima Nova"/>
              </a:rPr>
              <a:t>(RISGs)</a:t>
            </a:r>
            <a:endParaRPr sz="2800" b="1" dirty="0">
              <a:latin typeface="Proxima Nova"/>
              <a:cs typeface="Proxima Nov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471726" y="7274542"/>
            <a:ext cx="12198985" cy="1231900"/>
            <a:chOff x="3471726" y="7274542"/>
            <a:chExt cx="12198985" cy="1231900"/>
          </a:xfrm>
        </p:grpSpPr>
        <p:sp>
          <p:nvSpPr>
            <p:cNvPr id="12" name="object 12"/>
            <p:cNvSpPr/>
            <p:nvPr/>
          </p:nvSpPr>
          <p:spPr>
            <a:xfrm>
              <a:off x="3471726" y="7326687"/>
              <a:ext cx="3161665" cy="1179195"/>
            </a:xfrm>
            <a:custGeom>
              <a:avLst/>
              <a:gdLst/>
              <a:ahLst/>
              <a:cxnLst/>
              <a:rect l="l" t="t" r="r" b="b"/>
              <a:pathLst>
                <a:path w="3161665" h="1179195">
                  <a:moveTo>
                    <a:pt x="57380" y="1098710"/>
                  </a:moveTo>
                  <a:lnTo>
                    <a:pt x="54134" y="1098919"/>
                  </a:lnTo>
                  <a:lnTo>
                    <a:pt x="52249" y="1101223"/>
                  </a:lnTo>
                  <a:lnTo>
                    <a:pt x="0" y="1163943"/>
                  </a:lnTo>
                  <a:lnTo>
                    <a:pt x="83243" y="1179126"/>
                  </a:lnTo>
                  <a:lnTo>
                    <a:pt x="85965" y="1177241"/>
                  </a:lnTo>
                  <a:lnTo>
                    <a:pt x="87013" y="1171482"/>
                  </a:lnTo>
                  <a:lnTo>
                    <a:pt x="85128" y="1168760"/>
                  </a:lnTo>
                  <a:lnTo>
                    <a:pt x="66660" y="1165409"/>
                  </a:lnTo>
                  <a:lnTo>
                    <a:pt x="11413" y="1165409"/>
                  </a:lnTo>
                  <a:lnTo>
                    <a:pt x="7853" y="1155566"/>
                  </a:lnTo>
                  <a:lnTo>
                    <a:pt x="26060" y="1148949"/>
                  </a:lnTo>
                  <a:lnTo>
                    <a:pt x="60312" y="1107924"/>
                  </a:lnTo>
                  <a:lnTo>
                    <a:pt x="62197" y="1105620"/>
                  </a:lnTo>
                  <a:lnTo>
                    <a:pt x="61882" y="1102374"/>
                  </a:lnTo>
                  <a:lnTo>
                    <a:pt x="57380" y="1098710"/>
                  </a:lnTo>
                  <a:close/>
                </a:path>
                <a:path w="3161665" h="1179195">
                  <a:moveTo>
                    <a:pt x="26060" y="1148949"/>
                  </a:moveTo>
                  <a:lnTo>
                    <a:pt x="7853" y="1155566"/>
                  </a:lnTo>
                  <a:lnTo>
                    <a:pt x="11413" y="1165409"/>
                  </a:lnTo>
                  <a:lnTo>
                    <a:pt x="16023" y="1163734"/>
                  </a:lnTo>
                  <a:lnTo>
                    <a:pt x="13716" y="1163734"/>
                  </a:lnTo>
                  <a:lnTo>
                    <a:pt x="10680" y="1155252"/>
                  </a:lnTo>
                  <a:lnTo>
                    <a:pt x="20797" y="1155252"/>
                  </a:lnTo>
                  <a:lnTo>
                    <a:pt x="26060" y="1148949"/>
                  </a:lnTo>
                  <a:close/>
                </a:path>
                <a:path w="3161665" h="1179195">
                  <a:moveTo>
                    <a:pt x="29810" y="1158723"/>
                  </a:moveTo>
                  <a:lnTo>
                    <a:pt x="11413" y="1165409"/>
                  </a:lnTo>
                  <a:lnTo>
                    <a:pt x="66660" y="1165409"/>
                  </a:lnTo>
                  <a:lnTo>
                    <a:pt x="29810" y="1158723"/>
                  </a:lnTo>
                  <a:close/>
                </a:path>
                <a:path w="3161665" h="1179195">
                  <a:moveTo>
                    <a:pt x="10680" y="1155252"/>
                  </a:moveTo>
                  <a:lnTo>
                    <a:pt x="13716" y="1163734"/>
                  </a:lnTo>
                  <a:lnTo>
                    <a:pt x="19466" y="1156846"/>
                  </a:lnTo>
                  <a:lnTo>
                    <a:pt x="10680" y="1155252"/>
                  </a:lnTo>
                  <a:close/>
                </a:path>
                <a:path w="3161665" h="1179195">
                  <a:moveTo>
                    <a:pt x="19466" y="1156846"/>
                  </a:moveTo>
                  <a:lnTo>
                    <a:pt x="13716" y="1163734"/>
                  </a:lnTo>
                  <a:lnTo>
                    <a:pt x="16023" y="1163734"/>
                  </a:lnTo>
                  <a:lnTo>
                    <a:pt x="29810" y="1158723"/>
                  </a:lnTo>
                  <a:lnTo>
                    <a:pt x="19466" y="1156846"/>
                  </a:lnTo>
                  <a:close/>
                </a:path>
                <a:path w="3161665" h="1179195">
                  <a:moveTo>
                    <a:pt x="3131612" y="20307"/>
                  </a:moveTo>
                  <a:lnTo>
                    <a:pt x="26060" y="1148949"/>
                  </a:lnTo>
                  <a:lnTo>
                    <a:pt x="19466" y="1156846"/>
                  </a:lnTo>
                  <a:lnTo>
                    <a:pt x="29810" y="1158723"/>
                  </a:lnTo>
                  <a:lnTo>
                    <a:pt x="3135153" y="30194"/>
                  </a:lnTo>
                  <a:lnTo>
                    <a:pt x="3141832" y="22161"/>
                  </a:lnTo>
                  <a:lnTo>
                    <a:pt x="3131612" y="20307"/>
                  </a:lnTo>
                  <a:close/>
                </a:path>
                <a:path w="3161665" h="1179195">
                  <a:moveTo>
                    <a:pt x="20797" y="1155252"/>
                  </a:moveTo>
                  <a:lnTo>
                    <a:pt x="10680" y="1155252"/>
                  </a:lnTo>
                  <a:lnTo>
                    <a:pt x="19466" y="1156846"/>
                  </a:lnTo>
                  <a:lnTo>
                    <a:pt x="20797" y="1155252"/>
                  </a:lnTo>
                  <a:close/>
                </a:path>
                <a:path w="3161665" h="1179195">
                  <a:moveTo>
                    <a:pt x="3153854" y="13716"/>
                  </a:moveTo>
                  <a:lnTo>
                    <a:pt x="3149747" y="13716"/>
                  </a:lnTo>
                  <a:lnTo>
                    <a:pt x="3153411" y="23559"/>
                  </a:lnTo>
                  <a:lnTo>
                    <a:pt x="3135153" y="30194"/>
                  </a:lnTo>
                  <a:lnTo>
                    <a:pt x="3101057" y="71202"/>
                  </a:lnTo>
                  <a:lnTo>
                    <a:pt x="3099172" y="73400"/>
                  </a:lnTo>
                  <a:lnTo>
                    <a:pt x="3099486" y="76646"/>
                  </a:lnTo>
                  <a:lnTo>
                    <a:pt x="3101685" y="78531"/>
                  </a:lnTo>
                  <a:lnTo>
                    <a:pt x="3103989" y="80416"/>
                  </a:lnTo>
                  <a:lnTo>
                    <a:pt x="3107235" y="80102"/>
                  </a:lnTo>
                  <a:lnTo>
                    <a:pt x="3109119" y="77903"/>
                  </a:lnTo>
                  <a:lnTo>
                    <a:pt x="3161369" y="15078"/>
                  </a:lnTo>
                  <a:lnTo>
                    <a:pt x="3153854" y="13716"/>
                  </a:lnTo>
                  <a:close/>
                </a:path>
                <a:path w="3161665" h="1179195">
                  <a:moveTo>
                    <a:pt x="3141832" y="22161"/>
                  </a:moveTo>
                  <a:lnTo>
                    <a:pt x="3135153" y="30194"/>
                  </a:lnTo>
                  <a:lnTo>
                    <a:pt x="3152835" y="23768"/>
                  </a:lnTo>
                  <a:lnTo>
                    <a:pt x="3150689" y="23768"/>
                  </a:lnTo>
                  <a:lnTo>
                    <a:pt x="3141832" y="22161"/>
                  </a:lnTo>
                  <a:close/>
                </a:path>
                <a:path w="3161665" h="1179195">
                  <a:moveTo>
                    <a:pt x="3147548" y="15287"/>
                  </a:moveTo>
                  <a:lnTo>
                    <a:pt x="3141832" y="22161"/>
                  </a:lnTo>
                  <a:lnTo>
                    <a:pt x="3150689" y="23768"/>
                  </a:lnTo>
                  <a:lnTo>
                    <a:pt x="3147548" y="15287"/>
                  </a:lnTo>
                  <a:close/>
                </a:path>
                <a:path w="3161665" h="1179195">
                  <a:moveTo>
                    <a:pt x="3150331" y="15287"/>
                  </a:moveTo>
                  <a:lnTo>
                    <a:pt x="3147548" y="15287"/>
                  </a:lnTo>
                  <a:lnTo>
                    <a:pt x="3150689" y="23768"/>
                  </a:lnTo>
                  <a:lnTo>
                    <a:pt x="3152835" y="23768"/>
                  </a:lnTo>
                  <a:lnTo>
                    <a:pt x="3153411" y="23559"/>
                  </a:lnTo>
                  <a:lnTo>
                    <a:pt x="3150331" y="15287"/>
                  </a:lnTo>
                  <a:close/>
                </a:path>
                <a:path w="3161665" h="1179195">
                  <a:moveTo>
                    <a:pt x="3149747" y="13716"/>
                  </a:moveTo>
                  <a:lnTo>
                    <a:pt x="3131612" y="20307"/>
                  </a:lnTo>
                  <a:lnTo>
                    <a:pt x="3141832" y="22161"/>
                  </a:lnTo>
                  <a:lnTo>
                    <a:pt x="3147548" y="15287"/>
                  </a:lnTo>
                  <a:lnTo>
                    <a:pt x="3150331" y="15287"/>
                  </a:lnTo>
                  <a:lnTo>
                    <a:pt x="3149747" y="13716"/>
                  </a:lnTo>
                  <a:close/>
                </a:path>
                <a:path w="3161665" h="1179195">
                  <a:moveTo>
                    <a:pt x="3078126" y="0"/>
                  </a:moveTo>
                  <a:lnTo>
                    <a:pt x="3075403" y="1884"/>
                  </a:lnTo>
                  <a:lnTo>
                    <a:pt x="3074356" y="7539"/>
                  </a:lnTo>
                  <a:lnTo>
                    <a:pt x="3076241" y="10261"/>
                  </a:lnTo>
                  <a:lnTo>
                    <a:pt x="3131612" y="20307"/>
                  </a:lnTo>
                  <a:lnTo>
                    <a:pt x="3149747" y="13716"/>
                  </a:lnTo>
                  <a:lnTo>
                    <a:pt x="3153854" y="13716"/>
                  </a:lnTo>
                  <a:lnTo>
                    <a:pt x="30781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15007" y="7274542"/>
              <a:ext cx="97169" cy="2499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043163" y="7331190"/>
              <a:ext cx="2627630" cy="1171575"/>
            </a:xfrm>
            <a:custGeom>
              <a:avLst/>
              <a:gdLst/>
              <a:ahLst/>
              <a:cxnLst/>
              <a:rect l="l" t="t" r="r" b="b"/>
              <a:pathLst>
                <a:path w="2627630" h="1171575">
                  <a:moveTo>
                    <a:pt x="2568263" y="1145890"/>
                  </a:moveTo>
                  <a:lnTo>
                    <a:pt x="2528718" y="1150436"/>
                  </a:lnTo>
                  <a:lnTo>
                    <a:pt x="2524635" y="1155671"/>
                  </a:lnTo>
                  <a:lnTo>
                    <a:pt x="2525368" y="1161430"/>
                  </a:lnTo>
                  <a:lnTo>
                    <a:pt x="2525996" y="1167189"/>
                  </a:lnTo>
                  <a:lnTo>
                    <a:pt x="2531231" y="1171273"/>
                  </a:lnTo>
                  <a:lnTo>
                    <a:pt x="2616221" y="1161430"/>
                  </a:lnTo>
                  <a:lnTo>
                    <a:pt x="2603795" y="1161430"/>
                  </a:lnTo>
                  <a:lnTo>
                    <a:pt x="2568263" y="1145890"/>
                  </a:lnTo>
                  <a:close/>
                </a:path>
                <a:path w="2627630" h="1171575">
                  <a:moveTo>
                    <a:pt x="2588943" y="1143493"/>
                  </a:moveTo>
                  <a:lnTo>
                    <a:pt x="2568263" y="1145890"/>
                  </a:lnTo>
                  <a:lnTo>
                    <a:pt x="2603795" y="1161430"/>
                  </a:lnTo>
                  <a:lnTo>
                    <a:pt x="2605297" y="1157975"/>
                  </a:lnTo>
                  <a:lnTo>
                    <a:pt x="2599502" y="1157975"/>
                  </a:lnTo>
                  <a:lnTo>
                    <a:pt x="2588943" y="1143493"/>
                  </a:lnTo>
                  <a:close/>
                </a:path>
                <a:path w="2627630" h="1171575">
                  <a:moveTo>
                    <a:pt x="2563586" y="1081223"/>
                  </a:moveTo>
                  <a:lnTo>
                    <a:pt x="2558874" y="1084574"/>
                  </a:lnTo>
                  <a:lnTo>
                    <a:pt x="2554267" y="1088029"/>
                  </a:lnTo>
                  <a:lnTo>
                    <a:pt x="2553220" y="1094521"/>
                  </a:lnTo>
                  <a:lnTo>
                    <a:pt x="2576649" y="1126629"/>
                  </a:lnTo>
                  <a:lnTo>
                    <a:pt x="2612171" y="1142164"/>
                  </a:lnTo>
                  <a:lnTo>
                    <a:pt x="2603795" y="1161430"/>
                  </a:lnTo>
                  <a:lnTo>
                    <a:pt x="2616221" y="1161430"/>
                  </a:lnTo>
                  <a:lnTo>
                    <a:pt x="2627040" y="1160174"/>
                  </a:lnTo>
                  <a:lnTo>
                    <a:pt x="2573534" y="1086877"/>
                  </a:lnTo>
                  <a:lnTo>
                    <a:pt x="2570183" y="1082166"/>
                  </a:lnTo>
                  <a:lnTo>
                    <a:pt x="2563586" y="1081223"/>
                  </a:lnTo>
                  <a:close/>
                </a:path>
                <a:path w="2627630" h="1171575">
                  <a:moveTo>
                    <a:pt x="2606726" y="1141431"/>
                  </a:moveTo>
                  <a:lnTo>
                    <a:pt x="2588943" y="1143493"/>
                  </a:lnTo>
                  <a:lnTo>
                    <a:pt x="2599502" y="1157975"/>
                  </a:lnTo>
                  <a:lnTo>
                    <a:pt x="2606726" y="1141431"/>
                  </a:lnTo>
                  <a:close/>
                </a:path>
                <a:path w="2627630" h="1171575">
                  <a:moveTo>
                    <a:pt x="2610495" y="1141431"/>
                  </a:moveTo>
                  <a:lnTo>
                    <a:pt x="2606726" y="1141431"/>
                  </a:lnTo>
                  <a:lnTo>
                    <a:pt x="2599502" y="1157975"/>
                  </a:lnTo>
                  <a:lnTo>
                    <a:pt x="2605297" y="1157975"/>
                  </a:lnTo>
                  <a:lnTo>
                    <a:pt x="2612171" y="1142164"/>
                  </a:lnTo>
                  <a:lnTo>
                    <a:pt x="2610495" y="1141431"/>
                  </a:lnTo>
                  <a:close/>
                </a:path>
                <a:path w="2627630" h="1171575">
                  <a:moveTo>
                    <a:pt x="58574" y="25442"/>
                  </a:moveTo>
                  <a:lnTo>
                    <a:pt x="38068" y="27850"/>
                  </a:lnTo>
                  <a:lnTo>
                    <a:pt x="50369" y="44681"/>
                  </a:lnTo>
                  <a:lnTo>
                    <a:pt x="2568263" y="1145890"/>
                  </a:lnTo>
                  <a:lnTo>
                    <a:pt x="2588943" y="1143493"/>
                  </a:lnTo>
                  <a:lnTo>
                    <a:pt x="2576649" y="1126629"/>
                  </a:lnTo>
                  <a:lnTo>
                    <a:pt x="58574" y="25442"/>
                  </a:lnTo>
                  <a:close/>
                </a:path>
                <a:path w="2627630" h="1171575">
                  <a:moveTo>
                    <a:pt x="2576649" y="1126629"/>
                  </a:moveTo>
                  <a:lnTo>
                    <a:pt x="2588943" y="1143493"/>
                  </a:lnTo>
                  <a:lnTo>
                    <a:pt x="2606726" y="1141431"/>
                  </a:lnTo>
                  <a:lnTo>
                    <a:pt x="2610495" y="1141431"/>
                  </a:lnTo>
                  <a:lnTo>
                    <a:pt x="2576649" y="1126629"/>
                  </a:lnTo>
                  <a:close/>
                </a:path>
                <a:path w="2627630" h="1171575">
                  <a:moveTo>
                    <a:pt x="95808" y="0"/>
                  </a:moveTo>
                  <a:lnTo>
                    <a:pt x="90049" y="732"/>
                  </a:lnTo>
                  <a:lnTo>
                    <a:pt x="0" y="11203"/>
                  </a:lnTo>
                  <a:lnTo>
                    <a:pt x="56856" y="89107"/>
                  </a:lnTo>
                  <a:lnTo>
                    <a:pt x="63348" y="90154"/>
                  </a:lnTo>
                  <a:lnTo>
                    <a:pt x="72667" y="83348"/>
                  </a:lnTo>
                  <a:lnTo>
                    <a:pt x="73715" y="76751"/>
                  </a:lnTo>
                  <a:lnTo>
                    <a:pt x="70364" y="72039"/>
                  </a:lnTo>
                  <a:lnTo>
                    <a:pt x="50369" y="44681"/>
                  </a:lnTo>
                  <a:lnTo>
                    <a:pt x="14763" y="29109"/>
                  </a:lnTo>
                  <a:lnTo>
                    <a:pt x="23140" y="9947"/>
                  </a:lnTo>
                  <a:lnTo>
                    <a:pt x="101672" y="9947"/>
                  </a:lnTo>
                  <a:lnTo>
                    <a:pt x="100939" y="4188"/>
                  </a:lnTo>
                  <a:lnTo>
                    <a:pt x="95808" y="0"/>
                  </a:lnTo>
                  <a:close/>
                </a:path>
                <a:path w="2627630" h="1171575">
                  <a:moveTo>
                    <a:pt x="23140" y="9947"/>
                  </a:moveTo>
                  <a:lnTo>
                    <a:pt x="14763" y="29109"/>
                  </a:lnTo>
                  <a:lnTo>
                    <a:pt x="50369" y="44681"/>
                  </a:lnTo>
                  <a:lnTo>
                    <a:pt x="39601" y="29946"/>
                  </a:lnTo>
                  <a:lnTo>
                    <a:pt x="20208" y="29946"/>
                  </a:lnTo>
                  <a:lnTo>
                    <a:pt x="27433" y="13298"/>
                  </a:lnTo>
                  <a:lnTo>
                    <a:pt x="30802" y="13298"/>
                  </a:lnTo>
                  <a:lnTo>
                    <a:pt x="23140" y="9947"/>
                  </a:lnTo>
                  <a:close/>
                </a:path>
                <a:path w="2627630" h="1171575">
                  <a:moveTo>
                    <a:pt x="27433" y="13298"/>
                  </a:moveTo>
                  <a:lnTo>
                    <a:pt x="20208" y="29946"/>
                  </a:lnTo>
                  <a:lnTo>
                    <a:pt x="38068" y="27850"/>
                  </a:lnTo>
                  <a:lnTo>
                    <a:pt x="27433" y="13298"/>
                  </a:lnTo>
                  <a:close/>
                </a:path>
                <a:path w="2627630" h="1171575">
                  <a:moveTo>
                    <a:pt x="38068" y="27850"/>
                  </a:moveTo>
                  <a:lnTo>
                    <a:pt x="20208" y="29946"/>
                  </a:lnTo>
                  <a:lnTo>
                    <a:pt x="39601" y="29946"/>
                  </a:lnTo>
                  <a:lnTo>
                    <a:pt x="38068" y="27850"/>
                  </a:lnTo>
                  <a:close/>
                </a:path>
                <a:path w="2627630" h="1171575">
                  <a:moveTo>
                    <a:pt x="30802" y="13298"/>
                  </a:moveTo>
                  <a:lnTo>
                    <a:pt x="27433" y="13298"/>
                  </a:lnTo>
                  <a:lnTo>
                    <a:pt x="38068" y="27850"/>
                  </a:lnTo>
                  <a:lnTo>
                    <a:pt x="58574" y="25442"/>
                  </a:lnTo>
                  <a:lnTo>
                    <a:pt x="30802" y="13298"/>
                  </a:lnTo>
                  <a:close/>
                </a:path>
                <a:path w="2627630" h="1171575">
                  <a:moveTo>
                    <a:pt x="101672" y="9947"/>
                  </a:moveTo>
                  <a:lnTo>
                    <a:pt x="23140" y="9947"/>
                  </a:lnTo>
                  <a:lnTo>
                    <a:pt x="58574" y="25442"/>
                  </a:lnTo>
                  <a:lnTo>
                    <a:pt x="98216" y="20837"/>
                  </a:lnTo>
                  <a:lnTo>
                    <a:pt x="102300" y="15601"/>
                  </a:lnTo>
                  <a:lnTo>
                    <a:pt x="101672" y="99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9213850" y="5197475"/>
            <a:ext cx="98947" cy="615432"/>
          </a:xfrm>
          <a:custGeom>
            <a:avLst/>
            <a:gdLst/>
            <a:ahLst/>
            <a:cxnLst/>
            <a:rect l="l" t="t" r="r" b="b"/>
            <a:pathLst>
              <a:path w="97790" h="561339">
                <a:moveTo>
                  <a:pt x="11622" y="465221"/>
                </a:moveTo>
                <a:lnTo>
                  <a:pt x="1675" y="470980"/>
                </a:lnTo>
                <a:lnTo>
                  <a:pt x="0" y="477367"/>
                </a:lnTo>
                <a:lnTo>
                  <a:pt x="48584" y="560715"/>
                </a:lnTo>
                <a:lnTo>
                  <a:pt x="60669" y="539983"/>
                </a:lnTo>
                <a:lnTo>
                  <a:pt x="38114" y="539983"/>
                </a:lnTo>
                <a:lnTo>
                  <a:pt x="38114" y="501256"/>
                </a:lnTo>
                <a:lnTo>
                  <a:pt x="20941" y="471818"/>
                </a:lnTo>
                <a:lnTo>
                  <a:pt x="18114" y="466896"/>
                </a:lnTo>
                <a:lnTo>
                  <a:pt x="11622" y="465221"/>
                </a:lnTo>
                <a:close/>
              </a:path>
              <a:path w="97790" h="561339">
                <a:moveTo>
                  <a:pt x="38114" y="501256"/>
                </a:moveTo>
                <a:lnTo>
                  <a:pt x="38114" y="539983"/>
                </a:lnTo>
                <a:lnTo>
                  <a:pt x="59055" y="539983"/>
                </a:lnTo>
                <a:lnTo>
                  <a:pt x="59055" y="534643"/>
                </a:lnTo>
                <a:lnTo>
                  <a:pt x="39579" y="534643"/>
                </a:lnTo>
                <a:lnTo>
                  <a:pt x="48584" y="519206"/>
                </a:lnTo>
                <a:lnTo>
                  <a:pt x="38114" y="501256"/>
                </a:lnTo>
                <a:close/>
              </a:path>
              <a:path w="97790" h="561339">
                <a:moveTo>
                  <a:pt x="85547" y="465221"/>
                </a:moveTo>
                <a:lnTo>
                  <a:pt x="79055" y="466896"/>
                </a:lnTo>
                <a:lnTo>
                  <a:pt x="76228" y="471818"/>
                </a:lnTo>
                <a:lnTo>
                  <a:pt x="59055" y="501256"/>
                </a:lnTo>
                <a:lnTo>
                  <a:pt x="59055" y="539983"/>
                </a:lnTo>
                <a:lnTo>
                  <a:pt x="60669" y="539983"/>
                </a:lnTo>
                <a:lnTo>
                  <a:pt x="97169" y="477367"/>
                </a:lnTo>
                <a:lnTo>
                  <a:pt x="95494" y="470980"/>
                </a:lnTo>
                <a:lnTo>
                  <a:pt x="85547" y="465221"/>
                </a:lnTo>
                <a:close/>
              </a:path>
              <a:path w="97790" h="561339">
                <a:moveTo>
                  <a:pt x="48584" y="519206"/>
                </a:moveTo>
                <a:lnTo>
                  <a:pt x="39579" y="534643"/>
                </a:lnTo>
                <a:lnTo>
                  <a:pt x="57589" y="534643"/>
                </a:lnTo>
                <a:lnTo>
                  <a:pt x="48584" y="519206"/>
                </a:lnTo>
                <a:close/>
              </a:path>
              <a:path w="97790" h="561339">
                <a:moveTo>
                  <a:pt x="59055" y="501256"/>
                </a:moveTo>
                <a:lnTo>
                  <a:pt x="48584" y="519206"/>
                </a:lnTo>
                <a:lnTo>
                  <a:pt x="57589" y="534643"/>
                </a:lnTo>
                <a:lnTo>
                  <a:pt x="59055" y="534643"/>
                </a:lnTo>
                <a:lnTo>
                  <a:pt x="59055" y="501256"/>
                </a:lnTo>
                <a:close/>
              </a:path>
              <a:path w="97790" h="561339">
                <a:moveTo>
                  <a:pt x="48584" y="41404"/>
                </a:moveTo>
                <a:lnTo>
                  <a:pt x="38114" y="59354"/>
                </a:lnTo>
                <a:lnTo>
                  <a:pt x="38114" y="501256"/>
                </a:lnTo>
                <a:lnTo>
                  <a:pt x="48584" y="519206"/>
                </a:lnTo>
                <a:lnTo>
                  <a:pt x="59055" y="501256"/>
                </a:lnTo>
                <a:lnTo>
                  <a:pt x="59055" y="59354"/>
                </a:lnTo>
                <a:lnTo>
                  <a:pt x="48584" y="41404"/>
                </a:lnTo>
                <a:close/>
              </a:path>
              <a:path w="97790" h="561339">
                <a:moveTo>
                  <a:pt x="48584" y="0"/>
                </a:moveTo>
                <a:lnTo>
                  <a:pt x="2931" y="78322"/>
                </a:lnTo>
                <a:lnTo>
                  <a:pt x="0" y="83243"/>
                </a:lnTo>
                <a:lnTo>
                  <a:pt x="1675" y="89735"/>
                </a:lnTo>
                <a:lnTo>
                  <a:pt x="6701" y="92562"/>
                </a:lnTo>
                <a:lnTo>
                  <a:pt x="11622" y="95494"/>
                </a:lnTo>
                <a:lnTo>
                  <a:pt x="18114" y="93819"/>
                </a:lnTo>
                <a:lnTo>
                  <a:pt x="20941" y="88793"/>
                </a:lnTo>
                <a:lnTo>
                  <a:pt x="38114" y="59354"/>
                </a:lnTo>
                <a:lnTo>
                  <a:pt x="38114" y="20732"/>
                </a:lnTo>
                <a:lnTo>
                  <a:pt x="60669" y="20732"/>
                </a:lnTo>
                <a:lnTo>
                  <a:pt x="48584" y="0"/>
                </a:lnTo>
                <a:close/>
              </a:path>
              <a:path w="97790" h="561339">
                <a:moveTo>
                  <a:pt x="60669" y="20732"/>
                </a:moveTo>
                <a:lnTo>
                  <a:pt x="59055" y="20732"/>
                </a:lnTo>
                <a:lnTo>
                  <a:pt x="59055" y="59354"/>
                </a:lnTo>
                <a:lnTo>
                  <a:pt x="76228" y="88793"/>
                </a:lnTo>
                <a:lnTo>
                  <a:pt x="79055" y="93819"/>
                </a:lnTo>
                <a:lnTo>
                  <a:pt x="85547" y="95494"/>
                </a:lnTo>
                <a:lnTo>
                  <a:pt x="90468" y="92562"/>
                </a:lnTo>
                <a:lnTo>
                  <a:pt x="95494" y="89735"/>
                </a:lnTo>
                <a:lnTo>
                  <a:pt x="97169" y="83243"/>
                </a:lnTo>
                <a:lnTo>
                  <a:pt x="94237" y="78322"/>
                </a:lnTo>
                <a:lnTo>
                  <a:pt x="60669" y="20732"/>
                </a:lnTo>
                <a:close/>
              </a:path>
              <a:path w="97790" h="561339">
                <a:moveTo>
                  <a:pt x="59055" y="20732"/>
                </a:moveTo>
                <a:lnTo>
                  <a:pt x="38114" y="20732"/>
                </a:lnTo>
                <a:lnTo>
                  <a:pt x="38114" y="59354"/>
                </a:lnTo>
                <a:lnTo>
                  <a:pt x="48584" y="41404"/>
                </a:lnTo>
                <a:lnTo>
                  <a:pt x="39579" y="25967"/>
                </a:lnTo>
                <a:lnTo>
                  <a:pt x="59055" y="25967"/>
                </a:lnTo>
                <a:lnTo>
                  <a:pt x="59055" y="20732"/>
                </a:lnTo>
                <a:close/>
              </a:path>
              <a:path w="97790" h="561339">
                <a:moveTo>
                  <a:pt x="59055" y="25967"/>
                </a:moveTo>
                <a:lnTo>
                  <a:pt x="57589" y="25967"/>
                </a:lnTo>
                <a:lnTo>
                  <a:pt x="48584" y="41404"/>
                </a:lnTo>
                <a:lnTo>
                  <a:pt x="59055" y="59354"/>
                </a:lnTo>
                <a:lnTo>
                  <a:pt x="59055" y="25967"/>
                </a:lnTo>
                <a:close/>
              </a:path>
              <a:path w="97790" h="561339">
                <a:moveTo>
                  <a:pt x="57589" y="25967"/>
                </a:moveTo>
                <a:lnTo>
                  <a:pt x="39579" y="25967"/>
                </a:lnTo>
                <a:lnTo>
                  <a:pt x="48584" y="41404"/>
                </a:lnTo>
                <a:lnTo>
                  <a:pt x="57589" y="259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13850" y="3521075"/>
            <a:ext cx="98947" cy="561340"/>
          </a:xfrm>
          <a:custGeom>
            <a:avLst/>
            <a:gdLst/>
            <a:ahLst/>
            <a:cxnLst/>
            <a:rect l="l" t="t" r="r" b="b"/>
            <a:pathLst>
              <a:path w="97790" h="561339">
                <a:moveTo>
                  <a:pt x="11622" y="465221"/>
                </a:moveTo>
                <a:lnTo>
                  <a:pt x="1675" y="470980"/>
                </a:lnTo>
                <a:lnTo>
                  <a:pt x="0" y="477367"/>
                </a:lnTo>
                <a:lnTo>
                  <a:pt x="48584" y="560715"/>
                </a:lnTo>
                <a:lnTo>
                  <a:pt x="60669" y="539983"/>
                </a:lnTo>
                <a:lnTo>
                  <a:pt x="38114" y="539983"/>
                </a:lnTo>
                <a:lnTo>
                  <a:pt x="38114" y="501256"/>
                </a:lnTo>
                <a:lnTo>
                  <a:pt x="20941" y="471818"/>
                </a:lnTo>
                <a:lnTo>
                  <a:pt x="18114" y="466896"/>
                </a:lnTo>
                <a:lnTo>
                  <a:pt x="11622" y="465221"/>
                </a:lnTo>
                <a:close/>
              </a:path>
              <a:path w="97790" h="561339">
                <a:moveTo>
                  <a:pt x="38114" y="501256"/>
                </a:moveTo>
                <a:lnTo>
                  <a:pt x="38114" y="539983"/>
                </a:lnTo>
                <a:lnTo>
                  <a:pt x="59055" y="539983"/>
                </a:lnTo>
                <a:lnTo>
                  <a:pt x="59055" y="534643"/>
                </a:lnTo>
                <a:lnTo>
                  <a:pt x="39579" y="534643"/>
                </a:lnTo>
                <a:lnTo>
                  <a:pt x="48584" y="519206"/>
                </a:lnTo>
                <a:lnTo>
                  <a:pt x="38114" y="501256"/>
                </a:lnTo>
                <a:close/>
              </a:path>
              <a:path w="97790" h="561339">
                <a:moveTo>
                  <a:pt x="85547" y="465221"/>
                </a:moveTo>
                <a:lnTo>
                  <a:pt x="79055" y="466896"/>
                </a:lnTo>
                <a:lnTo>
                  <a:pt x="76228" y="471818"/>
                </a:lnTo>
                <a:lnTo>
                  <a:pt x="59055" y="501256"/>
                </a:lnTo>
                <a:lnTo>
                  <a:pt x="59055" y="539983"/>
                </a:lnTo>
                <a:lnTo>
                  <a:pt x="60669" y="539983"/>
                </a:lnTo>
                <a:lnTo>
                  <a:pt x="97169" y="477367"/>
                </a:lnTo>
                <a:lnTo>
                  <a:pt x="95494" y="470980"/>
                </a:lnTo>
                <a:lnTo>
                  <a:pt x="85547" y="465221"/>
                </a:lnTo>
                <a:close/>
              </a:path>
              <a:path w="97790" h="561339">
                <a:moveTo>
                  <a:pt x="48584" y="519206"/>
                </a:moveTo>
                <a:lnTo>
                  <a:pt x="39579" y="534643"/>
                </a:lnTo>
                <a:lnTo>
                  <a:pt x="57589" y="534643"/>
                </a:lnTo>
                <a:lnTo>
                  <a:pt x="48584" y="519206"/>
                </a:lnTo>
                <a:close/>
              </a:path>
              <a:path w="97790" h="561339">
                <a:moveTo>
                  <a:pt x="59055" y="501256"/>
                </a:moveTo>
                <a:lnTo>
                  <a:pt x="48584" y="519206"/>
                </a:lnTo>
                <a:lnTo>
                  <a:pt x="57589" y="534643"/>
                </a:lnTo>
                <a:lnTo>
                  <a:pt x="59055" y="534643"/>
                </a:lnTo>
                <a:lnTo>
                  <a:pt x="59055" y="501256"/>
                </a:lnTo>
                <a:close/>
              </a:path>
              <a:path w="97790" h="561339">
                <a:moveTo>
                  <a:pt x="48584" y="41404"/>
                </a:moveTo>
                <a:lnTo>
                  <a:pt x="38114" y="59354"/>
                </a:lnTo>
                <a:lnTo>
                  <a:pt x="38114" y="501256"/>
                </a:lnTo>
                <a:lnTo>
                  <a:pt x="48584" y="519206"/>
                </a:lnTo>
                <a:lnTo>
                  <a:pt x="59055" y="501256"/>
                </a:lnTo>
                <a:lnTo>
                  <a:pt x="59055" y="59354"/>
                </a:lnTo>
                <a:lnTo>
                  <a:pt x="48584" y="41404"/>
                </a:lnTo>
                <a:close/>
              </a:path>
              <a:path w="97790" h="561339">
                <a:moveTo>
                  <a:pt x="48584" y="0"/>
                </a:moveTo>
                <a:lnTo>
                  <a:pt x="2931" y="78322"/>
                </a:lnTo>
                <a:lnTo>
                  <a:pt x="0" y="83243"/>
                </a:lnTo>
                <a:lnTo>
                  <a:pt x="1675" y="89735"/>
                </a:lnTo>
                <a:lnTo>
                  <a:pt x="6701" y="92562"/>
                </a:lnTo>
                <a:lnTo>
                  <a:pt x="11622" y="95494"/>
                </a:lnTo>
                <a:lnTo>
                  <a:pt x="18114" y="93819"/>
                </a:lnTo>
                <a:lnTo>
                  <a:pt x="20941" y="88793"/>
                </a:lnTo>
                <a:lnTo>
                  <a:pt x="38114" y="59354"/>
                </a:lnTo>
                <a:lnTo>
                  <a:pt x="38114" y="20732"/>
                </a:lnTo>
                <a:lnTo>
                  <a:pt x="60669" y="20732"/>
                </a:lnTo>
                <a:lnTo>
                  <a:pt x="48584" y="0"/>
                </a:lnTo>
                <a:close/>
              </a:path>
              <a:path w="97790" h="561339">
                <a:moveTo>
                  <a:pt x="60669" y="20732"/>
                </a:moveTo>
                <a:lnTo>
                  <a:pt x="59055" y="20732"/>
                </a:lnTo>
                <a:lnTo>
                  <a:pt x="59055" y="59354"/>
                </a:lnTo>
                <a:lnTo>
                  <a:pt x="76228" y="88793"/>
                </a:lnTo>
                <a:lnTo>
                  <a:pt x="79055" y="93819"/>
                </a:lnTo>
                <a:lnTo>
                  <a:pt x="85547" y="95494"/>
                </a:lnTo>
                <a:lnTo>
                  <a:pt x="90468" y="92562"/>
                </a:lnTo>
                <a:lnTo>
                  <a:pt x="95494" y="89735"/>
                </a:lnTo>
                <a:lnTo>
                  <a:pt x="97169" y="83243"/>
                </a:lnTo>
                <a:lnTo>
                  <a:pt x="94237" y="78322"/>
                </a:lnTo>
                <a:lnTo>
                  <a:pt x="60669" y="20732"/>
                </a:lnTo>
                <a:close/>
              </a:path>
              <a:path w="97790" h="561339">
                <a:moveTo>
                  <a:pt x="59055" y="20732"/>
                </a:moveTo>
                <a:lnTo>
                  <a:pt x="38114" y="20732"/>
                </a:lnTo>
                <a:lnTo>
                  <a:pt x="38114" y="59354"/>
                </a:lnTo>
                <a:lnTo>
                  <a:pt x="48584" y="41404"/>
                </a:lnTo>
                <a:lnTo>
                  <a:pt x="39579" y="25967"/>
                </a:lnTo>
                <a:lnTo>
                  <a:pt x="59055" y="25967"/>
                </a:lnTo>
                <a:lnTo>
                  <a:pt x="59055" y="20732"/>
                </a:lnTo>
                <a:close/>
              </a:path>
              <a:path w="97790" h="561339">
                <a:moveTo>
                  <a:pt x="59055" y="25967"/>
                </a:moveTo>
                <a:lnTo>
                  <a:pt x="57589" y="25967"/>
                </a:lnTo>
                <a:lnTo>
                  <a:pt x="48584" y="41404"/>
                </a:lnTo>
                <a:lnTo>
                  <a:pt x="59055" y="59354"/>
                </a:lnTo>
                <a:lnTo>
                  <a:pt x="59055" y="25967"/>
                </a:lnTo>
                <a:close/>
              </a:path>
              <a:path w="97790" h="561339">
                <a:moveTo>
                  <a:pt x="57589" y="25967"/>
                </a:moveTo>
                <a:lnTo>
                  <a:pt x="39579" y="25967"/>
                </a:lnTo>
                <a:lnTo>
                  <a:pt x="48584" y="41404"/>
                </a:lnTo>
                <a:lnTo>
                  <a:pt x="57589" y="259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03" y="339938"/>
            <a:ext cx="7887647" cy="4738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800"/>
              </a:lnSpc>
              <a:spcBef>
                <a:spcPts val="95"/>
              </a:spcBef>
            </a:pPr>
            <a:r>
              <a:rPr sz="4000" spc="10" dirty="0">
                <a:solidFill>
                  <a:srgbClr val="FFFFFF"/>
                </a:solidFill>
                <a:latin typeface="Proxima Nova Semibold"/>
                <a:cs typeface="Proxima Nova Semibold"/>
              </a:rPr>
              <a:t>THANKS FOR CONTRIBUTING </a:t>
            </a:r>
            <a:r>
              <a:rPr sz="4000" spc="15" dirty="0" smtClean="0">
                <a:solidFill>
                  <a:srgbClr val="FFFFFF"/>
                </a:solidFill>
                <a:latin typeface="Proxima Nova Semibold"/>
                <a:cs typeface="Proxima Nova Semibold"/>
              </a:rPr>
              <a:t>TO </a:t>
            </a:r>
            <a:r>
              <a:rPr sz="4000" spc="15" dirty="0">
                <a:solidFill>
                  <a:srgbClr val="FFFFFF"/>
                </a:solidFill>
                <a:latin typeface="Proxima Nova Semibold"/>
                <a:cs typeface="Proxima Nova Semibold"/>
              </a:rPr>
              <a:t>THE WORKING </a:t>
            </a:r>
            <a:r>
              <a:rPr sz="4000" spc="5" dirty="0">
                <a:solidFill>
                  <a:srgbClr val="FFFFFF"/>
                </a:solidFill>
                <a:latin typeface="Proxima Nova Semibold"/>
                <a:cs typeface="Proxima Nova Semibold"/>
              </a:rPr>
              <a:t>GROUPS</a:t>
            </a:r>
            <a:r>
              <a:rPr sz="4000" spc="5" dirty="0" smtClean="0">
                <a:solidFill>
                  <a:srgbClr val="FFFFFF"/>
                </a:solidFill>
                <a:latin typeface="Proxima Nova Semibold"/>
                <a:cs typeface="Proxima Nova Semibold"/>
              </a:rPr>
              <a:t>, </a:t>
            </a:r>
            <a:r>
              <a:rPr sz="4000" spc="5" dirty="0">
                <a:solidFill>
                  <a:srgbClr val="FFFFFF"/>
                </a:solidFill>
                <a:latin typeface="Proxima Nova Semibold"/>
                <a:cs typeface="Proxima Nova Semibold"/>
              </a:rPr>
              <a:t>ESSENTIAL </a:t>
            </a:r>
            <a:r>
              <a:rPr sz="4000" spc="10" dirty="0">
                <a:solidFill>
                  <a:srgbClr val="FFFFFF"/>
                </a:solidFill>
                <a:latin typeface="Proxima Nova Semibold"/>
                <a:cs typeface="Proxima Nova Semibold"/>
              </a:rPr>
              <a:t>FOR UNDERPINNING</a:t>
            </a:r>
            <a:r>
              <a:rPr sz="4000" spc="-90" dirty="0">
                <a:solidFill>
                  <a:srgbClr val="FFFFFF"/>
                </a:solidFill>
                <a:latin typeface="Proxima Nova Semibold"/>
                <a:cs typeface="Proxima Nova Semibold"/>
              </a:rPr>
              <a:t> </a:t>
            </a:r>
            <a:r>
              <a:rPr sz="4000" spc="15" dirty="0">
                <a:solidFill>
                  <a:srgbClr val="FFFFFF"/>
                </a:solidFill>
                <a:latin typeface="Proxima Nova Semibold"/>
                <a:cs typeface="Proxima Nova Semibold"/>
              </a:rPr>
              <a:t>&amp; </a:t>
            </a:r>
            <a:r>
              <a:rPr sz="4000" spc="10" dirty="0" smtClean="0">
                <a:solidFill>
                  <a:srgbClr val="FFFFFF"/>
                </a:solidFill>
                <a:latin typeface="Proxima Nova Semibold"/>
                <a:cs typeface="Proxima Nova Semibold"/>
              </a:rPr>
              <a:t>SHARING </a:t>
            </a:r>
            <a:r>
              <a:rPr sz="4000" spc="15" dirty="0">
                <a:solidFill>
                  <a:srgbClr val="FFFFFF"/>
                </a:solidFill>
                <a:latin typeface="Proxima Nova Semibold"/>
                <a:cs typeface="Proxima Nova Semibold"/>
              </a:rPr>
              <a:t>MAIN </a:t>
            </a:r>
            <a:r>
              <a:rPr sz="4000" spc="10" dirty="0">
                <a:solidFill>
                  <a:srgbClr val="FFFFFF"/>
                </a:solidFill>
                <a:latin typeface="Proxima Nova Semibold"/>
                <a:cs typeface="Proxima Nova Semibold"/>
              </a:rPr>
              <a:t>MESSAGES FOR </a:t>
            </a:r>
            <a:r>
              <a:rPr lang="de-DE" sz="4000" spc="10" dirty="0" smtClean="0">
                <a:solidFill>
                  <a:srgbClr val="FFFFFF"/>
                </a:solidFill>
                <a:latin typeface="Proxima Nova Semibold"/>
                <a:cs typeface="Proxima Nova Semibold"/>
              </a:rPr>
              <a:t>THE </a:t>
            </a:r>
            <a:r>
              <a:rPr sz="4000" spc="5" dirty="0" smtClean="0">
                <a:solidFill>
                  <a:srgbClr val="FFFFFF"/>
                </a:solidFill>
                <a:latin typeface="Proxima Nova Semibold"/>
                <a:cs typeface="Proxima Nova Semibold"/>
              </a:rPr>
              <a:t>IYRP </a:t>
            </a:r>
            <a:r>
              <a:rPr sz="4000" spc="10" dirty="0">
                <a:solidFill>
                  <a:srgbClr val="FFFFFF"/>
                </a:solidFill>
                <a:latin typeface="Proxima Nova Semibold"/>
                <a:cs typeface="Proxima Nova Semibold"/>
              </a:rPr>
              <a:t>2026</a:t>
            </a:r>
            <a:r>
              <a:rPr sz="4000" spc="-30" dirty="0">
                <a:solidFill>
                  <a:srgbClr val="FFFFFF"/>
                </a:solidFill>
                <a:latin typeface="Proxima Nova Semibold"/>
                <a:cs typeface="Proxima Nova Semibold"/>
              </a:rPr>
              <a:t> </a:t>
            </a:r>
            <a:r>
              <a:rPr sz="4000" spc="5" dirty="0">
                <a:solidFill>
                  <a:srgbClr val="FFFFFF"/>
                </a:solidFill>
                <a:latin typeface="Proxima Nova Semibold"/>
                <a:cs typeface="Proxima Nova Semibold"/>
              </a:rPr>
              <a:t>!</a:t>
            </a:r>
            <a:endParaRPr sz="4000" dirty="0">
              <a:latin typeface="Proxima Nova Semibold"/>
              <a:cs typeface="Proxima Nova Semibold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659658" y="0"/>
            <a:ext cx="5441950" cy="11308715"/>
            <a:chOff x="14659658" y="0"/>
            <a:chExt cx="5441950" cy="11308715"/>
          </a:xfrm>
        </p:grpSpPr>
        <p:sp>
          <p:nvSpPr>
            <p:cNvPr id="4" name="object 4"/>
            <p:cNvSpPr/>
            <p:nvPr/>
          </p:nvSpPr>
          <p:spPr>
            <a:xfrm>
              <a:off x="19106434" y="0"/>
              <a:ext cx="995152" cy="11308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659658" y="7903424"/>
              <a:ext cx="4023332" cy="260599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495069" y="10888748"/>
            <a:ext cx="155194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FFFFFF"/>
                </a:solidFill>
                <a:latin typeface="Tahoma"/>
                <a:cs typeface="Tahoma"/>
                <a:hlinkClick r:id="rId4"/>
              </a:rPr>
              <a:t>www.iyrp.info</a:t>
            </a:r>
            <a:endParaRPr sz="19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15078075" cy="113085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6188" y="261110"/>
            <a:ext cx="19103759" cy="2122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96" b="1" i="1" dirty="0"/>
              <a:t>Pastoralism, </a:t>
            </a:r>
            <a:r>
              <a:rPr lang="en-US" sz="6596" b="1" i="1" dirty="0"/>
              <a:t>the Backbone and Invisible Assets of the World’s Drylands  </a:t>
            </a:r>
            <a:endParaRPr lang="en-US" sz="6596" b="1" dirty="0"/>
          </a:p>
        </p:txBody>
      </p:sp>
    </p:spTree>
    <p:extLst>
      <p:ext uri="{BB962C8B-B14F-4D97-AF65-F5344CB8AC3E}">
        <p14:creationId xmlns:p14="http://schemas.microsoft.com/office/powerpoint/2010/main" val="78183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560</Words>
  <Application>Microsoft Office PowerPoint</Application>
  <PresentationFormat>Custom</PresentationFormat>
  <Paragraphs>92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Arial Narrow</vt:lpstr>
      <vt:lpstr>Calibri</vt:lpstr>
      <vt:lpstr>Proxima Nova</vt:lpstr>
      <vt:lpstr>Proxima Nova Medium</vt:lpstr>
      <vt:lpstr>Proxima Nova Semibold</vt:lpstr>
      <vt:lpstr>Symbol</vt:lpstr>
      <vt:lpstr>Tahoma</vt:lpstr>
      <vt:lpstr>Times New Roman</vt:lpstr>
      <vt:lpstr>Wingdings</vt:lpstr>
      <vt:lpstr>Office Theme</vt:lpstr>
      <vt:lpstr>UN International Year of  Rangelands &amp; Pastoralists (IYRP) 2026</vt:lpstr>
      <vt:lpstr>Why an IYRP?</vt:lpstr>
      <vt:lpstr>Regional IYRP Support Groups (RISGs)</vt:lpstr>
      <vt:lpstr>Activities up to &amp; during IYRP 2026 on various themes</vt:lpstr>
      <vt:lpstr>What does the IYRP initiative seek to achieve through the Working Groups?</vt:lpstr>
      <vt:lpstr>Possible tasks of Working Groups related to their respective themes:</vt:lpstr>
      <vt:lpstr>Collaborating in IYRP 2026 initiative</vt:lpstr>
      <vt:lpstr>THANKS FOR CONTRIBUTING TO THE WORKING GROUPS, ESSENTIAL FOR UNDERPINNING &amp; SHARING MAIN MESSAGES FOR THE IYRP 2026 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International Year of  Rangelands &amp; Pastoralists (IYRP) 2026</dc:title>
  <cp:lastModifiedBy>Anon</cp:lastModifiedBy>
  <cp:revision>10</cp:revision>
  <dcterms:created xsi:type="dcterms:W3CDTF">2023-03-21T09:05:33Z</dcterms:created>
  <dcterms:modified xsi:type="dcterms:W3CDTF">2023-07-24T21:25:15Z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2023-03-21T00:00:00Z</vt:filetime>
  </property>
</Properties>
</file>