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66" r:id="rId2"/>
    <p:sldId id="312" r:id="rId3"/>
    <p:sldId id="267" r:id="rId4"/>
    <p:sldId id="307" r:id="rId5"/>
    <p:sldId id="284" r:id="rId6"/>
    <p:sldId id="269" r:id="rId7"/>
    <p:sldId id="271" r:id="rId8"/>
    <p:sldId id="268" r:id="rId9"/>
    <p:sldId id="309" r:id="rId10"/>
    <p:sldId id="310" r:id="rId11"/>
    <p:sldId id="308" r:id="rId12"/>
    <p:sldId id="313"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60000"/>
    <a:srgbClr val="FFF6E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B81ADBB-F6AD-E048-8023-B882FFE4DF96}" v="5" dt="2023-07-13T07:46:33.8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37" autoAdjust="0"/>
    <p:restoredTop sz="77214" autoAdjust="0"/>
  </p:normalViewPr>
  <p:slideViewPr>
    <p:cSldViewPr snapToGrid="0">
      <p:cViewPr varScale="1">
        <p:scale>
          <a:sx n="90" d="100"/>
          <a:sy n="90" d="100"/>
        </p:scale>
        <p:origin x="998" y="77"/>
      </p:cViewPr>
      <p:guideLst/>
    </p:cSldViewPr>
  </p:slideViewPr>
  <p:notesTextViewPr>
    <p:cViewPr>
      <p:scale>
        <a:sx n="1" d="1"/>
        <a:sy n="1" d="1"/>
      </p:scale>
      <p:origin x="0" y="-461"/>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59"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60"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dhamSmith, Miranda (NFOD)" userId="49487b78-5f73-43ec-bda6-1917fb25ac38" providerId="ADAL" clId="{DB81ADBB-F6AD-E048-8023-B882FFE4DF96}"/>
    <pc:docChg chg="undo custSel addSld modSld">
      <pc:chgData name="WadhamSmith, Miranda (NFOD)" userId="49487b78-5f73-43ec-bda6-1917fb25ac38" providerId="ADAL" clId="{DB81ADBB-F6AD-E048-8023-B882FFE4DF96}" dt="2023-07-13T07:46:33.821" v="38" actId="167"/>
      <pc:docMkLst>
        <pc:docMk/>
      </pc:docMkLst>
      <pc:sldChg chg="addSp delSp modSp mod">
        <pc:chgData name="WadhamSmith, Miranda (NFOD)" userId="49487b78-5f73-43ec-bda6-1917fb25ac38" providerId="ADAL" clId="{DB81ADBB-F6AD-E048-8023-B882FFE4DF96}" dt="2023-07-13T07:42:30.615" v="26" actId="14100"/>
        <pc:sldMkLst>
          <pc:docMk/>
          <pc:sldMk cId="3498590305" sldId="260"/>
        </pc:sldMkLst>
        <pc:spChg chg="add del mod">
          <ac:chgData name="WadhamSmith, Miranda (NFOD)" userId="49487b78-5f73-43ec-bda6-1917fb25ac38" providerId="ADAL" clId="{DB81ADBB-F6AD-E048-8023-B882FFE4DF96}" dt="2023-07-13T07:42:10.445" v="19" actId="1076"/>
          <ac:spMkLst>
            <pc:docMk/>
            <pc:sldMk cId="3498590305" sldId="260"/>
            <ac:spMk id="4" creationId="{6DC40498-A915-4EA6-88FA-3057ADB6FB28}"/>
          </ac:spMkLst>
        </pc:spChg>
        <pc:spChg chg="add del mod">
          <ac:chgData name="WadhamSmith, Miranda (NFOD)" userId="49487b78-5f73-43ec-bda6-1917fb25ac38" providerId="ADAL" clId="{DB81ADBB-F6AD-E048-8023-B882FFE4DF96}" dt="2023-07-13T07:41:19.687" v="6" actId="478"/>
          <ac:spMkLst>
            <pc:docMk/>
            <pc:sldMk cId="3498590305" sldId="260"/>
            <ac:spMk id="6" creationId="{9407F521-6BF2-A44D-A946-AD535AEEF07B}"/>
          </ac:spMkLst>
        </pc:spChg>
        <pc:picChg chg="add mod modCrop">
          <ac:chgData name="WadhamSmith, Miranda (NFOD)" userId="49487b78-5f73-43ec-bda6-1917fb25ac38" providerId="ADAL" clId="{DB81ADBB-F6AD-E048-8023-B882FFE4DF96}" dt="2023-07-13T07:42:30.615" v="26" actId="14100"/>
          <ac:picMkLst>
            <pc:docMk/>
            <pc:sldMk cId="3498590305" sldId="260"/>
            <ac:picMk id="9" creationId="{8CB0F82E-73D3-63C1-5000-1C647E8E99B7}"/>
          </ac:picMkLst>
        </pc:picChg>
        <pc:picChg chg="del mod">
          <ac:chgData name="WadhamSmith, Miranda (NFOD)" userId="49487b78-5f73-43ec-bda6-1917fb25ac38" providerId="ADAL" clId="{DB81ADBB-F6AD-E048-8023-B882FFE4DF96}" dt="2023-07-13T07:41:14.425" v="2" actId="478"/>
          <ac:picMkLst>
            <pc:docMk/>
            <pc:sldMk cId="3498590305" sldId="260"/>
            <ac:picMk id="10" creationId="{ACAC38F6-19C4-971A-1D5D-730A15CAA0A2}"/>
          </ac:picMkLst>
        </pc:picChg>
      </pc:sldChg>
      <pc:sldChg chg="addSp delSp modSp add mod">
        <pc:chgData name="WadhamSmith, Miranda (NFOD)" userId="49487b78-5f73-43ec-bda6-1917fb25ac38" providerId="ADAL" clId="{DB81ADBB-F6AD-E048-8023-B882FFE4DF96}" dt="2023-07-13T07:46:33.821" v="38" actId="167"/>
        <pc:sldMkLst>
          <pc:docMk/>
          <pc:sldMk cId="817508255" sldId="263"/>
        </pc:sldMkLst>
        <pc:picChg chg="add mod modCrop">
          <ac:chgData name="WadhamSmith, Miranda (NFOD)" userId="49487b78-5f73-43ec-bda6-1917fb25ac38" providerId="ADAL" clId="{DB81ADBB-F6AD-E048-8023-B882FFE4DF96}" dt="2023-07-13T07:46:33.821" v="38" actId="167"/>
          <ac:picMkLst>
            <pc:docMk/>
            <pc:sldMk cId="817508255" sldId="263"/>
            <ac:picMk id="6" creationId="{866FE616-FFB0-C750-109D-B399C27E098D}"/>
          </ac:picMkLst>
        </pc:picChg>
        <pc:picChg chg="del">
          <ac:chgData name="WadhamSmith, Miranda (NFOD)" userId="49487b78-5f73-43ec-bda6-1917fb25ac38" providerId="ADAL" clId="{DB81ADBB-F6AD-E048-8023-B882FFE4DF96}" dt="2023-07-13T07:42:41.160" v="27" actId="478"/>
          <ac:picMkLst>
            <pc:docMk/>
            <pc:sldMk cId="817508255" sldId="263"/>
            <ac:picMk id="24" creationId="{CBF0C50F-046C-21DF-F58B-D58CF8CF613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673323-7395-4BF2-AA7A-3F15D16DE0C0}" type="datetimeFigureOut">
              <a:rPr lang="en-ZA" smtClean="0"/>
              <a:t>2023/09/28</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924300-F8CB-4D2A-A658-99C3CAFB1ACF}" type="slidenum">
              <a:rPr lang="en-ZA" smtClean="0"/>
              <a:t>‹#›</a:t>
            </a:fld>
            <a:endParaRPr lang="en-ZA"/>
          </a:p>
        </p:txBody>
      </p:sp>
    </p:spTree>
    <p:extLst>
      <p:ext uri="{BB962C8B-B14F-4D97-AF65-F5344CB8AC3E}">
        <p14:creationId xmlns:p14="http://schemas.microsoft.com/office/powerpoint/2010/main" val="18861962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F0F2B0FD-EF95-400C-9E3C-A76B91DA2C11}" type="slidenum">
              <a:rPr lang="en-ZA" smtClean="0"/>
              <a:t>1</a:t>
            </a:fld>
            <a:endParaRPr lang="en-ZA"/>
          </a:p>
        </p:txBody>
      </p:sp>
    </p:spTree>
    <p:extLst>
      <p:ext uri="{BB962C8B-B14F-4D97-AF65-F5344CB8AC3E}">
        <p14:creationId xmlns:p14="http://schemas.microsoft.com/office/powerpoint/2010/main" val="2783289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4" name="Google Shape;84;p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endParaRPr/>
          </a:p>
        </p:txBody>
      </p:sp>
    </p:spTree>
    <p:extLst>
      <p:ext uri="{BB962C8B-B14F-4D97-AF65-F5344CB8AC3E}">
        <p14:creationId xmlns:p14="http://schemas.microsoft.com/office/powerpoint/2010/main" val="19774465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5924300-F8CB-4D2A-A658-99C3CAFB1ACF}" type="slidenum">
              <a:rPr lang="en-ZA" smtClean="0"/>
              <a:t>3</a:t>
            </a:fld>
            <a:endParaRPr lang="en-ZA"/>
          </a:p>
        </p:txBody>
      </p:sp>
    </p:spTree>
    <p:extLst>
      <p:ext uri="{BB962C8B-B14F-4D97-AF65-F5344CB8AC3E}">
        <p14:creationId xmlns:p14="http://schemas.microsoft.com/office/powerpoint/2010/main" val="1860589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120536">
              <a:lnSpc>
                <a:spcPct val="100000"/>
              </a:lnSpc>
              <a:spcBef>
                <a:spcPts val="1483"/>
              </a:spcBef>
            </a:pPr>
            <a:r>
              <a:rPr lang="en-US" dirty="0" smtClean="0"/>
              <a:t>RISGs: </a:t>
            </a:r>
            <a:r>
              <a:rPr lang="en-US" spc="6" dirty="0" err="1" smtClean="0">
                <a:latin typeface="Proxima Nova Medium"/>
                <a:cs typeface="Proxima Nova Medium"/>
              </a:rPr>
              <a:t>Multistakeholder</a:t>
            </a:r>
            <a:r>
              <a:rPr lang="en-US" spc="6" dirty="0" smtClean="0">
                <a:latin typeface="Proxima Nova Medium"/>
                <a:cs typeface="Proxima Nova Medium"/>
              </a:rPr>
              <a:t> </a:t>
            </a:r>
            <a:r>
              <a:rPr lang="en-US" spc="9" dirty="0" smtClean="0">
                <a:latin typeface="Proxima Nova Medium"/>
                <a:cs typeface="Proxima Nova Medium"/>
              </a:rPr>
              <a:t>RISGs </a:t>
            </a:r>
            <a:r>
              <a:rPr lang="en-US" spc="6" dirty="0" smtClean="0">
                <a:latin typeface="Proxima Nova Medium"/>
                <a:cs typeface="Proxima Nova Medium"/>
              </a:rPr>
              <a:t>to </a:t>
            </a:r>
            <a:r>
              <a:rPr lang="en-US" spc="9" dirty="0" smtClean="0">
                <a:latin typeface="Proxima Nova Medium"/>
                <a:cs typeface="Proxima Nova Medium"/>
              </a:rPr>
              <a:t>generate</a:t>
            </a:r>
            <a:r>
              <a:rPr lang="en-US" spc="64" dirty="0" smtClean="0">
                <a:latin typeface="Proxima Nova Medium"/>
                <a:cs typeface="Proxima Nova Medium"/>
              </a:rPr>
              <a:t> </a:t>
            </a:r>
            <a:r>
              <a:rPr lang="en-US" spc="3" dirty="0" smtClean="0">
                <a:latin typeface="Proxima Nova Medium"/>
                <a:cs typeface="Proxima Nova Medium"/>
              </a:rPr>
              <a:t>partnership:</a:t>
            </a:r>
          </a:p>
          <a:p>
            <a:pPr marL="1450921" marR="234119" indent="-286103">
              <a:lnSpc>
                <a:spcPct val="120200"/>
              </a:lnSpc>
              <a:spcBef>
                <a:spcPts val="1558"/>
              </a:spcBef>
              <a:buClr>
                <a:srgbClr val="970F52"/>
              </a:buClr>
              <a:buSzPct val="125316"/>
              <a:buFont typeface="Wingdings"/>
              <a:buChar char=""/>
              <a:tabLst>
                <a:tab pos="1451691" algn="l"/>
              </a:tabLst>
            </a:pPr>
            <a:r>
              <a:rPr lang="en-US" sz="1200" dirty="0" smtClean="0">
                <a:solidFill>
                  <a:srgbClr val="000000"/>
                </a:solidFill>
                <a:latin typeface="Proxima Nova Medium"/>
                <a:cs typeface="Proxima Nova Medium"/>
              </a:rPr>
              <a:t>to </a:t>
            </a:r>
            <a:r>
              <a:rPr lang="en-US" sz="1200" spc="-3" dirty="0" smtClean="0">
                <a:solidFill>
                  <a:srgbClr val="000000"/>
                </a:solidFill>
                <a:latin typeface="Proxima Nova Medium"/>
                <a:cs typeface="Proxima Nova Medium"/>
              </a:rPr>
              <a:t>expand </a:t>
            </a:r>
            <a:r>
              <a:rPr lang="en-US" sz="1200" spc="3" dirty="0" smtClean="0">
                <a:solidFill>
                  <a:srgbClr val="000000"/>
                </a:solidFill>
                <a:latin typeface="Proxima Nova Medium"/>
                <a:cs typeface="Proxima Nova Medium"/>
              </a:rPr>
              <a:t>network </a:t>
            </a:r>
            <a:r>
              <a:rPr lang="en-US" sz="1200" dirty="0" smtClean="0">
                <a:solidFill>
                  <a:srgbClr val="000000"/>
                </a:solidFill>
                <a:latin typeface="Proxima Nova Medium"/>
                <a:cs typeface="Proxima Nova Medium"/>
              </a:rPr>
              <a:t>of </a:t>
            </a:r>
            <a:r>
              <a:rPr lang="en-US" sz="1200" spc="-3" dirty="0" smtClean="0">
                <a:solidFill>
                  <a:srgbClr val="000000"/>
                </a:solidFill>
                <a:latin typeface="Proxima Nova Medium"/>
                <a:cs typeface="Proxima Nova Medium"/>
              </a:rPr>
              <a:t>supporting </a:t>
            </a:r>
            <a:r>
              <a:rPr lang="en-US" sz="1200" spc="-3" dirty="0" err="1" smtClean="0">
                <a:solidFill>
                  <a:srgbClr val="000000"/>
                </a:solidFill>
                <a:latin typeface="Proxima Nova Medium"/>
                <a:cs typeface="Proxima Nova Medium"/>
              </a:rPr>
              <a:t>organisations</a:t>
            </a:r>
            <a:r>
              <a:rPr lang="en-US" sz="1200" spc="-3" dirty="0" smtClean="0">
                <a:solidFill>
                  <a:srgbClr val="000000"/>
                </a:solidFill>
                <a:latin typeface="Proxima Nova Medium"/>
                <a:cs typeface="Proxima Nova Medium"/>
              </a:rPr>
              <a:t> </a:t>
            </a:r>
            <a:r>
              <a:rPr lang="en-US" sz="1200" dirty="0" smtClean="0">
                <a:solidFill>
                  <a:srgbClr val="000000"/>
                </a:solidFill>
                <a:latin typeface="Proxima Nova Medium"/>
                <a:cs typeface="Proxima Nova Medium"/>
              </a:rPr>
              <a:t>and </a:t>
            </a:r>
            <a:r>
              <a:rPr lang="en-US" sz="1200" spc="3" dirty="0" smtClean="0">
                <a:solidFill>
                  <a:srgbClr val="000000"/>
                </a:solidFill>
                <a:latin typeface="Proxima Nova Medium"/>
                <a:cs typeface="Proxima Nova Medium"/>
              </a:rPr>
              <a:t>governments </a:t>
            </a:r>
            <a:r>
              <a:rPr lang="en-US" sz="1200" dirty="0" smtClean="0">
                <a:solidFill>
                  <a:srgbClr val="000000"/>
                </a:solidFill>
                <a:latin typeface="Proxima Nova Medium"/>
                <a:cs typeface="Proxima Nova Medium"/>
              </a:rPr>
              <a:t>in the </a:t>
            </a:r>
            <a:r>
              <a:rPr lang="en-US" sz="1200" spc="-3" dirty="0" smtClean="0">
                <a:solidFill>
                  <a:srgbClr val="000000"/>
                </a:solidFill>
                <a:latin typeface="Proxima Nova Medium"/>
                <a:cs typeface="Proxima Nova Medium"/>
              </a:rPr>
              <a:t>11 </a:t>
            </a:r>
            <a:r>
              <a:rPr lang="en-US" sz="1200" dirty="0" smtClean="0">
                <a:solidFill>
                  <a:srgbClr val="000000"/>
                </a:solidFill>
                <a:latin typeface="Proxima Nova Medium"/>
                <a:cs typeface="Proxima Nova Medium"/>
              </a:rPr>
              <a:t>regions </a:t>
            </a:r>
            <a:r>
              <a:rPr lang="en-US" sz="1200" spc="3" dirty="0" smtClean="0">
                <a:solidFill>
                  <a:srgbClr val="000000"/>
                </a:solidFill>
                <a:latin typeface="Proxima Nova Medium"/>
                <a:cs typeface="Proxima Nova Medium"/>
              </a:rPr>
              <a:t>of </a:t>
            </a:r>
            <a:r>
              <a:rPr lang="en-US" sz="1200" dirty="0" smtClean="0">
                <a:solidFill>
                  <a:srgbClr val="000000"/>
                </a:solidFill>
                <a:latin typeface="Proxima Nova Medium"/>
                <a:cs typeface="Proxima Nova Medium"/>
              </a:rPr>
              <a:t>the</a:t>
            </a:r>
            <a:r>
              <a:rPr lang="en-US" sz="1200" spc="-39" dirty="0" smtClean="0">
                <a:solidFill>
                  <a:srgbClr val="000000"/>
                </a:solidFill>
                <a:latin typeface="Proxima Nova Medium"/>
                <a:cs typeface="Proxima Nova Medium"/>
              </a:rPr>
              <a:t> </a:t>
            </a:r>
            <a:r>
              <a:rPr lang="en-US" sz="1200" spc="-3" dirty="0" smtClean="0">
                <a:solidFill>
                  <a:srgbClr val="000000"/>
                </a:solidFill>
                <a:latin typeface="Proxima Nova Medium"/>
                <a:cs typeface="Proxima Nova Medium"/>
              </a:rPr>
              <a:t>world</a:t>
            </a:r>
            <a:endParaRPr lang="en-US" sz="1200" dirty="0" smtClean="0">
              <a:latin typeface="Proxima Nova Medium"/>
              <a:cs typeface="Proxima Nova Medium"/>
            </a:endParaRPr>
          </a:p>
          <a:p>
            <a:pPr marL="1450921" marR="190222" indent="-286103">
              <a:lnSpc>
                <a:spcPct val="120200"/>
              </a:lnSpc>
              <a:spcBef>
                <a:spcPts val="1504"/>
              </a:spcBef>
              <a:buClr>
                <a:srgbClr val="970F52"/>
              </a:buClr>
              <a:buSzPct val="125316"/>
              <a:buFont typeface="Wingdings"/>
              <a:buChar char=""/>
              <a:tabLst>
                <a:tab pos="1451691" algn="l"/>
              </a:tabLst>
            </a:pPr>
            <a:r>
              <a:rPr lang="en-US" sz="1200" dirty="0" smtClean="0">
                <a:solidFill>
                  <a:srgbClr val="000000"/>
                </a:solidFill>
                <a:latin typeface="Proxima Nova Medium"/>
                <a:cs typeface="Proxima Nova Medium"/>
              </a:rPr>
              <a:t>to work </a:t>
            </a:r>
            <a:r>
              <a:rPr lang="en-US" sz="1200" spc="-3" dirty="0" smtClean="0">
                <a:solidFill>
                  <a:srgbClr val="000000"/>
                </a:solidFill>
                <a:latin typeface="Proxima Nova Medium"/>
                <a:cs typeface="Proxima Nova Medium"/>
              </a:rPr>
              <a:t>with </a:t>
            </a:r>
            <a:r>
              <a:rPr lang="en-US" sz="1200" dirty="0" smtClean="0">
                <a:solidFill>
                  <a:srgbClr val="000000"/>
                </a:solidFill>
                <a:latin typeface="Proxima Nova Medium"/>
                <a:cs typeface="Proxima Nova Medium"/>
              </a:rPr>
              <a:t>Government </a:t>
            </a:r>
            <a:r>
              <a:rPr lang="en-US" sz="1200" spc="-3" dirty="0" smtClean="0">
                <a:solidFill>
                  <a:srgbClr val="000000"/>
                </a:solidFill>
                <a:latin typeface="Proxima Nova Medium"/>
                <a:cs typeface="Proxima Nova Medium"/>
              </a:rPr>
              <a:t>of Mongolia </a:t>
            </a:r>
            <a:r>
              <a:rPr lang="en-US" sz="1200" dirty="0" smtClean="0">
                <a:solidFill>
                  <a:srgbClr val="000000"/>
                </a:solidFill>
                <a:latin typeface="Proxima Nova Medium"/>
                <a:cs typeface="Proxima Nova Medium"/>
              </a:rPr>
              <a:t>and </a:t>
            </a:r>
            <a:r>
              <a:rPr lang="en-US" sz="1200" spc="-3" dirty="0" smtClean="0">
                <a:solidFill>
                  <a:srgbClr val="000000"/>
                </a:solidFill>
                <a:latin typeface="Proxima Nova Medium"/>
                <a:cs typeface="Proxima Nova Medium"/>
              </a:rPr>
              <a:t>IYRP International </a:t>
            </a:r>
            <a:r>
              <a:rPr lang="en-US" sz="1200" dirty="0" smtClean="0">
                <a:solidFill>
                  <a:srgbClr val="000000"/>
                </a:solidFill>
                <a:latin typeface="Proxima Nova Medium"/>
                <a:cs typeface="Proxima Nova Medium"/>
              </a:rPr>
              <a:t>Support </a:t>
            </a:r>
            <a:r>
              <a:rPr lang="en-US" sz="1200" spc="-3" dirty="0" smtClean="0">
                <a:solidFill>
                  <a:srgbClr val="000000"/>
                </a:solidFill>
                <a:latin typeface="Proxima Nova Medium"/>
                <a:cs typeface="Proxima Nova Medium"/>
              </a:rPr>
              <a:t>Group (ISG) </a:t>
            </a:r>
            <a:r>
              <a:rPr lang="en-US" sz="1200" dirty="0" smtClean="0">
                <a:solidFill>
                  <a:srgbClr val="000000"/>
                </a:solidFill>
                <a:latin typeface="Proxima Nova Medium"/>
                <a:cs typeface="Proxima Nova Medium"/>
              </a:rPr>
              <a:t>to </a:t>
            </a:r>
            <a:r>
              <a:rPr lang="en-US" sz="1200" spc="-3" dirty="0" smtClean="0">
                <a:solidFill>
                  <a:srgbClr val="000000"/>
                </a:solidFill>
                <a:latin typeface="Proxima Nova Medium"/>
                <a:cs typeface="Proxima Nova Medium"/>
              </a:rPr>
              <a:t>plan </a:t>
            </a:r>
            <a:r>
              <a:rPr lang="en-US" sz="1200" dirty="0" smtClean="0">
                <a:solidFill>
                  <a:srgbClr val="000000"/>
                </a:solidFill>
                <a:latin typeface="Proxima Nova Medium"/>
                <a:cs typeface="Proxima Nova Medium"/>
              </a:rPr>
              <a:t>and implement IYRP activities </a:t>
            </a:r>
            <a:r>
              <a:rPr lang="en-US" sz="1200" spc="-6" dirty="0" smtClean="0">
                <a:solidFill>
                  <a:srgbClr val="000000"/>
                </a:solidFill>
                <a:latin typeface="Proxima Nova Medium"/>
                <a:cs typeface="Proxima Nova Medium"/>
              </a:rPr>
              <a:t>in </a:t>
            </a:r>
            <a:r>
              <a:rPr lang="en-US" sz="1200" dirty="0" smtClean="0">
                <a:solidFill>
                  <a:srgbClr val="000000"/>
                </a:solidFill>
                <a:latin typeface="Proxima Nova Medium"/>
                <a:cs typeface="Proxima Nova Medium"/>
              </a:rPr>
              <a:t>these</a:t>
            </a:r>
            <a:r>
              <a:rPr lang="en-US" sz="1200" spc="9" dirty="0" smtClean="0">
                <a:solidFill>
                  <a:srgbClr val="000000"/>
                </a:solidFill>
                <a:latin typeface="Proxima Nova Medium"/>
                <a:cs typeface="Proxima Nova Medium"/>
              </a:rPr>
              <a:t> </a:t>
            </a:r>
            <a:r>
              <a:rPr lang="en-US" sz="1200" spc="-3" dirty="0" smtClean="0">
                <a:solidFill>
                  <a:srgbClr val="000000"/>
                </a:solidFill>
                <a:latin typeface="Proxima Nova Medium"/>
                <a:cs typeface="Proxima Nova Medium"/>
              </a:rPr>
              <a:t>regions</a:t>
            </a:r>
          </a:p>
          <a:p>
            <a:pPr marL="1450921" marR="190222" indent="-286103">
              <a:lnSpc>
                <a:spcPct val="120200"/>
              </a:lnSpc>
              <a:spcBef>
                <a:spcPts val="1504"/>
              </a:spcBef>
              <a:buClr>
                <a:srgbClr val="970F52"/>
              </a:buClr>
              <a:buSzPct val="125316"/>
              <a:buFont typeface="Wingdings"/>
              <a:buChar char=""/>
              <a:tabLst>
                <a:tab pos="1451691" algn="l"/>
              </a:tabLst>
            </a:pPr>
            <a:endParaRPr lang="en-US" sz="1200" spc="-3" dirty="0" smtClean="0">
              <a:solidFill>
                <a:srgbClr val="000000"/>
              </a:solidFill>
              <a:latin typeface="Proxima Nova Medium"/>
              <a:cs typeface="Proxima Nova Medium"/>
            </a:endParaRPr>
          </a:p>
          <a:p>
            <a:pPr marL="1450921" marR="190222" indent="-286103">
              <a:lnSpc>
                <a:spcPct val="120200"/>
              </a:lnSpc>
              <a:spcBef>
                <a:spcPts val="1504"/>
              </a:spcBef>
              <a:buClr>
                <a:srgbClr val="970F52"/>
              </a:buClr>
              <a:buSzPct val="125316"/>
              <a:buFont typeface="Wingdings"/>
              <a:buChar char=""/>
              <a:tabLst>
                <a:tab pos="1451691" algn="l"/>
              </a:tabLst>
            </a:pPr>
            <a:r>
              <a:rPr lang="en-US" sz="1200" spc="-3" dirty="0" smtClean="0">
                <a:solidFill>
                  <a:srgbClr val="000000"/>
                </a:solidFill>
                <a:latin typeface="Proxima Nova Medium"/>
                <a:cs typeface="Proxima Nova Medium"/>
              </a:rPr>
              <a:t>WGs</a:t>
            </a:r>
          </a:p>
          <a:p>
            <a:pPr marL="358019" marR="3081" indent="-358019">
              <a:lnSpc>
                <a:spcPct val="121400"/>
              </a:lnSpc>
              <a:spcBef>
                <a:spcPts val="55"/>
              </a:spcBef>
              <a:buClr>
                <a:srgbClr val="000000"/>
              </a:buClr>
              <a:buSzPct val="89333"/>
              <a:buFont typeface="Wingdings"/>
              <a:buChar char=""/>
              <a:tabLst>
                <a:tab pos="357339" algn="l"/>
                <a:tab pos="357724" algn="l"/>
              </a:tabLst>
            </a:pPr>
            <a:r>
              <a:rPr lang="en-US" sz="1200" spc="6" dirty="0" smtClean="0">
                <a:solidFill>
                  <a:srgbClr val="2D7015"/>
                </a:solidFill>
                <a:latin typeface="Proxima Nova Semibold"/>
                <a:cs typeface="Proxima Nova Semibold"/>
              </a:rPr>
              <a:t>Greater awareness in </a:t>
            </a:r>
            <a:r>
              <a:rPr lang="en-US" sz="1200" spc="9" dirty="0" smtClean="0">
                <a:solidFill>
                  <a:srgbClr val="2D7015"/>
                </a:solidFill>
                <a:latin typeface="Proxima Nova Semibold"/>
                <a:cs typeface="Proxima Nova Semibold"/>
              </a:rPr>
              <a:t>science </a:t>
            </a:r>
            <a:r>
              <a:rPr lang="en-US" sz="1200" spc="15" dirty="0" smtClean="0">
                <a:solidFill>
                  <a:srgbClr val="2D7015"/>
                </a:solidFill>
                <a:latin typeface="Proxima Nova Semibold"/>
                <a:cs typeface="Proxima Nova Semibold"/>
              </a:rPr>
              <a:t>&amp; </a:t>
            </a:r>
            <a:r>
              <a:rPr lang="en-US" sz="1200" spc="3" dirty="0" smtClean="0">
                <a:solidFill>
                  <a:srgbClr val="2D7015"/>
                </a:solidFill>
                <a:latin typeface="Proxima Nova Semibold"/>
                <a:cs typeface="Proxima Nova Semibold"/>
              </a:rPr>
              <a:t>society </a:t>
            </a:r>
            <a:r>
              <a:rPr lang="en-US" sz="1200" spc="9" dirty="0" smtClean="0">
                <a:solidFill>
                  <a:srgbClr val="2D7015"/>
                </a:solidFill>
                <a:latin typeface="Proxima Nova Semibold"/>
                <a:cs typeface="Proxima Nova Semibold"/>
              </a:rPr>
              <a:t>about </a:t>
            </a:r>
            <a:r>
              <a:rPr lang="en-US" sz="1200" spc="12" dirty="0" smtClean="0">
                <a:solidFill>
                  <a:srgbClr val="2D7015"/>
                </a:solidFill>
                <a:latin typeface="Proxima Nova Semibold"/>
                <a:cs typeface="Proxima Nova Semibold"/>
              </a:rPr>
              <a:t>how </a:t>
            </a:r>
            <a:r>
              <a:rPr lang="en-US" sz="1200" spc="6" dirty="0" smtClean="0">
                <a:solidFill>
                  <a:srgbClr val="2D7015"/>
                </a:solidFill>
                <a:latin typeface="Proxima Nova Semibold"/>
                <a:cs typeface="Proxima Nova Semibold"/>
              </a:rPr>
              <a:t>rangelands </a:t>
            </a:r>
            <a:r>
              <a:rPr lang="en-US" sz="1200" spc="15" dirty="0" smtClean="0">
                <a:solidFill>
                  <a:srgbClr val="2D7015"/>
                </a:solidFill>
                <a:latin typeface="Proxima Nova Semibold"/>
                <a:cs typeface="Proxima Nova Semibold"/>
              </a:rPr>
              <a:t>&amp; </a:t>
            </a:r>
            <a:r>
              <a:rPr lang="en-US" sz="1200" spc="6" dirty="0" smtClean="0">
                <a:solidFill>
                  <a:srgbClr val="2D7015"/>
                </a:solidFill>
                <a:latin typeface="Proxima Nova Semibold"/>
                <a:cs typeface="Proxima Nova Semibold"/>
              </a:rPr>
              <a:t>pastoralists </a:t>
            </a:r>
            <a:r>
              <a:rPr lang="en-US" sz="1200" spc="9" dirty="0" smtClean="0">
                <a:solidFill>
                  <a:srgbClr val="2D7015"/>
                </a:solidFill>
                <a:latin typeface="Proxima Nova Semibold"/>
                <a:cs typeface="Proxima Nova Semibold"/>
              </a:rPr>
              <a:t>contribute to </a:t>
            </a:r>
            <a:r>
              <a:rPr lang="en-US" sz="1200" spc="3" dirty="0" smtClean="0">
                <a:solidFill>
                  <a:srgbClr val="2D7015"/>
                </a:solidFill>
                <a:latin typeface="Proxima Nova Semibold"/>
                <a:cs typeface="Proxima Nova Semibold"/>
              </a:rPr>
              <a:t>food </a:t>
            </a:r>
            <a:r>
              <a:rPr lang="en-US" sz="1200" spc="-15" dirty="0" smtClean="0">
                <a:solidFill>
                  <a:srgbClr val="2D7015"/>
                </a:solidFill>
                <a:latin typeface="Proxima Nova Semibold"/>
                <a:cs typeface="Proxima Nova Semibold"/>
              </a:rPr>
              <a:t>security, economy, </a:t>
            </a:r>
            <a:r>
              <a:rPr lang="en-US" sz="1200" spc="6" dirty="0" smtClean="0">
                <a:solidFill>
                  <a:srgbClr val="2D7015"/>
                </a:solidFill>
                <a:latin typeface="Proxima Nova Semibold"/>
                <a:cs typeface="Proxima Nova Semibold"/>
              </a:rPr>
              <a:t>environment </a:t>
            </a:r>
            <a:r>
              <a:rPr lang="en-US" sz="1200" spc="15" dirty="0" smtClean="0">
                <a:solidFill>
                  <a:srgbClr val="2D7015"/>
                </a:solidFill>
                <a:latin typeface="Proxima Nova Semibold"/>
                <a:cs typeface="Proxima Nova Semibold"/>
              </a:rPr>
              <a:t>&amp; </a:t>
            </a:r>
            <a:r>
              <a:rPr lang="en-US" sz="1200" spc="3" dirty="0" smtClean="0">
                <a:solidFill>
                  <a:srgbClr val="2D7015"/>
                </a:solidFill>
                <a:latin typeface="Proxima Nova Semibold"/>
                <a:cs typeface="Proxima Nova Semibold"/>
              </a:rPr>
              <a:t>cultural</a:t>
            </a:r>
            <a:r>
              <a:rPr lang="en-US" sz="1200" spc="69" dirty="0" smtClean="0">
                <a:solidFill>
                  <a:srgbClr val="2D7015"/>
                </a:solidFill>
                <a:latin typeface="Proxima Nova Semibold"/>
                <a:cs typeface="Proxima Nova Semibold"/>
              </a:rPr>
              <a:t> </a:t>
            </a:r>
            <a:r>
              <a:rPr lang="en-US" sz="1200" spc="9" dirty="0" smtClean="0">
                <a:solidFill>
                  <a:srgbClr val="2D7015"/>
                </a:solidFill>
                <a:latin typeface="Proxima Nova Semibold"/>
                <a:cs typeface="Proxima Nova Semibold"/>
              </a:rPr>
              <a:t>heritage</a:t>
            </a:r>
            <a:endParaRPr lang="en-US" sz="1200" dirty="0" smtClean="0">
              <a:latin typeface="Proxima Nova Semibold"/>
              <a:cs typeface="Proxima Nova Semibold"/>
            </a:endParaRPr>
          </a:p>
          <a:p>
            <a:pPr marL="358019" marR="814795" indent="-358019">
              <a:lnSpc>
                <a:spcPct val="120300"/>
              </a:lnSpc>
              <a:spcBef>
                <a:spcPts val="1819"/>
              </a:spcBef>
              <a:buFont typeface="Wingdings"/>
              <a:buChar char=""/>
              <a:tabLst>
                <a:tab pos="419720" algn="l"/>
                <a:tab pos="420105" algn="l"/>
              </a:tabLst>
            </a:pPr>
            <a:r>
              <a:rPr lang="en-US" sz="1200" spc="3" dirty="0" smtClean="0">
                <a:solidFill>
                  <a:srgbClr val="8D4F3E"/>
                </a:solidFill>
                <a:latin typeface="Proxima Nova Semibold"/>
                <a:cs typeface="Proxima Nova Semibold"/>
              </a:rPr>
              <a:t>Resolutions taken by </a:t>
            </a:r>
            <a:r>
              <a:rPr lang="en-US" sz="1200" spc="15" dirty="0" smtClean="0">
                <a:solidFill>
                  <a:srgbClr val="8D4F3E"/>
                </a:solidFill>
                <a:latin typeface="Proxima Nova Semibold"/>
                <a:cs typeface="Proxima Nova Semibold"/>
              </a:rPr>
              <a:t>UN </a:t>
            </a:r>
            <a:r>
              <a:rPr lang="en-US" sz="1200" spc="12" dirty="0" smtClean="0">
                <a:solidFill>
                  <a:srgbClr val="8D4F3E"/>
                </a:solidFill>
                <a:latin typeface="Proxima Nova Semibold"/>
                <a:cs typeface="Proxima Nova Semibold"/>
              </a:rPr>
              <a:t>and </a:t>
            </a:r>
            <a:r>
              <a:rPr lang="en-US" sz="1200" spc="9" dirty="0" smtClean="0">
                <a:solidFill>
                  <a:srgbClr val="8D4F3E"/>
                </a:solidFill>
                <a:latin typeface="Proxima Nova Semibold"/>
                <a:cs typeface="Proxima Nova Semibold"/>
              </a:rPr>
              <a:t>other </a:t>
            </a:r>
            <a:r>
              <a:rPr lang="en-US" sz="1200" spc="6" dirty="0" smtClean="0">
                <a:solidFill>
                  <a:srgbClr val="8D4F3E"/>
                </a:solidFill>
                <a:latin typeface="Proxima Nova Semibold"/>
                <a:cs typeface="Proxima Nova Semibold"/>
              </a:rPr>
              <a:t>international entities  in support </a:t>
            </a:r>
            <a:r>
              <a:rPr lang="en-US" sz="1200" spc="9" dirty="0" smtClean="0">
                <a:solidFill>
                  <a:srgbClr val="8D4F3E"/>
                </a:solidFill>
                <a:latin typeface="Proxima Nova Semibold"/>
                <a:cs typeface="Proxima Nova Semibold"/>
              </a:rPr>
              <a:t>of </a:t>
            </a:r>
            <a:r>
              <a:rPr lang="en-US" sz="1200" spc="-9" dirty="0" smtClean="0">
                <a:solidFill>
                  <a:srgbClr val="8D4F3E"/>
                </a:solidFill>
                <a:latin typeface="Proxima Nova Semibold"/>
                <a:cs typeface="Proxima Nova Semibold"/>
              </a:rPr>
              <a:t>rangelands </a:t>
            </a:r>
            <a:r>
              <a:rPr lang="en-US" sz="1200" spc="-6" dirty="0" smtClean="0">
                <a:solidFill>
                  <a:srgbClr val="8D4F3E"/>
                </a:solidFill>
                <a:latin typeface="Proxima Nova Semibold"/>
                <a:cs typeface="Proxima Nova Semibold"/>
              </a:rPr>
              <a:t>&amp;</a:t>
            </a:r>
            <a:r>
              <a:rPr lang="en-US" sz="1200" spc="12" dirty="0" smtClean="0">
                <a:solidFill>
                  <a:srgbClr val="8D4F3E"/>
                </a:solidFill>
                <a:latin typeface="Proxima Nova Semibold"/>
                <a:cs typeface="Proxima Nova Semibold"/>
              </a:rPr>
              <a:t> </a:t>
            </a:r>
            <a:r>
              <a:rPr lang="en-US" sz="1200" spc="-6" dirty="0" smtClean="0">
                <a:solidFill>
                  <a:srgbClr val="8D4F3E"/>
                </a:solidFill>
                <a:latin typeface="Proxima Nova Semibold"/>
                <a:cs typeface="Proxima Nova Semibold"/>
              </a:rPr>
              <a:t>pastoralists</a:t>
            </a:r>
            <a:endParaRPr lang="en-US" sz="1200" dirty="0" smtClean="0">
              <a:latin typeface="Proxima Nova Semibold"/>
              <a:cs typeface="Proxima Nova Semibold"/>
            </a:endParaRPr>
          </a:p>
          <a:p>
            <a:pPr marL="358019" marR="264924" indent="-358019">
              <a:lnSpc>
                <a:spcPct val="120300"/>
              </a:lnSpc>
              <a:spcBef>
                <a:spcPts val="1819"/>
              </a:spcBef>
              <a:buClr>
                <a:srgbClr val="8D4F3E"/>
              </a:buClr>
              <a:buFont typeface="Wingdings"/>
              <a:buChar char=""/>
              <a:tabLst>
                <a:tab pos="419720" algn="l"/>
                <a:tab pos="420105" algn="l"/>
              </a:tabLst>
            </a:pPr>
            <a:r>
              <a:rPr lang="en-US" sz="1200" spc="12" dirty="0" smtClean="0">
                <a:solidFill>
                  <a:srgbClr val="2D7015"/>
                </a:solidFill>
                <a:latin typeface="Proxima Nova Semibold"/>
                <a:cs typeface="Proxima Nova Semibold"/>
              </a:rPr>
              <a:t>Changes </a:t>
            </a:r>
            <a:r>
              <a:rPr lang="en-US" sz="1200" spc="6" dirty="0" smtClean="0">
                <a:solidFill>
                  <a:srgbClr val="2D7015"/>
                </a:solidFill>
                <a:latin typeface="Proxima Nova Semibold"/>
                <a:cs typeface="Proxima Nova Semibold"/>
              </a:rPr>
              <a:t>in </a:t>
            </a:r>
            <a:r>
              <a:rPr lang="en-US" sz="1200" spc="9" dirty="0" smtClean="0">
                <a:solidFill>
                  <a:srgbClr val="2D7015"/>
                </a:solidFill>
                <a:latin typeface="Proxima Nova Semibold"/>
                <a:cs typeface="Proxima Nova Semibold"/>
              </a:rPr>
              <a:t>national, </a:t>
            </a:r>
            <a:r>
              <a:rPr lang="en-US" sz="1200" spc="6" dirty="0" smtClean="0">
                <a:solidFill>
                  <a:srgbClr val="2D7015"/>
                </a:solidFill>
                <a:latin typeface="Proxima Nova Semibold"/>
                <a:cs typeface="Proxima Nova Semibold"/>
              </a:rPr>
              <a:t>regional </a:t>
            </a:r>
            <a:r>
              <a:rPr lang="en-US" sz="1200" spc="15" dirty="0" smtClean="0">
                <a:solidFill>
                  <a:srgbClr val="2D7015"/>
                </a:solidFill>
                <a:latin typeface="Proxima Nova Semibold"/>
                <a:cs typeface="Proxima Nova Semibold"/>
              </a:rPr>
              <a:t>&amp; </a:t>
            </a:r>
            <a:r>
              <a:rPr lang="en-US" sz="1200" spc="9" dirty="0" smtClean="0">
                <a:solidFill>
                  <a:srgbClr val="2D7015"/>
                </a:solidFill>
                <a:latin typeface="Proxima Nova Semibold"/>
                <a:cs typeface="Proxima Nova Semibold"/>
              </a:rPr>
              <a:t>global policies </a:t>
            </a:r>
            <a:r>
              <a:rPr lang="en-US" sz="1200" spc="6" dirty="0" smtClean="0">
                <a:solidFill>
                  <a:srgbClr val="2D7015"/>
                </a:solidFill>
                <a:latin typeface="Proxima Nova Semibold"/>
                <a:cs typeface="Proxima Nova Semibold"/>
              </a:rPr>
              <a:t>in </a:t>
            </a:r>
            <a:r>
              <a:rPr lang="en-US" sz="1200" spc="-3" dirty="0" err="1" smtClean="0">
                <a:solidFill>
                  <a:srgbClr val="2D7015"/>
                </a:solidFill>
                <a:latin typeface="Proxima Nova Semibold"/>
                <a:cs typeface="Proxima Nova Semibold"/>
              </a:rPr>
              <a:t>favour</a:t>
            </a:r>
            <a:r>
              <a:rPr lang="en-US" sz="1200" spc="-3" dirty="0" smtClean="0">
                <a:solidFill>
                  <a:srgbClr val="2D7015"/>
                </a:solidFill>
                <a:latin typeface="Proxima Nova Semibold"/>
                <a:cs typeface="Proxima Nova Semibold"/>
              </a:rPr>
              <a:t> </a:t>
            </a:r>
            <a:r>
              <a:rPr lang="en-US" sz="1200" spc="9" dirty="0" smtClean="0">
                <a:solidFill>
                  <a:srgbClr val="2D7015"/>
                </a:solidFill>
                <a:latin typeface="Proxima Nova Semibold"/>
                <a:cs typeface="Proxima Nova Semibold"/>
              </a:rPr>
              <a:t>of sustainable </a:t>
            </a:r>
            <a:r>
              <a:rPr lang="en-US" sz="1200" spc="-3" dirty="0" smtClean="0">
                <a:solidFill>
                  <a:srgbClr val="2D7015"/>
                </a:solidFill>
                <a:latin typeface="Proxima Nova Semibold"/>
                <a:cs typeface="Proxima Nova Semibold"/>
              </a:rPr>
              <a:t>management of </a:t>
            </a:r>
            <a:r>
              <a:rPr lang="en-US" sz="1200" spc="-9" dirty="0" smtClean="0">
                <a:solidFill>
                  <a:srgbClr val="2D7015"/>
                </a:solidFill>
                <a:latin typeface="Proxima Nova Semibold"/>
                <a:cs typeface="Proxima Nova Semibold"/>
              </a:rPr>
              <a:t>rangeland </a:t>
            </a:r>
            <a:r>
              <a:rPr lang="en-US" sz="1200" spc="-6" dirty="0" smtClean="0">
                <a:solidFill>
                  <a:srgbClr val="2D7015"/>
                </a:solidFill>
                <a:latin typeface="Proxima Nova Semibold"/>
                <a:cs typeface="Proxima Nova Semibold"/>
              </a:rPr>
              <a:t>resources by pastoralists &amp; </a:t>
            </a:r>
            <a:r>
              <a:rPr lang="en-US" sz="1200" spc="-3" dirty="0" smtClean="0">
                <a:solidFill>
                  <a:srgbClr val="2D7015"/>
                </a:solidFill>
                <a:latin typeface="Proxima Nova Semibold"/>
                <a:cs typeface="Proxima Nova Semibold"/>
              </a:rPr>
              <a:t>other</a:t>
            </a:r>
            <a:r>
              <a:rPr lang="en-US" sz="1200" spc="69" dirty="0" smtClean="0">
                <a:solidFill>
                  <a:srgbClr val="2D7015"/>
                </a:solidFill>
                <a:latin typeface="Proxima Nova Semibold"/>
                <a:cs typeface="Proxima Nova Semibold"/>
              </a:rPr>
              <a:t> </a:t>
            </a:r>
            <a:r>
              <a:rPr lang="en-US" sz="1200" spc="-6" dirty="0" smtClean="0">
                <a:solidFill>
                  <a:srgbClr val="2D7015"/>
                </a:solidFill>
                <a:latin typeface="Proxima Nova Semibold"/>
                <a:cs typeface="Proxima Nova Semibold"/>
              </a:rPr>
              <a:t>stakeholders</a:t>
            </a:r>
            <a:endParaRPr lang="en-US" sz="1200" dirty="0" smtClean="0">
              <a:latin typeface="Proxima Nova Semibold"/>
              <a:cs typeface="Proxima Nova Semibold"/>
            </a:endParaRPr>
          </a:p>
          <a:p>
            <a:pPr marL="358019" marR="881411" indent="-358019">
              <a:lnSpc>
                <a:spcPct val="121400"/>
              </a:lnSpc>
              <a:spcBef>
                <a:spcPts val="1819"/>
              </a:spcBef>
              <a:buFont typeface="Wingdings"/>
              <a:buChar char=""/>
              <a:tabLst>
                <a:tab pos="419720" algn="l"/>
                <a:tab pos="420105" algn="l"/>
              </a:tabLst>
            </a:pPr>
            <a:r>
              <a:rPr lang="en-US" sz="1200" spc="6" dirty="0" smtClean="0">
                <a:solidFill>
                  <a:srgbClr val="8D4F3E"/>
                </a:solidFill>
                <a:latin typeface="Proxima Nova Semibold"/>
                <a:cs typeface="Proxima Nova Semibold"/>
              </a:rPr>
              <a:t>Increase </a:t>
            </a:r>
            <a:r>
              <a:rPr lang="en-US" sz="1200" spc="9" dirty="0" smtClean="0">
                <a:solidFill>
                  <a:srgbClr val="8D4F3E"/>
                </a:solidFill>
                <a:latin typeface="Proxima Nova Semibold"/>
                <a:cs typeface="Proxima Nova Semibold"/>
              </a:rPr>
              <a:t>sustainable </a:t>
            </a:r>
            <a:r>
              <a:rPr lang="en-US" sz="1200" spc="15" dirty="0" smtClean="0">
                <a:solidFill>
                  <a:srgbClr val="8D4F3E"/>
                </a:solidFill>
                <a:latin typeface="Proxima Nova Semibold"/>
                <a:cs typeface="Proxima Nova Semibold"/>
              </a:rPr>
              <a:t>&amp; </a:t>
            </a:r>
            <a:r>
              <a:rPr lang="en-US" sz="1200" spc="6" dirty="0" smtClean="0">
                <a:solidFill>
                  <a:srgbClr val="8D4F3E"/>
                </a:solidFill>
                <a:latin typeface="Proxima Nova Semibold"/>
                <a:cs typeface="Proxima Nova Semibold"/>
              </a:rPr>
              <a:t>ethical investment in rangelands </a:t>
            </a:r>
            <a:r>
              <a:rPr lang="en-US" sz="1200" spc="15" dirty="0" smtClean="0">
                <a:solidFill>
                  <a:srgbClr val="8D4F3E"/>
                </a:solidFill>
                <a:latin typeface="Proxima Nova Semibold"/>
                <a:cs typeface="Proxima Nova Semibold"/>
              </a:rPr>
              <a:t>&amp; </a:t>
            </a:r>
            <a:r>
              <a:rPr lang="en-US" sz="1200" spc="6" dirty="0" smtClean="0">
                <a:solidFill>
                  <a:srgbClr val="8D4F3E"/>
                </a:solidFill>
                <a:latin typeface="Proxima Nova Semibold"/>
                <a:cs typeface="Proxima Nova Semibold"/>
              </a:rPr>
              <a:t>pastoralist livelihoods</a:t>
            </a:r>
            <a:endParaRPr lang="en-US" sz="1200" dirty="0" smtClean="0">
              <a:latin typeface="Proxima Nova Semibold"/>
              <a:cs typeface="Proxima Nova Semibold"/>
            </a:endParaRPr>
          </a:p>
          <a:p>
            <a:pPr marL="1450921" marR="190222" indent="-286103">
              <a:lnSpc>
                <a:spcPct val="120200"/>
              </a:lnSpc>
              <a:spcBef>
                <a:spcPts val="1504"/>
              </a:spcBef>
              <a:buClr>
                <a:srgbClr val="970F52"/>
              </a:buClr>
              <a:buSzPct val="125316"/>
              <a:buFont typeface="Wingdings"/>
              <a:buChar char=""/>
              <a:tabLst>
                <a:tab pos="1451691" algn="l"/>
              </a:tabLst>
            </a:pPr>
            <a:endParaRPr lang="en-US" sz="1200" dirty="0" smtClean="0">
              <a:latin typeface="Proxima Nova Medium"/>
              <a:cs typeface="Proxima Nova Medium"/>
            </a:endParaRPr>
          </a:p>
          <a:p>
            <a:endParaRPr lang="en-ZA" dirty="0"/>
          </a:p>
        </p:txBody>
      </p:sp>
      <p:sp>
        <p:nvSpPr>
          <p:cNvPr id="4" name="Slide Number Placeholder 3"/>
          <p:cNvSpPr>
            <a:spLocks noGrp="1"/>
          </p:cNvSpPr>
          <p:nvPr>
            <p:ph type="sldNum" sz="quarter" idx="10"/>
          </p:nvPr>
        </p:nvSpPr>
        <p:spPr/>
        <p:txBody>
          <a:bodyPr/>
          <a:lstStyle/>
          <a:p>
            <a:fld id="{A5924300-F8CB-4D2A-A658-99C3CAFB1ACF}" type="slidenum">
              <a:rPr lang="en-ZA" smtClean="0"/>
              <a:t>4</a:t>
            </a:fld>
            <a:endParaRPr lang="en-ZA"/>
          </a:p>
        </p:txBody>
      </p:sp>
    </p:spTree>
    <p:extLst>
      <p:ext uri="{BB962C8B-B14F-4D97-AF65-F5344CB8AC3E}">
        <p14:creationId xmlns:p14="http://schemas.microsoft.com/office/powerpoint/2010/main" val="1103385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47850">
              <a:lnSpc>
                <a:spcPct val="100000"/>
              </a:lnSpc>
              <a:spcBef>
                <a:spcPts val="2445"/>
              </a:spcBef>
            </a:pPr>
            <a:r>
              <a:rPr lang="en-US" spc="10" dirty="0" err="1" smtClean="0">
                <a:latin typeface="Proxima Nova Medium"/>
                <a:cs typeface="Proxima Nova Medium"/>
              </a:rPr>
              <a:t>Multistakeholder</a:t>
            </a:r>
            <a:r>
              <a:rPr lang="en-US" spc="10" dirty="0" smtClean="0">
                <a:latin typeface="Proxima Nova Medium"/>
                <a:cs typeface="Proxima Nova Medium"/>
              </a:rPr>
              <a:t> </a:t>
            </a:r>
            <a:r>
              <a:rPr lang="en-US" spc="15" dirty="0" smtClean="0">
                <a:latin typeface="Proxima Nova Medium"/>
                <a:cs typeface="Proxima Nova Medium"/>
              </a:rPr>
              <a:t>RISGs </a:t>
            </a:r>
            <a:r>
              <a:rPr lang="en-US" spc="10" dirty="0" smtClean="0">
                <a:latin typeface="Proxima Nova Medium"/>
                <a:cs typeface="Proxima Nova Medium"/>
              </a:rPr>
              <a:t>to </a:t>
            </a:r>
            <a:r>
              <a:rPr lang="en-US" spc="15" dirty="0" smtClean="0">
                <a:latin typeface="Proxima Nova Medium"/>
                <a:cs typeface="Proxima Nova Medium"/>
              </a:rPr>
              <a:t>generate</a:t>
            </a:r>
            <a:r>
              <a:rPr lang="en-US" spc="105" dirty="0" smtClean="0">
                <a:latin typeface="Proxima Nova Medium"/>
                <a:cs typeface="Proxima Nova Medium"/>
              </a:rPr>
              <a:t> </a:t>
            </a:r>
            <a:r>
              <a:rPr lang="en-US" spc="5" dirty="0" smtClean="0">
                <a:latin typeface="Proxima Nova Medium"/>
                <a:cs typeface="Proxima Nova Medium"/>
              </a:rPr>
              <a:t>partnership:</a:t>
            </a:r>
          </a:p>
          <a:p>
            <a:pPr marL="2392680" marR="386080" indent="-471805">
              <a:lnSpc>
                <a:spcPct val="120200"/>
              </a:lnSpc>
              <a:spcBef>
                <a:spcPts val="2570"/>
              </a:spcBef>
              <a:buClr>
                <a:srgbClr val="970F52"/>
              </a:buClr>
              <a:buSzPct val="125316"/>
              <a:buFont typeface="Wingdings"/>
              <a:buChar char=""/>
              <a:tabLst>
                <a:tab pos="2393950" algn="l"/>
              </a:tabLst>
            </a:pPr>
            <a:r>
              <a:rPr lang="en-US" sz="1200" dirty="0" smtClean="0">
                <a:solidFill>
                  <a:srgbClr val="000000"/>
                </a:solidFill>
                <a:latin typeface="Proxima Nova Medium"/>
                <a:cs typeface="Proxima Nova Medium"/>
              </a:rPr>
              <a:t>to </a:t>
            </a:r>
            <a:r>
              <a:rPr lang="en-US" sz="1200" spc="-5" dirty="0" smtClean="0">
                <a:solidFill>
                  <a:srgbClr val="000000"/>
                </a:solidFill>
                <a:latin typeface="Proxima Nova Medium"/>
                <a:cs typeface="Proxima Nova Medium"/>
              </a:rPr>
              <a:t>expand </a:t>
            </a:r>
            <a:r>
              <a:rPr lang="en-US" sz="1200" spc="5" dirty="0" smtClean="0">
                <a:solidFill>
                  <a:srgbClr val="000000"/>
                </a:solidFill>
                <a:latin typeface="Proxima Nova Medium"/>
                <a:cs typeface="Proxima Nova Medium"/>
              </a:rPr>
              <a:t>network </a:t>
            </a:r>
            <a:r>
              <a:rPr lang="en-US" sz="1200" dirty="0" smtClean="0">
                <a:solidFill>
                  <a:srgbClr val="000000"/>
                </a:solidFill>
                <a:latin typeface="Proxima Nova Medium"/>
                <a:cs typeface="Proxima Nova Medium"/>
              </a:rPr>
              <a:t>of </a:t>
            </a:r>
            <a:r>
              <a:rPr lang="en-US" sz="1200" spc="-5" dirty="0" smtClean="0">
                <a:solidFill>
                  <a:srgbClr val="000000"/>
                </a:solidFill>
                <a:latin typeface="Proxima Nova Medium"/>
                <a:cs typeface="Proxima Nova Medium"/>
              </a:rPr>
              <a:t>supporting </a:t>
            </a:r>
            <a:r>
              <a:rPr lang="en-US" sz="1200" spc="-5" dirty="0" err="1" smtClean="0">
                <a:solidFill>
                  <a:srgbClr val="000000"/>
                </a:solidFill>
                <a:latin typeface="Proxima Nova Medium"/>
                <a:cs typeface="Proxima Nova Medium"/>
              </a:rPr>
              <a:t>organisations</a:t>
            </a:r>
            <a:r>
              <a:rPr lang="en-US" sz="1200" spc="-5" dirty="0" smtClean="0">
                <a:solidFill>
                  <a:srgbClr val="000000"/>
                </a:solidFill>
                <a:latin typeface="Proxima Nova Medium"/>
                <a:cs typeface="Proxima Nova Medium"/>
              </a:rPr>
              <a:t> </a:t>
            </a:r>
            <a:r>
              <a:rPr lang="en-US" sz="1200" dirty="0" smtClean="0">
                <a:solidFill>
                  <a:srgbClr val="000000"/>
                </a:solidFill>
                <a:latin typeface="Proxima Nova Medium"/>
                <a:cs typeface="Proxima Nova Medium"/>
              </a:rPr>
              <a:t>and </a:t>
            </a:r>
            <a:r>
              <a:rPr lang="en-US" sz="1200" spc="5" dirty="0" smtClean="0">
                <a:solidFill>
                  <a:srgbClr val="000000"/>
                </a:solidFill>
                <a:latin typeface="Proxima Nova Medium"/>
                <a:cs typeface="Proxima Nova Medium"/>
              </a:rPr>
              <a:t>governments </a:t>
            </a:r>
            <a:r>
              <a:rPr lang="en-US" sz="1200" dirty="0" smtClean="0">
                <a:solidFill>
                  <a:srgbClr val="000000"/>
                </a:solidFill>
                <a:latin typeface="Proxima Nova Medium"/>
                <a:cs typeface="Proxima Nova Medium"/>
              </a:rPr>
              <a:t>in the </a:t>
            </a:r>
            <a:r>
              <a:rPr lang="en-US" sz="1200" spc="-5" dirty="0" smtClean="0">
                <a:solidFill>
                  <a:srgbClr val="000000"/>
                </a:solidFill>
                <a:latin typeface="Proxima Nova Medium"/>
                <a:cs typeface="Proxima Nova Medium"/>
              </a:rPr>
              <a:t>11 </a:t>
            </a:r>
            <a:r>
              <a:rPr lang="en-US" sz="1200" dirty="0" smtClean="0">
                <a:solidFill>
                  <a:srgbClr val="000000"/>
                </a:solidFill>
                <a:latin typeface="Proxima Nova Medium"/>
                <a:cs typeface="Proxima Nova Medium"/>
              </a:rPr>
              <a:t>regions </a:t>
            </a:r>
            <a:r>
              <a:rPr lang="en-US" sz="1200" spc="5" dirty="0" smtClean="0">
                <a:solidFill>
                  <a:srgbClr val="000000"/>
                </a:solidFill>
                <a:latin typeface="Proxima Nova Medium"/>
                <a:cs typeface="Proxima Nova Medium"/>
              </a:rPr>
              <a:t>of </a:t>
            </a:r>
            <a:r>
              <a:rPr lang="en-US" sz="1200" dirty="0" smtClean="0">
                <a:solidFill>
                  <a:srgbClr val="000000"/>
                </a:solidFill>
                <a:latin typeface="Proxima Nova Medium"/>
                <a:cs typeface="Proxima Nova Medium"/>
              </a:rPr>
              <a:t>the</a:t>
            </a:r>
            <a:r>
              <a:rPr lang="en-US" sz="1200" spc="-65" dirty="0" smtClean="0">
                <a:solidFill>
                  <a:srgbClr val="000000"/>
                </a:solidFill>
                <a:latin typeface="Proxima Nova Medium"/>
                <a:cs typeface="Proxima Nova Medium"/>
              </a:rPr>
              <a:t> </a:t>
            </a:r>
            <a:r>
              <a:rPr lang="en-US" sz="1200" spc="-5" dirty="0" smtClean="0">
                <a:solidFill>
                  <a:srgbClr val="000000"/>
                </a:solidFill>
                <a:latin typeface="Proxima Nova Medium"/>
                <a:cs typeface="Proxima Nova Medium"/>
              </a:rPr>
              <a:t>world</a:t>
            </a:r>
            <a:endParaRPr lang="en-US" sz="1200" dirty="0" smtClean="0">
              <a:latin typeface="Proxima Nova Medium"/>
              <a:cs typeface="Proxima Nova Medium"/>
            </a:endParaRPr>
          </a:p>
          <a:p>
            <a:pPr marL="2392680" marR="313690" indent="-471805">
              <a:lnSpc>
                <a:spcPct val="120200"/>
              </a:lnSpc>
              <a:spcBef>
                <a:spcPts val="2480"/>
              </a:spcBef>
              <a:buClr>
                <a:srgbClr val="970F52"/>
              </a:buClr>
              <a:buSzPct val="125316"/>
              <a:buFont typeface="Wingdings"/>
              <a:buChar char=""/>
              <a:tabLst>
                <a:tab pos="2393950" algn="l"/>
              </a:tabLst>
            </a:pPr>
            <a:r>
              <a:rPr lang="en-US" sz="1200" dirty="0" smtClean="0">
                <a:solidFill>
                  <a:srgbClr val="000000"/>
                </a:solidFill>
                <a:latin typeface="Proxima Nova Medium"/>
                <a:cs typeface="Proxima Nova Medium"/>
              </a:rPr>
              <a:t>to work </a:t>
            </a:r>
            <a:r>
              <a:rPr lang="en-US" sz="1200" spc="-5" dirty="0" smtClean="0">
                <a:solidFill>
                  <a:srgbClr val="000000"/>
                </a:solidFill>
                <a:latin typeface="Proxima Nova Medium"/>
                <a:cs typeface="Proxima Nova Medium"/>
              </a:rPr>
              <a:t>with </a:t>
            </a:r>
            <a:r>
              <a:rPr lang="en-US" sz="1200" dirty="0" smtClean="0">
                <a:solidFill>
                  <a:srgbClr val="000000"/>
                </a:solidFill>
                <a:latin typeface="Proxima Nova Medium"/>
                <a:cs typeface="Proxima Nova Medium"/>
              </a:rPr>
              <a:t>Government </a:t>
            </a:r>
            <a:r>
              <a:rPr lang="en-US" sz="1200" spc="-5" dirty="0" smtClean="0">
                <a:solidFill>
                  <a:srgbClr val="000000"/>
                </a:solidFill>
                <a:latin typeface="Proxima Nova Medium"/>
                <a:cs typeface="Proxima Nova Medium"/>
              </a:rPr>
              <a:t>of Mongolia </a:t>
            </a:r>
            <a:r>
              <a:rPr lang="en-US" sz="1200" dirty="0" smtClean="0">
                <a:solidFill>
                  <a:srgbClr val="000000"/>
                </a:solidFill>
                <a:latin typeface="Proxima Nova Medium"/>
                <a:cs typeface="Proxima Nova Medium"/>
              </a:rPr>
              <a:t>and </a:t>
            </a:r>
            <a:r>
              <a:rPr lang="en-US" sz="1200" spc="-5" dirty="0" smtClean="0">
                <a:solidFill>
                  <a:srgbClr val="000000"/>
                </a:solidFill>
                <a:latin typeface="Proxima Nova Medium"/>
                <a:cs typeface="Proxima Nova Medium"/>
              </a:rPr>
              <a:t>IYRP International </a:t>
            </a:r>
            <a:r>
              <a:rPr lang="en-US" sz="1200" dirty="0" smtClean="0">
                <a:solidFill>
                  <a:srgbClr val="000000"/>
                </a:solidFill>
                <a:latin typeface="Proxima Nova Medium"/>
                <a:cs typeface="Proxima Nova Medium"/>
              </a:rPr>
              <a:t>Support </a:t>
            </a:r>
            <a:r>
              <a:rPr lang="en-US" sz="1200" spc="-5" dirty="0" smtClean="0">
                <a:solidFill>
                  <a:srgbClr val="000000"/>
                </a:solidFill>
                <a:latin typeface="Proxima Nova Medium"/>
                <a:cs typeface="Proxima Nova Medium"/>
              </a:rPr>
              <a:t>Group (ISG) </a:t>
            </a:r>
            <a:r>
              <a:rPr lang="en-US" sz="1200" dirty="0" smtClean="0">
                <a:solidFill>
                  <a:srgbClr val="000000"/>
                </a:solidFill>
                <a:latin typeface="Proxima Nova Medium"/>
                <a:cs typeface="Proxima Nova Medium"/>
              </a:rPr>
              <a:t>to </a:t>
            </a:r>
            <a:r>
              <a:rPr lang="en-US" sz="1200" spc="-5" dirty="0" smtClean="0">
                <a:solidFill>
                  <a:srgbClr val="000000"/>
                </a:solidFill>
                <a:latin typeface="Proxima Nova Medium"/>
                <a:cs typeface="Proxima Nova Medium"/>
              </a:rPr>
              <a:t>plan </a:t>
            </a:r>
            <a:r>
              <a:rPr lang="en-US" sz="1200" dirty="0" smtClean="0">
                <a:solidFill>
                  <a:srgbClr val="000000"/>
                </a:solidFill>
                <a:latin typeface="Proxima Nova Medium"/>
                <a:cs typeface="Proxima Nova Medium"/>
              </a:rPr>
              <a:t>and implement IYRP activities </a:t>
            </a:r>
            <a:r>
              <a:rPr lang="en-US" sz="1200" spc="-10" dirty="0" smtClean="0">
                <a:solidFill>
                  <a:srgbClr val="000000"/>
                </a:solidFill>
                <a:latin typeface="Proxima Nova Medium"/>
                <a:cs typeface="Proxima Nova Medium"/>
              </a:rPr>
              <a:t>in </a:t>
            </a:r>
            <a:r>
              <a:rPr lang="en-US" sz="1200" dirty="0" smtClean="0">
                <a:solidFill>
                  <a:srgbClr val="000000"/>
                </a:solidFill>
                <a:latin typeface="Proxima Nova Medium"/>
                <a:cs typeface="Proxima Nova Medium"/>
              </a:rPr>
              <a:t>these</a:t>
            </a:r>
            <a:r>
              <a:rPr lang="en-US" sz="1200" spc="15" dirty="0" smtClean="0">
                <a:solidFill>
                  <a:srgbClr val="000000"/>
                </a:solidFill>
                <a:latin typeface="Proxima Nova Medium"/>
                <a:cs typeface="Proxima Nova Medium"/>
              </a:rPr>
              <a:t> </a:t>
            </a:r>
            <a:r>
              <a:rPr lang="en-US" sz="1200" spc="-5" dirty="0" smtClean="0">
                <a:solidFill>
                  <a:srgbClr val="000000"/>
                </a:solidFill>
                <a:latin typeface="Proxima Nova Medium"/>
                <a:cs typeface="Proxima Nova Medium"/>
              </a:rPr>
              <a:t>regions</a:t>
            </a:r>
            <a:endParaRPr lang="en-US" sz="1200" dirty="0" smtClean="0">
              <a:latin typeface="Proxima Nova Medium"/>
              <a:cs typeface="Proxima Nova Medium"/>
            </a:endParaRPr>
          </a:p>
          <a:p>
            <a:endParaRPr lang="en-ZA" dirty="0"/>
          </a:p>
        </p:txBody>
      </p:sp>
      <p:sp>
        <p:nvSpPr>
          <p:cNvPr id="4" name="Slide Number Placeholder 3"/>
          <p:cNvSpPr>
            <a:spLocks noGrp="1"/>
          </p:cNvSpPr>
          <p:nvPr>
            <p:ph type="sldNum" sz="quarter" idx="10"/>
          </p:nvPr>
        </p:nvSpPr>
        <p:spPr/>
        <p:txBody>
          <a:bodyPr/>
          <a:lstStyle/>
          <a:p>
            <a:fld id="{BF210634-D800-4E7C-B165-2E1C47C7E62B}" type="slidenum">
              <a:rPr lang="en-ZA" smtClean="0"/>
              <a:t>5</a:t>
            </a:fld>
            <a:endParaRPr lang="en-ZA"/>
          </a:p>
        </p:txBody>
      </p:sp>
    </p:spTree>
    <p:extLst>
      <p:ext uri="{BB962C8B-B14F-4D97-AF65-F5344CB8AC3E}">
        <p14:creationId xmlns:p14="http://schemas.microsoft.com/office/powerpoint/2010/main" val="1246947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F0F2B0FD-EF95-400C-9E3C-A76B91DA2C11}" type="slidenum">
              <a:rPr lang="en-ZA" smtClean="0"/>
              <a:t>7</a:t>
            </a:fld>
            <a:endParaRPr lang="en-ZA"/>
          </a:p>
        </p:txBody>
      </p:sp>
    </p:spTree>
    <p:extLst>
      <p:ext uri="{BB962C8B-B14F-4D97-AF65-F5344CB8AC3E}">
        <p14:creationId xmlns:p14="http://schemas.microsoft.com/office/powerpoint/2010/main" val="39388634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dirty="0" smtClean="0"/>
              <a:t>Pastoralists are people who raise livestock or (semi-)wild animals on rangelands in production systems </a:t>
            </a:r>
            <a:r>
              <a:rPr lang="en-US" sz="1200" i="1" dirty="0" smtClean="0">
                <a:solidFill>
                  <a:srgbClr val="FF0000"/>
                </a:solidFill>
              </a:rPr>
              <a:t>that depend on some degree of herd mobility. </a:t>
            </a:r>
            <a:r>
              <a:rPr lang="en-US" sz="1200" i="1" dirty="0" smtClean="0"/>
              <a:t>They manage diverse species of grazing and browsing animals such as sheep, goats, camels, cattle, and donkeys.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4D5156"/>
                </a:solidFill>
                <a:latin typeface="arial" panose="020B0604020202020204" pitchFamily="34" charset="0"/>
              </a:rPr>
              <a:t>Pastoralism is a way of life and a form of animal husbandry where domesticated and semi-wild animals are released onto large extensive rangelands for grazing, by nomadic people who moved around with their herds or ranchers who move between their grazing paddocks.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rgbClr val="4D5156"/>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latin typeface="Google Sans"/>
              </a:rPr>
              <a:t>Pastoral system also plays a key role in the supply of milk and meat and in agricultural production through the provision of manure and animal traction. It helps to generate currency through the export of live cattle and products, such as </a:t>
            </a:r>
            <a:r>
              <a:rPr lang="en-US" dirty="0" err="1" smtClean="0">
                <a:latin typeface="Google Sans"/>
              </a:rPr>
              <a:t>fibres</a:t>
            </a:r>
            <a:r>
              <a:rPr lang="en-US" dirty="0" smtClean="0">
                <a:latin typeface="Google Sans"/>
              </a:rPr>
              <a:t>, leather and hides.</a:t>
            </a:r>
            <a:endParaRPr lang="en-ZA"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rgbClr val="4D5156"/>
              </a:solidFill>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i="1" dirty="0" smtClean="0"/>
          </a:p>
          <a:p>
            <a:endParaRPr lang="en-ZA" dirty="0"/>
          </a:p>
        </p:txBody>
      </p:sp>
      <p:sp>
        <p:nvSpPr>
          <p:cNvPr id="4" name="Slide Number Placeholder 3"/>
          <p:cNvSpPr>
            <a:spLocks noGrp="1"/>
          </p:cNvSpPr>
          <p:nvPr>
            <p:ph type="sldNum" sz="quarter" idx="10"/>
          </p:nvPr>
        </p:nvSpPr>
        <p:spPr/>
        <p:txBody>
          <a:bodyPr/>
          <a:lstStyle/>
          <a:p>
            <a:fld id="{A5924300-F8CB-4D2A-A658-99C3CAFB1ACF}" type="slidenum">
              <a:rPr lang="en-ZA" smtClean="0"/>
              <a:t>8</a:t>
            </a:fld>
            <a:endParaRPr lang="en-ZA"/>
          </a:p>
        </p:txBody>
      </p:sp>
    </p:spTree>
    <p:extLst>
      <p:ext uri="{BB962C8B-B14F-4D97-AF65-F5344CB8AC3E}">
        <p14:creationId xmlns:p14="http://schemas.microsoft.com/office/powerpoint/2010/main" val="2973516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nSpc>
                <a:spcPct val="150000"/>
              </a:lnSpc>
              <a:spcBef>
                <a:spcPts val="136"/>
              </a:spcBef>
              <a:buFont typeface="Wingdings" charset="2"/>
              <a:buChar char="Ø"/>
            </a:pPr>
            <a:r>
              <a:rPr lang="en-US" sz="1200" dirty="0" smtClean="0"/>
              <a:t>Pastoralism, when practiced sustainably, aligns with regenerative agriculture principles.</a:t>
            </a:r>
          </a:p>
          <a:p>
            <a:pPr marL="228600" indent="-228600">
              <a:lnSpc>
                <a:spcPct val="150000"/>
              </a:lnSpc>
              <a:spcBef>
                <a:spcPts val="136"/>
              </a:spcBef>
              <a:buFont typeface="Wingdings" charset="2"/>
              <a:buChar char="Ø"/>
            </a:pPr>
            <a:r>
              <a:rPr lang="en-US" sz="1200" dirty="0" smtClean="0"/>
              <a:t>Embracing pastoralism as a regenerative approach can benefit both ecosystems and human livelihoods.</a:t>
            </a:r>
          </a:p>
          <a:p>
            <a:pPr marL="228600" indent="-228600">
              <a:lnSpc>
                <a:spcPct val="150000"/>
              </a:lnSpc>
              <a:spcBef>
                <a:spcPts val="136"/>
              </a:spcBef>
              <a:buFont typeface="Wingdings" charset="2"/>
              <a:buChar char="Ø"/>
            </a:pPr>
            <a:endParaRPr lang="en-US" sz="1200" dirty="0" smtClean="0"/>
          </a:p>
          <a:p>
            <a:pPr>
              <a:lnSpc>
                <a:spcPct val="150000"/>
              </a:lnSpc>
              <a:spcBef>
                <a:spcPts val="136"/>
              </a:spcBef>
            </a:pPr>
            <a:r>
              <a:rPr lang="en-US" sz="1200" b="1" dirty="0" smtClean="0">
                <a:solidFill>
                  <a:srgbClr val="C00000"/>
                </a:solidFill>
              </a:rPr>
              <a:t>Biodiversity </a:t>
            </a:r>
          </a:p>
          <a:p>
            <a:pPr marL="228600" indent="-228600">
              <a:lnSpc>
                <a:spcPct val="150000"/>
              </a:lnSpc>
              <a:spcBef>
                <a:spcPts val="136"/>
              </a:spcBef>
              <a:buFont typeface="Wingdings" charset="2"/>
              <a:buChar char="Ø"/>
            </a:pPr>
            <a:r>
              <a:rPr lang="en-US" sz="1200" dirty="0" smtClean="0"/>
              <a:t>Pastoralism promotes biodiversity by maintaining diverse landscapes through mobility and rotational grazing.</a:t>
            </a:r>
          </a:p>
          <a:p>
            <a:pPr marL="228600" indent="-228600">
              <a:lnSpc>
                <a:spcPct val="150000"/>
              </a:lnSpc>
              <a:spcBef>
                <a:spcPts val="136"/>
              </a:spcBef>
              <a:buFont typeface="Wingdings" charset="2"/>
              <a:buChar char="Ø"/>
            </a:pPr>
            <a:r>
              <a:rPr lang="en-US" sz="1200" dirty="0" smtClean="0"/>
              <a:t>Grazing animals mimic natural herbivore behaviors, which can enhance plant and wildlife diversity.</a:t>
            </a:r>
          </a:p>
          <a:p>
            <a:pPr>
              <a:lnSpc>
                <a:spcPct val="150000"/>
              </a:lnSpc>
              <a:spcBef>
                <a:spcPts val="136"/>
              </a:spcBef>
            </a:pPr>
            <a:endParaRPr lang="en-US" sz="400" dirty="0" smtClean="0"/>
          </a:p>
          <a:p>
            <a:pPr>
              <a:lnSpc>
                <a:spcPct val="150000"/>
              </a:lnSpc>
              <a:spcBef>
                <a:spcPts val="136"/>
              </a:spcBef>
            </a:pPr>
            <a:r>
              <a:rPr lang="en-US" sz="1200" b="1" dirty="0" smtClean="0">
                <a:solidFill>
                  <a:srgbClr val="C00000"/>
                </a:solidFill>
              </a:rPr>
              <a:t>Soil Health</a:t>
            </a:r>
          </a:p>
          <a:p>
            <a:pPr marL="228600" indent="-228600">
              <a:lnSpc>
                <a:spcPct val="150000"/>
              </a:lnSpc>
              <a:spcBef>
                <a:spcPts val="136"/>
              </a:spcBef>
              <a:buFont typeface="Wingdings" charset="2"/>
              <a:buChar char="Ø"/>
            </a:pPr>
            <a:r>
              <a:rPr lang="en-US" sz="1200" dirty="0" smtClean="0"/>
              <a:t>Pastoralism contributes to soil health through minimal disturbance.</a:t>
            </a:r>
          </a:p>
          <a:p>
            <a:pPr marL="228600" indent="-228600">
              <a:lnSpc>
                <a:spcPct val="150000"/>
              </a:lnSpc>
              <a:spcBef>
                <a:spcPts val="136"/>
              </a:spcBef>
              <a:buFont typeface="Wingdings" charset="2"/>
              <a:buChar char="Ø"/>
            </a:pPr>
            <a:r>
              <a:rPr lang="en-US" sz="1200" dirty="0" smtClean="0"/>
              <a:t>Grazing animals help cycle nutrients and stimulate microbial activity.</a:t>
            </a:r>
          </a:p>
          <a:p>
            <a:pPr marL="228600" indent="-228600">
              <a:lnSpc>
                <a:spcPct val="150000"/>
              </a:lnSpc>
              <a:spcBef>
                <a:spcPts val="136"/>
              </a:spcBef>
              <a:buFont typeface="Wingdings" charset="2"/>
              <a:buChar char="Ø"/>
            </a:pPr>
            <a:r>
              <a:rPr lang="en-US" sz="1200" dirty="0" smtClean="0"/>
              <a:t>Reduced soil erosion and improved soil structure are outcomes of well-managed pastoral systems.</a:t>
            </a:r>
          </a:p>
          <a:p>
            <a:pPr>
              <a:lnSpc>
                <a:spcPct val="150000"/>
              </a:lnSpc>
              <a:spcBef>
                <a:spcPts val="136"/>
              </a:spcBef>
            </a:pPr>
            <a:endParaRPr lang="en-US" dirty="0" smtClean="0"/>
          </a:p>
          <a:p>
            <a:pPr>
              <a:lnSpc>
                <a:spcPct val="150000"/>
              </a:lnSpc>
              <a:spcBef>
                <a:spcPts val="136"/>
              </a:spcBef>
            </a:pPr>
            <a:r>
              <a:rPr lang="en-US" sz="1200" b="1" dirty="0" smtClean="0">
                <a:solidFill>
                  <a:srgbClr val="C00000"/>
                </a:solidFill>
              </a:rPr>
              <a:t>Carbon Sequestration</a:t>
            </a:r>
          </a:p>
          <a:p>
            <a:pPr marL="228600" indent="-228600">
              <a:lnSpc>
                <a:spcPct val="150000"/>
              </a:lnSpc>
              <a:spcBef>
                <a:spcPts val="136"/>
              </a:spcBef>
              <a:buFont typeface="Wingdings" charset="2"/>
              <a:buChar char="Ø"/>
            </a:pPr>
            <a:r>
              <a:rPr lang="en-US" sz="1200" dirty="0" smtClean="0"/>
              <a:t>Grasslands and forests in pastoral areas capture and store significant amounts of carbon.</a:t>
            </a:r>
          </a:p>
          <a:p>
            <a:pPr marL="228600" indent="-228600">
              <a:lnSpc>
                <a:spcPct val="150000"/>
              </a:lnSpc>
              <a:spcBef>
                <a:spcPts val="136"/>
              </a:spcBef>
              <a:buFont typeface="Wingdings" charset="2"/>
              <a:buChar char="Ø"/>
            </a:pPr>
            <a:r>
              <a:rPr lang="en-US" sz="1200" dirty="0" smtClean="0"/>
              <a:t>When managed sustainably, pastoralism mitigates climate change by preserving these carbon sinks.</a:t>
            </a:r>
          </a:p>
          <a:p>
            <a:endParaRPr lang="en-ZA" dirty="0"/>
          </a:p>
        </p:txBody>
      </p:sp>
      <p:sp>
        <p:nvSpPr>
          <p:cNvPr id="4" name="Slide Number Placeholder 3"/>
          <p:cNvSpPr>
            <a:spLocks noGrp="1"/>
          </p:cNvSpPr>
          <p:nvPr>
            <p:ph type="sldNum" sz="quarter" idx="10"/>
          </p:nvPr>
        </p:nvSpPr>
        <p:spPr/>
        <p:txBody>
          <a:bodyPr/>
          <a:lstStyle/>
          <a:p>
            <a:fld id="{A5924300-F8CB-4D2A-A658-99C3CAFB1ACF}" type="slidenum">
              <a:rPr lang="en-ZA" smtClean="0"/>
              <a:t>9</a:t>
            </a:fld>
            <a:endParaRPr lang="en-ZA"/>
          </a:p>
        </p:txBody>
      </p:sp>
    </p:spTree>
    <p:extLst>
      <p:ext uri="{BB962C8B-B14F-4D97-AF65-F5344CB8AC3E}">
        <p14:creationId xmlns:p14="http://schemas.microsoft.com/office/powerpoint/2010/main" val="2244269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latin typeface="Cambria" panose="02040503050406030204" pitchFamily="18" charset="0"/>
                <a:ea typeface="MS Mincho"/>
                <a:cs typeface="Times New Roman" panose="02020603050405020304" pitchFamily="18" charset="0"/>
              </a:rPr>
              <a:t>RSC is a critical </a:t>
            </a:r>
            <a:r>
              <a:rPr lang="en-US" sz="1200" dirty="0" smtClean="0">
                <a:highlight>
                  <a:srgbClr val="FFFF00"/>
                </a:highlight>
                <a:latin typeface="Cambria" panose="02040503050406030204" pitchFamily="18" charset="0"/>
                <a:ea typeface="MS Mincho"/>
                <a:cs typeface="Times New Roman" panose="02020603050405020304" pitchFamily="18" charset="0"/>
              </a:rPr>
              <a:t>step towards achieving an effective, equitable and impactful certification system for all rangelands of the world</a:t>
            </a:r>
            <a:r>
              <a:rPr lang="en-US" sz="1200" dirty="0" smtClean="0">
                <a:latin typeface="Cambria" panose="02040503050406030204" pitchFamily="18" charset="0"/>
                <a:ea typeface="MS Mincho"/>
                <a:cs typeface="Times New Roman" panose="02020603050405020304" pitchFamily="18" charset="0"/>
              </a:rPr>
              <a:t>. I thank Sustainable </a:t>
            </a:r>
            <a:r>
              <a:rPr lang="en-US" sz="1200" dirty="0" err="1" smtClean="0">
                <a:latin typeface="Cambria" panose="02040503050406030204" pitchFamily="18" charset="0"/>
                <a:ea typeface="MS Mincho"/>
                <a:cs typeface="Times New Roman" panose="02020603050405020304" pitchFamily="18" charset="0"/>
              </a:rPr>
              <a:t>Fibre</a:t>
            </a:r>
            <a:r>
              <a:rPr lang="en-US" sz="1200" dirty="0" smtClean="0">
                <a:latin typeface="Cambria" panose="02040503050406030204" pitchFamily="18" charset="0"/>
                <a:ea typeface="MS Mincho"/>
                <a:cs typeface="Times New Roman" panose="02020603050405020304" pitchFamily="18" charset="0"/>
              </a:rPr>
              <a:t> Alliance , Eurofins and all the organizers for creating this important dialogue for 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latin typeface="Cambria" panose="02040503050406030204" pitchFamily="18" charset="0"/>
              <a:ea typeface="MS Mincho"/>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A new certification system should address issues critical for a mobile system not a sedentary one.  For example, land rights and customary local regulations are very different for an extensive system than  they are for a sedentary system. Keeping rangelands healthy is very different from keeping croplands healthy.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228600" indent="-228600">
              <a:lnSpc>
                <a:spcPct val="150000"/>
              </a:lnSpc>
              <a:spcBef>
                <a:spcPts val="136"/>
              </a:spcBef>
              <a:spcAft>
                <a:spcPts val="0"/>
              </a:spcAft>
              <a:buFont typeface="Wingdings" charset="2"/>
              <a:buChar char="Ø"/>
            </a:pPr>
            <a:r>
              <a:rPr lang="en-US" dirty="0" smtClean="0"/>
              <a:t>Existing standards are piecemeal and do not cover all issues of relevance to a pastoral society –they have been developed for a sedentary production system. </a:t>
            </a:r>
            <a:endParaRPr lang="en-ZA" dirty="0" smtClean="0"/>
          </a:p>
          <a:p>
            <a:pPr marL="228600" indent="-228600">
              <a:lnSpc>
                <a:spcPct val="150000"/>
              </a:lnSpc>
              <a:spcBef>
                <a:spcPts val="136"/>
              </a:spcBef>
              <a:spcAft>
                <a:spcPts val="0"/>
              </a:spcAft>
              <a:buFont typeface="Wingdings" charset="2"/>
              <a:buChar char="Ø"/>
            </a:pPr>
            <a:r>
              <a:rPr lang="en-US" dirty="0" smtClean="0"/>
              <a:t>A new certification system should address issues critical for a mobile system not a sedentary one. Keeping rangelands healthy is very different from keeping croplands healthy.</a:t>
            </a:r>
            <a:endParaRPr lang="en-ZA" dirty="0" smtClean="0"/>
          </a:p>
          <a:p>
            <a:pPr marL="228600" indent="-228600">
              <a:lnSpc>
                <a:spcPct val="150000"/>
              </a:lnSpc>
              <a:spcBef>
                <a:spcPts val="136"/>
              </a:spcBef>
              <a:spcAft>
                <a:spcPts val="0"/>
              </a:spcAft>
              <a:buFont typeface="Wingdings" charset="2"/>
              <a:buChar char="Ø"/>
            </a:pPr>
            <a:r>
              <a:rPr lang="en-US" dirty="0" smtClean="0"/>
              <a:t> A certification system would potentially increase incomes for pastoralists and also make it a predictable stream of revenue that would help increase pastoralists’ resilience to climate change</a:t>
            </a:r>
          </a:p>
          <a:p>
            <a:pPr marL="228600" lvl="1" indent="-228600">
              <a:lnSpc>
                <a:spcPct val="150000"/>
              </a:lnSpc>
              <a:spcBef>
                <a:spcPts val="136"/>
              </a:spcBef>
              <a:spcAft>
                <a:spcPts val="0"/>
              </a:spcAft>
              <a:buFont typeface="Wingdings" charset="2"/>
              <a:buChar char="Ø"/>
            </a:pPr>
            <a:r>
              <a:rPr lang="en-US" dirty="0" smtClean="0"/>
              <a:t>A certification system would give the legitimacy to extensive pastoral production that would raise its profile, visibility and value on the market</a:t>
            </a:r>
            <a:endParaRPr lang="en-ZA" dirty="0" smtClean="0"/>
          </a:p>
          <a:p>
            <a:pPr marL="228600" lvl="0" indent="-228600">
              <a:lnSpc>
                <a:spcPct val="150000"/>
              </a:lnSpc>
              <a:spcBef>
                <a:spcPts val="136"/>
              </a:spcBef>
              <a:spcAft>
                <a:spcPts val="0"/>
              </a:spcAft>
              <a:buFont typeface="Wingdings" charset="2"/>
              <a:buChar char="Ø"/>
            </a:pPr>
            <a:r>
              <a:rPr lang="en-US" dirty="0" smtClean="0"/>
              <a:t>RSC should encourage governments to pass appropriate policies and balanced subsidy programs that enable pastoral stewardship of rangelands</a:t>
            </a:r>
            <a:endParaRPr lang="en-ZA" dirty="0" smtClean="0"/>
          </a:p>
          <a:p>
            <a:pPr marL="228600" indent="-228600">
              <a:lnSpc>
                <a:spcPct val="150000"/>
              </a:lnSpc>
              <a:spcBef>
                <a:spcPts val="136"/>
              </a:spcBef>
              <a:spcAft>
                <a:spcPts val="0"/>
              </a:spcAft>
              <a:buFont typeface="Wingdings" charset="2"/>
              <a:buChar char="Ø"/>
            </a:pPr>
            <a:r>
              <a:rPr lang="en-US" dirty="0" smtClean="0"/>
              <a:t> A well-tuned certification system would provide the incentive for pastoralists and other land managers to invest in protecting rangelands from conversion to unsustainable uses</a:t>
            </a:r>
            <a:endParaRPr lang="en-ZA"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ZA" sz="1200" dirty="0" smtClean="0">
              <a:latin typeface="Cambria" panose="02040503050406030204" pitchFamily="18" charset="0"/>
              <a:ea typeface="MS Mincho"/>
              <a:cs typeface="Times New Roman" panose="02020603050405020304" pitchFamily="18" charset="0"/>
            </a:endParaRPr>
          </a:p>
          <a:p>
            <a:endParaRPr lang="en-ZA" dirty="0"/>
          </a:p>
        </p:txBody>
      </p:sp>
      <p:sp>
        <p:nvSpPr>
          <p:cNvPr id="4" name="Slide Number Placeholder 3"/>
          <p:cNvSpPr>
            <a:spLocks noGrp="1"/>
          </p:cNvSpPr>
          <p:nvPr>
            <p:ph type="sldNum" sz="quarter" idx="10"/>
          </p:nvPr>
        </p:nvSpPr>
        <p:spPr/>
        <p:txBody>
          <a:bodyPr/>
          <a:lstStyle/>
          <a:p>
            <a:fld id="{A5924300-F8CB-4D2A-A658-99C3CAFB1ACF}" type="slidenum">
              <a:rPr lang="en-ZA" smtClean="0"/>
              <a:t>10</a:t>
            </a:fld>
            <a:endParaRPr lang="en-ZA"/>
          </a:p>
        </p:txBody>
      </p:sp>
    </p:spTree>
    <p:extLst>
      <p:ext uri="{BB962C8B-B14F-4D97-AF65-F5344CB8AC3E}">
        <p14:creationId xmlns:p14="http://schemas.microsoft.com/office/powerpoint/2010/main" val="29259216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lvl="0" indent="-228600">
              <a:lnSpc>
                <a:spcPct val="150000"/>
              </a:lnSpc>
              <a:spcBef>
                <a:spcPts val="136"/>
              </a:spcBef>
              <a:buFont typeface="Wingdings" charset="2"/>
              <a:buChar char="Ø"/>
            </a:pPr>
            <a:r>
              <a:rPr lang="en-US" sz="1200" dirty="0" smtClean="0"/>
              <a:t>FAO Rangelands Partnership Secretariat, to continue to raise awareness for governments</a:t>
            </a:r>
            <a:endParaRPr lang="en-ZA" sz="1200" dirty="0" smtClean="0"/>
          </a:p>
          <a:p>
            <a:pPr marL="228600" lvl="0" indent="-228600">
              <a:lnSpc>
                <a:spcPct val="150000"/>
              </a:lnSpc>
              <a:spcBef>
                <a:spcPts val="136"/>
              </a:spcBef>
              <a:buFont typeface="Wingdings" charset="2"/>
              <a:buChar char="Ø"/>
            </a:pPr>
            <a:r>
              <a:rPr lang="en-US" sz="1200" dirty="0" smtClean="0"/>
              <a:t>Pastoralists platforms for pastoralists to speak and have their voice heard, at national, regional and global levels</a:t>
            </a:r>
            <a:endParaRPr lang="en-ZA" sz="1200" dirty="0" smtClean="0"/>
          </a:p>
          <a:p>
            <a:pPr marL="228600" lvl="0" indent="-228600">
              <a:lnSpc>
                <a:spcPct val="150000"/>
              </a:lnSpc>
              <a:spcBef>
                <a:spcPts val="136"/>
              </a:spcBef>
              <a:buFont typeface="Wingdings" charset="2"/>
              <a:buChar char="Ø"/>
            </a:pPr>
            <a:r>
              <a:rPr lang="en-US" sz="1200" dirty="0" smtClean="0"/>
              <a:t>Resolutions taken by UN Entities in support of rangelands and pastoralism, including UNFCCC and the Post-2030 SDGs </a:t>
            </a:r>
            <a:endParaRPr lang="en-ZA" sz="1200" dirty="0" smtClean="0"/>
          </a:p>
          <a:p>
            <a:pPr marL="228600" lvl="0" indent="-228600">
              <a:lnSpc>
                <a:spcPct val="150000"/>
              </a:lnSpc>
              <a:spcBef>
                <a:spcPts val="136"/>
              </a:spcBef>
              <a:buFont typeface="Wingdings" charset="2"/>
              <a:buChar char="Ø"/>
            </a:pPr>
            <a:r>
              <a:rPr lang="en-US" sz="1200" dirty="0" smtClean="0"/>
              <a:t>Global data base of rangelands and pastoralists</a:t>
            </a:r>
            <a:endParaRPr lang="en-ZA" sz="1200" dirty="0" smtClean="0"/>
          </a:p>
          <a:p>
            <a:pPr marL="228600" lvl="0" indent="-228600">
              <a:lnSpc>
                <a:spcPct val="150000"/>
              </a:lnSpc>
              <a:spcBef>
                <a:spcPts val="136"/>
              </a:spcBef>
              <a:buFont typeface="Wingdings" charset="2"/>
              <a:buChar char="Ø"/>
            </a:pPr>
            <a:r>
              <a:rPr lang="en-US" sz="1200" dirty="0" smtClean="0"/>
              <a:t>Changes in national, regional, global policies promoting the protection and sustainability of rangelands and pastoralists, fair and equitable benefits and </a:t>
            </a:r>
            <a:r>
              <a:rPr lang="en-US" sz="1200" dirty="0" err="1" smtClean="0"/>
              <a:t>upliftment</a:t>
            </a:r>
            <a:endParaRPr lang="en-ZA" sz="1200" dirty="0" smtClean="0"/>
          </a:p>
          <a:p>
            <a:pPr marL="228600" lvl="0" indent="-228600">
              <a:lnSpc>
                <a:spcPct val="150000"/>
              </a:lnSpc>
              <a:spcBef>
                <a:spcPts val="136"/>
              </a:spcBef>
              <a:buFont typeface="Wingdings" charset="2"/>
              <a:buChar char="Ø"/>
            </a:pPr>
            <a:r>
              <a:rPr lang="en-US" sz="1200" dirty="0" smtClean="0"/>
              <a:t>A fully funded and representative global gathering of pastoralists in 2026</a:t>
            </a:r>
            <a:endParaRPr lang="en-ZA" sz="1200" dirty="0" smtClean="0"/>
          </a:p>
          <a:p>
            <a:pPr marL="228600" lvl="0" indent="-228600">
              <a:lnSpc>
                <a:spcPct val="150000"/>
              </a:lnSpc>
              <a:spcBef>
                <a:spcPts val="136"/>
              </a:spcBef>
              <a:buFont typeface="Wingdings" charset="2"/>
              <a:buChar char="Ø"/>
            </a:pPr>
            <a:r>
              <a:rPr lang="en-US" sz="1200" dirty="0" smtClean="0"/>
              <a:t>More projects and programs dedicated to rangelands and pastoralists through global funds such as GEF, GCF, LDN, VCM </a:t>
            </a:r>
            <a:r>
              <a:rPr lang="en-ZA" sz="1200" dirty="0" smtClean="0"/>
              <a:t>–</a:t>
            </a:r>
            <a:r>
              <a:rPr lang="en-US" sz="1200" dirty="0" smtClean="0"/>
              <a:t> and growing portfolio of rangeland friendly certified products (RSC)</a:t>
            </a:r>
            <a:endParaRPr lang="en-ZA" sz="1200" dirty="0" smtClean="0"/>
          </a:p>
          <a:p>
            <a:endParaRPr lang="en-ZA" dirty="0"/>
          </a:p>
        </p:txBody>
      </p:sp>
      <p:sp>
        <p:nvSpPr>
          <p:cNvPr id="4" name="Slide Number Placeholder 3"/>
          <p:cNvSpPr>
            <a:spLocks noGrp="1"/>
          </p:cNvSpPr>
          <p:nvPr>
            <p:ph type="sldNum" sz="quarter" idx="10"/>
          </p:nvPr>
        </p:nvSpPr>
        <p:spPr/>
        <p:txBody>
          <a:bodyPr/>
          <a:lstStyle/>
          <a:p>
            <a:fld id="{A5924300-F8CB-4D2A-A658-99C3CAFB1ACF}" type="slidenum">
              <a:rPr lang="en-ZA" smtClean="0"/>
              <a:t>11</a:t>
            </a:fld>
            <a:endParaRPr lang="en-ZA"/>
          </a:p>
        </p:txBody>
      </p:sp>
    </p:spTree>
    <p:extLst>
      <p:ext uri="{BB962C8B-B14F-4D97-AF65-F5344CB8AC3E}">
        <p14:creationId xmlns:p14="http://schemas.microsoft.com/office/powerpoint/2010/main" val="4934777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6C3DA-05F3-E8AC-2969-0CAC9131AB3F}"/>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99B0C47-1E7C-DE78-5B80-D3A76912FD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4BA8849-1DFB-E80F-2BC9-2CD20B57560A}"/>
              </a:ext>
            </a:extLst>
          </p:cNvPr>
          <p:cNvSpPr>
            <a:spLocks noGrp="1"/>
          </p:cNvSpPr>
          <p:nvPr>
            <p:ph type="dt" sz="half" idx="10"/>
          </p:nvPr>
        </p:nvSpPr>
        <p:spPr/>
        <p:txBody>
          <a:bodyPr/>
          <a:lstStyle/>
          <a:p>
            <a:fld id="{7953D2FC-906C-4949-AD6E-AEC33D8774B5}" type="datetimeFigureOut">
              <a:rPr lang="en-US" smtClean="0"/>
              <a:t>9/28/2023</a:t>
            </a:fld>
            <a:endParaRPr lang="en-US"/>
          </a:p>
        </p:txBody>
      </p:sp>
      <p:sp>
        <p:nvSpPr>
          <p:cNvPr id="5" name="Footer Placeholder 4">
            <a:extLst>
              <a:ext uri="{FF2B5EF4-FFF2-40B4-BE49-F238E27FC236}">
                <a16:creationId xmlns:a16="http://schemas.microsoft.com/office/drawing/2014/main" id="{73718247-6740-57F7-FEAE-C447D9F7E4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6A6816-0509-D6AC-71F8-2AE28410B979}"/>
              </a:ext>
            </a:extLst>
          </p:cNvPr>
          <p:cNvSpPr>
            <a:spLocks noGrp="1"/>
          </p:cNvSpPr>
          <p:nvPr>
            <p:ph type="sldNum" sz="quarter" idx="12"/>
          </p:nvPr>
        </p:nvSpPr>
        <p:spPr/>
        <p:txBody>
          <a:bodyPr/>
          <a:lstStyle/>
          <a:p>
            <a:fld id="{665D8E54-F7CB-194A-9FFE-C6CBEF1DBBB8}" type="slidenum">
              <a:rPr lang="en-US" smtClean="0"/>
              <a:t>‹#›</a:t>
            </a:fld>
            <a:endParaRPr lang="en-US"/>
          </a:p>
        </p:txBody>
      </p:sp>
    </p:spTree>
    <p:extLst>
      <p:ext uri="{BB962C8B-B14F-4D97-AF65-F5344CB8AC3E}">
        <p14:creationId xmlns:p14="http://schemas.microsoft.com/office/powerpoint/2010/main" val="4009891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5C314-DB83-E65B-CED0-9D17C647338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1EA0021-A17A-04ED-3373-023BFB27CBE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815D1DA-4136-9CAB-9881-66901BC9C1D7}"/>
              </a:ext>
            </a:extLst>
          </p:cNvPr>
          <p:cNvSpPr>
            <a:spLocks noGrp="1"/>
          </p:cNvSpPr>
          <p:nvPr>
            <p:ph type="dt" sz="half" idx="10"/>
          </p:nvPr>
        </p:nvSpPr>
        <p:spPr/>
        <p:txBody>
          <a:bodyPr/>
          <a:lstStyle/>
          <a:p>
            <a:fld id="{7953D2FC-906C-4949-AD6E-AEC33D8774B5}" type="datetimeFigureOut">
              <a:rPr lang="en-US" smtClean="0"/>
              <a:t>9/28/2023</a:t>
            </a:fld>
            <a:endParaRPr lang="en-US"/>
          </a:p>
        </p:txBody>
      </p:sp>
      <p:sp>
        <p:nvSpPr>
          <p:cNvPr id="5" name="Footer Placeholder 4">
            <a:extLst>
              <a:ext uri="{FF2B5EF4-FFF2-40B4-BE49-F238E27FC236}">
                <a16:creationId xmlns:a16="http://schemas.microsoft.com/office/drawing/2014/main" id="{AD5A06EF-A35F-65FB-36F0-E1953F0323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C99719-3A50-E100-465A-5011815569EC}"/>
              </a:ext>
            </a:extLst>
          </p:cNvPr>
          <p:cNvSpPr>
            <a:spLocks noGrp="1"/>
          </p:cNvSpPr>
          <p:nvPr>
            <p:ph type="sldNum" sz="quarter" idx="12"/>
          </p:nvPr>
        </p:nvSpPr>
        <p:spPr/>
        <p:txBody>
          <a:bodyPr/>
          <a:lstStyle/>
          <a:p>
            <a:fld id="{665D8E54-F7CB-194A-9FFE-C6CBEF1DBBB8}" type="slidenum">
              <a:rPr lang="en-US" smtClean="0"/>
              <a:t>‹#›</a:t>
            </a:fld>
            <a:endParaRPr lang="en-US"/>
          </a:p>
        </p:txBody>
      </p:sp>
    </p:spTree>
    <p:extLst>
      <p:ext uri="{BB962C8B-B14F-4D97-AF65-F5344CB8AC3E}">
        <p14:creationId xmlns:p14="http://schemas.microsoft.com/office/powerpoint/2010/main" val="42348768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963F4E-8451-D760-7327-7C78D8F90C53}"/>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6171AF6E-74F2-6761-49FA-7D377B8BBEFE}"/>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5132ACB-E1D7-09AD-EE8C-C1E7B92DA6E6}"/>
              </a:ext>
            </a:extLst>
          </p:cNvPr>
          <p:cNvSpPr>
            <a:spLocks noGrp="1"/>
          </p:cNvSpPr>
          <p:nvPr>
            <p:ph type="dt" sz="half" idx="10"/>
          </p:nvPr>
        </p:nvSpPr>
        <p:spPr/>
        <p:txBody>
          <a:bodyPr/>
          <a:lstStyle/>
          <a:p>
            <a:fld id="{7953D2FC-906C-4949-AD6E-AEC33D8774B5}" type="datetimeFigureOut">
              <a:rPr lang="en-US" smtClean="0"/>
              <a:t>9/28/2023</a:t>
            </a:fld>
            <a:endParaRPr lang="en-US"/>
          </a:p>
        </p:txBody>
      </p:sp>
      <p:sp>
        <p:nvSpPr>
          <p:cNvPr id="5" name="Footer Placeholder 4">
            <a:extLst>
              <a:ext uri="{FF2B5EF4-FFF2-40B4-BE49-F238E27FC236}">
                <a16:creationId xmlns:a16="http://schemas.microsoft.com/office/drawing/2014/main" id="{2A860E49-C3D5-1C23-B983-1522FC3C435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27ECB5-59F8-B161-B5F7-44B3B229924D}"/>
              </a:ext>
            </a:extLst>
          </p:cNvPr>
          <p:cNvSpPr>
            <a:spLocks noGrp="1"/>
          </p:cNvSpPr>
          <p:nvPr>
            <p:ph type="sldNum" sz="quarter" idx="12"/>
          </p:nvPr>
        </p:nvSpPr>
        <p:spPr/>
        <p:txBody>
          <a:bodyPr/>
          <a:lstStyle/>
          <a:p>
            <a:fld id="{665D8E54-F7CB-194A-9FFE-C6CBEF1DBBB8}" type="slidenum">
              <a:rPr lang="en-US" smtClean="0"/>
              <a:t>‹#›</a:t>
            </a:fld>
            <a:endParaRPr lang="en-US"/>
          </a:p>
        </p:txBody>
      </p:sp>
    </p:spTree>
    <p:extLst>
      <p:ext uri="{BB962C8B-B14F-4D97-AF65-F5344CB8AC3E}">
        <p14:creationId xmlns:p14="http://schemas.microsoft.com/office/powerpoint/2010/main" val="12510529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Bullets &amp; Photo" type="tx">
  <p:cSld name="Title, Bullets &amp; Photo">
    <p:spTree>
      <p:nvGrpSpPr>
        <p:cNvPr id="1" name="Shape 13"/>
        <p:cNvGrpSpPr/>
        <p:nvPr/>
      </p:nvGrpSpPr>
      <p:grpSpPr>
        <a:xfrm>
          <a:off x="0" y="0"/>
          <a:ext cx="0" cy="0"/>
          <a:chOff x="0" y="0"/>
          <a:chExt cx="0" cy="0"/>
        </a:xfrm>
      </p:grpSpPr>
      <p:sp>
        <p:nvSpPr>
          <p:cNvPr id="14" name="Google Shape;14;p25"/>
          <p:cNvSpPr>
            <a:spLocks noGrp="1"/>
          </p:cNvSpPr>
          <p:nvPr>
            <p:ph type="pic" idx="2"/>
          </p:nvPr>
        </p:nvSpPr>
        <p:spPr>
          <a:xfrm>
            <a:off x="5480050" y="1574800"/>
            <a:ext cx="6972300" cy="4648200"/>
          </a:xfrm>
          <a:prstGeom prst="rect">
            <a:avLst/>
          </a:prstGeom>
          <a:noFill/>
          <a:ln>
            <a:noFill/>
          </a:ln>
        </p:spPr>
      </p:sp>
      <p:sp>
        <p:nvSpPr>
          <p:cNvPr id="15" name="Google Shape;15;p25"/>
          <p:cNvSpPr txBox="1">
            <a:spLocks noGrp="1"/>
          </p:cNvSpPr>
          <p:nvPr>
            <p:ph type="title"/>
          </p:nvPr>
        </p:nvSpPr>
        <p:spPr>
          <a:xfrm>
            <a:off x="844550" y="177800"/>
            <a:ext cx="10502900" cy="1143000"/>
          </a:xfrm>
          <a:prstGeom prst="rect">
            <a:avLst/>
          </a:prstGeom>
          <a:noFill/>
          <a:ln>
            <a:noFill/>
          </a:ln>
        </p:spPr>
        <p:txBody>
          <a:bodyPr spcFirstLastPara="1" wrap="square" lIns="50800" tIns="50800" rIns="50800" bIns="508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6" name="Google Shape;16;p25"/>
          <p:cNvSpPr txBox="1">
            <a:spLocks noGrp="1"/>
          </p:cNvSpPr>
          <p:nvPr>
            <p:ph type="body" idx="1"/>
          </p:nvPr>
        </p:nvSpPr>
        <p:spPr>
          <a:xfrm>
            <a:off x="844550" y="1574800"/>
            <a:ext cx="5111750" cy="4648200"/>
          </a:xfrm>
          <a:prstGeom prst="rect">
            <a:avLst/>
          </a:prstGeom>
          <a:noFill/>
          <a:ln>
            <a:noFill/>
          </a:ln>
        </p:spPr>
        <p:txBody>
          <a:bodyPr spcFirstLastPara="1" wrap="square" lIns="50800" tIns="50800" rIns="50800" bIns="50800" anchor="ctr" anchorCtr="0">
            <a:normAutofit/>
          </a:bodyPr>
          <a:lstStyle>
            <a:lvl1pPr marL="228600" lvl="0" indent="-265113" algn="l">
              <a:lnSpc>
                <a:spcPct val="100000"/>
              </a:lnSpc>
              <a:spcBef>
                <a:spcPts val="2250"/>
              </a:spcBef>
              <a:spcAft>
                <a:spcPts val="0"/>
              </a:spcAft>
              <a:buClr>
                <a:srgbClr val="000000"/>
              </a:buClr>
              <a:buSzPts val="4750"/>
              <a:buFont typeface="Helvetica Neue"/>
              <a:buChar char="•"/>
              <a:defRPr sz="1900"/>
            </a:lvl1pPr>
            <a:lvl2pPr marL="457200" lvl="1" indent="-265113" algn="l">
              <a:lnSpc>
                <a:spcPct val="100000"/>
              </a:lnSpc>
              <a:spcBef>
                <a:spcPts val="2250"/>
              </a:spcBef>
              <a:spcAft>
                <a:spcPts val="0"/>
              </a:spcAft>
              <a:buClr>
                <a:srgbClr val="000000"/>
              </a:buClr>
              <a:buSzPts val="4750"/>
              <a:buFont typeface="Helvetica Neue"/>
              <a:buChar char="•"/>
              <a:defRPr sz="1900"/>
            </a:lvl2pPr>
            <a:lvl3pPr marL="685800" lvl="2" indent="-265113" algn="l">
              <a:lnSpc>
                <a:spcPct val="100000"/>
              </a:lnSpc>
              <a:spcBef>
                <a:spcPts val="2250"/>
              </a:spcBef>
              <a:spcAft>
                <a:spcPts val="0"/>
              </a:spcAft>
              <a:buClr>
                <a:srgbClr val="000000"/>
              </a:buClr>
              <a:buSzPts val="4750"/>
              <a:buFont typeface="Helvetica Neue"/>
              <a:buChar char="•"/>
              <a:defRPr sz="1900"/>
            </a:lvl3pPr>
            <a:lvl4pPr marL="914400" lvl="3" indent="-265113" algn="l">
              <a:lnSpc>
                <a:spcPct val="100000"/>
              </a:lnSpc>
              <a:spcBef>
                <a:spcPts val="2250"/>
              </a:spcBef>
              <a:spcAft>
                <a:spcPts val="0"/>
              </a:spcAft>
              <a:buClr>
                <a:srgbClr val="000000"/>
              </a:buClr>
              <a:buSzPts val="4750"/>
              <a:buFont typeface="Helvetica Neue"/>
              <a:buChar char="•"/>
              <a:defRPr sz="1900"/>
            </a:lvl4pPr>
            <a:lvl5pPr marL="1143000" lvl="4" indent="-265113" algn="l">
              <a:lnSpc>
                <a:spcPct val="100000"/>
              </a:lnSpc>
              <a:spcBef>
                <a:spcPts val="2250"/>
              </a:spcBef>
              <a:spcAft>
                <a:spcPts val="0"/>
              </a:spcAft>
              <a:buClr>
                <a:srgbClr val="000000"/>
              </a:buClr>
              <a:buSzPts val="4750"/>
              <a:buFont typeface="Helvetica Neue"/>
              <a:buChar char="•"/>
              <a:defRPr sz="1900"/>
            </a:lvl5pPr>
            <a:lvl6pPr marL="1371600" lvl="5" indent="-185738" algn="l">
              <a:lnSpc>
                <a:spcPct val="100000"/>
              </a:lnSpc>
              <a:spcBef>
                <a:spcPts val="2950"/>
              </a:spcBef>
              <a:spcAft>
                <a:spcPts val="0"/>
              </a:spcAft>
              <a:buClr>
                <a:srgbClr val="000000"/>
              </a:buClr>
              <a:buSzPts val="2250"/>
              <a:buChar char="•"/>
              <a:defRPr/>
            </a:lvl6pPr>
            <a:lvl7pPr marL="1600200" lvl="6" indent="-185738" algn="l">
              <a:lnSpc>
                <a:spcPct val="100000"/>
              </a:lnSpc>
              <a:spcBef>
                <a:spcPts val="2950"/>
              </a:spcBef>
              <a:spcAft>
                <a:spcPts val="0"/>
              </a:spcAft>
              <a:buClr>
                <a:srgbClr val="000000"/>
              </a:buClr>
              <a:buSzPts val="2250"/>
              <a:buChar char="•"/>
              <a:defRPr/>
            </a:lvl7pPr>
            <a:lvl8pPr marL="1828800" lvl="7" indent="-185738" algn="l">
              <a:lnSpc>
                <a:spcPct val="100000"/>
              </a:lnSpc>
              <a:spcBef>
                <a:spcPts val="2950"/>
              </a:spcBef>
              <a:spcAft>
                <a:spcPts val="0"/>
              </a:spcAft>
              <a:buClr>
                <a:srgbClr val="000000"/>
              </a:buClr>
              <a:buSzPts val="2250"/>
              <a:buChar char="•"/>
              <a:defRPr/>
            </a:lvl8pPr>
            <a:lvl9pPr marL="2057400" lvl="8" indent="-185738" algn="l">
              <a:lnSpc>
                <a:spcPct val="100000"/>
              </a:lnSpc>
              <a:spcBef>
                <a:spcPts val="2950"/>
              </a:spcBef>
              <a:spcAft>
                <a:spcPts val="0"/>
              </a:spcAft>
              <a:buClr>
                <a:srgbClr val="000000"/>
              </a:buClr>
              <a:buSzPts val="2250"/>
              <a:buChar char="•"/>
              <a:defRPr/>
            </a:lvl9pPr>
          </a:lstStyle>
          <a:p>
            <a:endParaRPr/>
          </a:p>
        </p:txBody>
      </p:sp>
      <p:sp>
        <p:nvSpPr>
          <p:cNvPr id="17" name="Google Shape;17;p25"/>
          <p:cNvSpPr txBox="1">
            <a:spLocks noGrp="1"/>
          </p:cNvSpPr>
          <p:nvPr>
            <p:ph type="sldNum" idx="12"/>
          </p:nvPr>
        </p:nvSpPr>
        <p:spPr>
          <a:xfrm>
            <a:off x="5979516" y="6540500"/>
            <a:ext cx="226619" cy="656590"/>
          </a:xfrm>
          <a:prstGeom prst="rect">
            <a:avLst/>
          </a:prstGeom>
          <a:noFill/>
          <a:ln>
            <a:noFill/>
          </a:ln>
        </p:spPr>
        <p:txBody>
          <a:bodyPr spcFirstLastPara="1" wrap="square" lIns="50800" tIns="50800" rIns="50800" bIns="50800" anchor="t" anchorCtr="0">
            <a:spAutoFit/>
          </a:bodyPr>
          <a:lstStyle>
            <a:lvl1pPr marL="0" lvl="0" indent="0" algn="ctr">
              <a:lnSpc>
                <a:spcPct val="100000"/>
              </a:lnSpc>
              <a:spcBef>
                <a:spcPts val="0"/>
              </a:spcBef>
              <a:spcAft>
                <a:spcPts val="0"/>
              </a:spcAft>
              <a:buClr>
                <a:srgbClr val="000000"/>
              </a:buClr>
              <a:buSzPts val="2400"/>
              <a:buFont typeface="Helvetica Neue Light"/>
              <a:buNone/>
              <a:defRPr sz="1200" b="0">
                <a:latin typeface="Helvetica Neue Light"/>
                <a:ea typeface="Helvetica Neue Light"/>
                <a:cs typeface="Helvetica Neue Light"/>
                <a:sym typeface="Helvetica Neue Light"/>
              </a:defRPr>
            </a:lvl1pPr>
            <a:lvl2pPr marL="0" lvl="1" indent="0" algn="ctr">
              <a:lnSpc>
                <a:spcPct val="100000"/>
              </a:lnSpc>
              <a:spcBef>
                <a:spcPts val="0"/>
              </a:spcBef>
              <a:spcAft>
                <a:spcPts val="0"/>
              </a:spcAft>
              <a:buClr>
                <a:srgbClr val="000000"/>
              </a:buClr>
              <a:buSzPts val="2400"/>
              <a:buFont typeface="Helvetica Neue Light"/>
              <a:buNone/>
              <a:defRPr sz="1200" b="0">
                <a:latin typeface="Helvetica Neue Light"/>
                <a:ea typeface="Helvetica Neue Light"/>
                <a:cs typeface="Helvetica Neue Light"/>
                <a:sym typeface="Helvetica Neue Light"/>
              </a:defRPr>
            </a:lvl2pPr>
            <a:lvl3pPr marL="0" lvl="2" indent="0" algn="ctr">
              <a:lnSpc>
                <a:spcPct val="100000"/>
              </a:lnSpc>
              <a:spcBef>
                <a:spcPts val="0"/>
              </a:spcBef>
              <a:spcAft>
                <a:spcPts val="0"/>
              </a:spcAft>
              <a:buClr>
                <a:srgbClr val="000000"/>
              </a:buClr>
              <a:buSzPts val="2400"/>
              <a:buFont typeface="Helvetica Neue Light"/>
              <a:buNone/>
              <a:defRPr sz="1200" b="0">
                <a:latin typeface="Helvetica Neue Light"/>
                <a:ea typeface="Helvetica Neue Light"/>
                <a:cs typeface="Helvetica Neue Light"/>
                <a:sym typeface="Helvetica Neue Light"/>
              </a:defRPr>
            </a:lvl3pPr>
            <a:lvl4pPr marL="0" lvl="3" indent="0" algn="ctr">
              <a:lnSpc>
                <a:spcPct val="100000"/>
              </a:lnSpc>
              <a:spcBef>
                <a:spcPts val="0"/>
              </a:spcBef>
              <a:spcAft>
                <a:spcPts val="0"/>
              </a:spcAft>
              <a:buClr>
                <a:srgbClr val="000000"/>
              </a:buClr>
              <a:buSzPts val="2400"/>
              <a:buFont typeface="Helvetica Neue Light"/>
              <a:buNone/>
              <a:defRPr sz="1200" b="0">
                <a:latin typeface="Helvetica Neue Light"/>
                <a:ea typeface="Helvetica Neue Light"/>
                <a:cs typeface="Helvetica Neue Light"/>
                <a:sym typeface="Helvetica Neue Light"/>
              </a:defRPr>
            </a:lvl4pPr>
            <a:lvl5pPr marL="0" lvl="4" indent="0" algn="ctr">
              <a:lnSpc>
                <a:spcPct val="100000"/>
              </a:lnSpc>
              <a:spcBef>
                <a:spcPts val="0"/>
              </a:spcBef>
              <a:spcAft>
                <a:spcPts val="0"/>
              </a:spcAft>
              <a:buClr>
                <a:srgbClr val="000000"/>
              </a:buClr>
              <a:buSzPts val="2400"/>
              <a:buFont typeface="Helvetica Neue Light"/>
              <a:buNone/>
              <a:defRPr sz="1200" b="0">
                <a:latin typeface="Helvetica Neue Light"/>
                <a:ea typeface="Helvetica Neue Light"/>
                <a:cs typeface="Helvetica Neue Light"/>
                <a:sym typeface="Helvetica Neue Light"/>
              </a:defRPr>
            </a:lvl5pPr>
            <a:lvl6pPr marL="0" lvl="5" indent="0" algn="ctr">
              <a:lnSpc>
                <a:spcPct val="100000"/>
              </a:lnSpc>
              <a:spcBef>
                <a:spcPts val="0"/>
              </a:spcBef>
              <a:spcAft>
                <a:spcPts val="0"/>
              </a:spcAft>
              <a:buClr>
                <a:srgbClr val="000000"/>
              </a:buClr>
              <a:buSzPts val="2400"/>
              <a:buFont typeface="Helvetica Neue Light"/>
              <a:buNone/>
              <a:defRPr sz="1200" b="0">
                <a:latin typeface="Helvetica Neue Light"/>
                <a:ea typeface="Helvetica Neue Light"/>
                <a:cs typeface="Helvetica Neue Light"/>
                <a:sym typeface="Helvetica Neue Light"/>
              </a:defRPr>
            </a:lvl6pPr>
            <a:lvl7pPr marL="0" lvl="6" indent="0" algn="ctr">
              <a:lnSpc>
                <a:spcPct val="100000"/>
              </a:lnSpc>
              <a:spcBef>
                <a:spcPts val="0"/>
              </a:spcBef>
              <a:spcAft>
                <a:spcPts val="0"/>
              </a:spcAft>
              <a:buClr>
                <a:srgbClr val="000000"/>
              </a:buClr>
              <a:buSzPts val="2400"/>
              <a:buFont typeface="Helvetica Neue Light"/>
              <a:buNone/>
              <a:defRPr sz="1200" b="0">
                <a:latin typeface="Helvetica Neue Light"/>
                <a:ea typeface="Helvetica Neue Light"/>
                <a:cs typeface="Helvetica Neue Light"/>
                <a:sym typeface="Helvetica Neue Light"/>
              </a:defRPr>
            </a:lvl7pPr>
            <a:lvl8pPr marL="0" lvl="7" indent="0" algn="ctr">
              <a:lnSpc>
                <a:spcPct val="100000"/>
              </a:lnSpc>
              <a:spcBef>
                <a:spcPts val="0"/>
              </a:spcBef>
              <a:spcAft>
                <a:spcPts val="0"/>
              </a:spcAft>
              <a:buClr>
                <a:srgbClr val="000000"/>
              </a:buClr>
              <a:buSzPts val="2400"/>
              <a:buFont typeface="Helvetica Neue Light"/>
              <a:buNone/>
              <a:defRPr sz="1200" b="0">
                <a:latin typeface="Helvetica Neue Light"/>
                <a:ea typeface="Helvetica Neue Light"/>
                <a:cs typeface="Helvetica Neue Light"/>
                <a:sym typeface="Helvetica Neue Light"/>
              </a:defRPr>
            </a:lvl8pPr>
            <a:lvl9pPr marL="0" lvl="8" indent="0" algn="ctr">
              <a:lnSpc>
                <a:spcPct val="100000"/>
              </a:lnSpc>
              <a:spcBef>
                <a:spcPts val="0"/>
              </a:spcBef>
              <a:spcAft>
                <a:spcPts val="0"/>
              </a:spcAft>
              <a:buClr>
                <a:srgbClr val="000000"/>
              </a:buClr>
              <a:buSzPts val="2400"/>
              <a:buFont typeface="Helvetica Neue Light"/>
              <a:buNone/>
              <a:defRPr sz="1200" b="0">
                <a:latin typeface="Helvetica Neue Light"/>
                <a:ea typeface="Helvetica Neue Light"/>
                <a:cs typeface="Helvetica Neue Light"/>
                <a:sym typeface="Helvetica Neue Light"/>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747786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F6968-D141-C2AE-C3EF-4FAF67688B4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FF498DB-FA5F-6422-B947-CB2A17836DD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2B39132-B678-21B6-89E9-5B1B54389826}"/>
              </a:ext>
            </a:extLst>
          </p:cNvPr>
          <p:cNvSpPr>
            <a:spLocks noGrp="1"/>
          </p:cNvSpPr>
          <p:nvPr>
            <p:ph type="dt" sz="half" idx="10"/>
          </p:nvPr>
        </p:nvSpPr>
        <p:spPr/>
        <p:txBody>
          <a:bodyPr/>
          <a:lstStyle/>
          <a:p>
            <a:fld id="{7953D2FC-906C-4949-AD6E-AEC33D8774B5}" type="datetimeFigureOut">
              <a:rPr lang="en-US" smtClean="0"/>
              <a:t>9/28/2023</a:t>
            </a:fld>
            <a:endParaRPr lang="en-US"/>
          </a:p>
        </p:txBody>
      </p:sp>
      <p:sp>
        <p:nvSpPr>
          <p:cNvPr id="5" name="Footer Placeholder 4">
            <a:extLst>
              <a:ext uri="{FF2B5EF4-FFF2-40B4-BE49-F238E27FC236}">
                <a16:creationId xmlns:a16="http://schemas.microsoft.com/office/drawing/2014/main" id="{B4818796-C0E5-4F78-5EC1-89DFD6831A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5EB06A-5689-ACB5-CCD4-5507B1044E7E}"/>
              </a:ext>
            </a:extLst>
          </p:cNvPr>
          <p:cNvSpPr>
            <a:spLocks noGrp="1"/>
          </p:cNvSpPr>
          <p:nvPr>
            <p:ph type="sldNum" sz="quarter" idx="12"/>
          </p:nvPr>
        </p:nvSpPr>
        <p:spPr/>
        <p:txBody>
          <a:bodyPr/>
          <a:lstStyle/>
          <a:p>
            <a:fld id="{665D8E54-F7CB-194A-9FFE-C6CBEF1DBBB8}" type="slidenum">
              <a:rPr lang="en-US" smtClean="0"/>
              <a:t>‹#›</a:t>
            </a:fld>
            <a:endParaRPr lang="en-US"/>
          </a:p>
        </p:txBody>
      </p:sp>
    </p:spTree>
    <p:extLst>
      <p:ext uri="{BB962C8B-B14F-4D97-AF65-F5344CB8AC3E}">
        <p14:creationId xmlns:p14="http://schemas.microsoft.com/office/powerpoint/2010/main" val="3599069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056E8-AE3E-FA88-265E-E3FE5F244C21}"/>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377DADC-255B-C633-20AC-5F5336EADF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D0702017-8CA5-2F9B-4F0F-33D771D65FE2}"/>
              </a:ext>
            </a:extLst>
          </p:cNvPr>
          <p:cNvSpPr>
            <a:spLocks noGrp="1"/>
          </p:cNvSpPr>
          <p:nvPr>
            <p:ph type="dt" sz="half" idx="10"/>
          </p:nvPr>
        </p:nvSpPr>
        <p:spPr/>
        <p:txBody>
          <a:bodyPr/>
          <a:lstStyle/>
          <a:p>
            <a:fld id="{7953D2FC-906C-4949-AD6E-AEC33D8774B5}" type="datetimeFigureOut">
              <a:rPr lang="en-US" smtClean="0"/>
              <a:t>9/28/2023</a:t>
            </a:fld>
            <a:endParaRPr lang="en-US"/>
          </a:p>
        </p:txBody>
      </p:sp>
      <p:sp>
        <p:nvSpPr>
          <p:cNvPr id="5" name="Footer Placeholder 4">
            <a:extLst>
              <a:ext uri="{FF2B5EF4-FFF2-40B4-BE49-F238E27FC236}">
                <a16:creationId xmlns:a16="http://schemas.microsoft.com/office/drawing/2014/main" id="{B6337BEF-EBFA-79FE-B473-20C267BA0F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7EFFC2-D83B-D1EE-1952-92EB20E51391}"/>
              </a:ext>
            </a:extLst>
          </p:cNvPr>
          <p:cNvSpPr>
            <a:spLocks noGrp="1"/>
          </p:cNvSpPr>
          <p:nvPr>
            <p:ph type="sldNum" sz="quarter" idx="12"/>
          </p:nvPr>
        </p:nvSpPr>
        <p:spPr/>
        <p:txBody>
          <a:bodyPr/>
          <a:lstStyle/>
          <a:p>
            <a:fld id="{665D8E54-F7CB-194A-9FFE-C6CBEF1DBBB8}" type="slidenum">
              <a:rPr lang="en-US" smtClean="0"/>
              <a:t>‹#›</a:t>
            </a:fld>
            <a:endParaRPr lang="en-US"/>
          </a:p>
        </p:txBody>
      </p:sp>
    </p:spTree>
    <p:extLst>
      <p:ext uri="{BB962C8B-B14F-4D97-AF65-F5344CB8AC3E}">
        <p14:creationId xmlns:p14="http://schemas.microsoft.com/office/powerpoint/2010/main" val="1598306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D6490-6A7C-44E3-FC36-7F8A6688537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BED5FEA-2D6D-F7BD-361E-2C982FFB82D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A14A7F9-5D7C-5FD9-FCCB-0EC831159923}"/>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18A8684C-BA6E-00FA-4DFF-F5A920F19E34}"/>
              </a:ext>
            </a:extLst>
          </p:cNvPr>
          <p:cNvSpPr>
            <a:spLocks noGrp="1"/>
          </p:cNvSpPr>
          <p:nvPr>
            <p:ph type="dt" sz="half" idx="10"/>
          </p:nvPr>
        </p:nvSpPr>
        <p:spPr/>
        <p:txBody>
          <a:bodyPr/>
          <a:lstStyle/>
          <a:p>
            <a:fld id="{7953D2FC-906C-4949-AD6E-AEC33D8774B5}" type="datetimeFigureOut">
              <a:rPr lang="en-US" smtClean="0"/>
              <a:t>9/28/2023</a:t>
            </a:fld>
            <a:endParaRPr lang="en-US"/>
          </a:p>
        </p:txBody>
      </p:sp>
      <p:sp>
        <p:nvSpPr>
          <p:cNvPr id="6" name="Footer Placeholder 5">
            <a:extLst>
              <a:ext uri="{FF2B5EF4-FFF2-40B4-BE49-F238E27FC236}">
                <a16:creationId xmlns:a16="http://schemas.microsoft.com/office/drawing/2014/main" id="{DD693D30-65D2-72FD-CFD3-8DA55A3688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2C0EF1-070D-87F3-2BC1-E165A2FF1E98}"/>
              </a:ext>
            </a:extLst>
          </p:cNvPr>
          <p:cNvSpPr>
            <a:spLocks noGrp="1"/>
          </p:cNvSpPr>
          <p:nvPr>
            <p:ph type="sldNum" sz="quarter" idx="12"/>
          </p:nvPr>
        </p:nvSpPr>
        <p:spPr/>
        <p:txBody>
          <a:bodyPr/>
          <a:lstStyle/>
          <a:p>
            <a:fld id="{665D8E54-F7CB-194A-9FFE-C6CBEF1DBBB8}" type="slidenum">
              <a:rPr lang="en-US" smtClean="0"/>
              <a:t>‹#›</a:t>
            </a:fld>
            <a:endParaRPr lang="en-US"/>
          </a:p>
        </p:txBody>
      </p:sp>
    </p:spTree>
    <p:extLst>
      <p:ext uri="{BB962C8B-B14F-4D97-AF65-F5344CB8AC3E}">
        <p14:creationId xmlns:p14="http://schemas.microsoft.com/office/powerpoint/2010/main" val="6805567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E7B4B-C40D-61C6-2D59-673AE9596B6E}"/>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8765759-EADB-7BC2-550F-D9EAC4ADE79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DC8FBC93-BC92-4DE8-DAB2-A4AB5A9863B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37E9A86E-F37C-6046-68BA-96FB494DB0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C3EDBAE2-CB05-F708-06B9-BA6F5AAE04C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F817EE15-0205-E401-C8E7-D3CEB5F1EF85}"/>
              </a:ext>
            </a:extLst>
          </p:cNvPr>
          <p:cNvSpPr>
            <a:spLocks noGrp="1"/>
          </p:cNvSpPr>
          <p:nvPr>
            <p:ph type="dt" sz="half" idx="10"/>
          </p:nvPr>
        </p:nvSpPr>
        <p:spPr/>
        <p:txBody>
          <a:bodyPr/>
          <a:lstStyle/>
          <a:p>
            <a:fld id="{7953D2FC-906C-4949-AD6E-AEC33D8774B5}" type="datetimeFigureOut">
              <a:rPr lang="en-US" smtClean="0"/>
              <a:t>9/28/2023</a:t>
            </a:fld>
            <a:endParaRPr lang="en-US"/>
          </a:p>
        </p:txBody>
      </p:sp>
      <p:sp>
        <p:nvSpPr>
          <p:cNvPr id="8" name="Footer Placeholder 7">
            <a:extLst>
              <a:ext uri="{FF2B5EF4-FFF2-40B4-BE49-F238E27FC236}">
                <a16:creationId xmlns:a16="http://schemas.microsoft.com/office/drawing/2014/main" id="{E2C5A37B-E891-0678-BBC7-8528F1727F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988EAE1-57BA-7C5A-DCBA-BCF4FD706A49}"/>
              </a:ext>
            </a:extLst>
          </p:cNvPr>
          <p:cNvSpPr>
            <a:spLocks noGrp="1"/>
          </p:cNvSpPr>
          <p:nvPr>
            <p:ph type="sldNum" sz="quarter" idx="12"/>
          </p:nvPr>
        </p:nvSpPr>
        <p:spPr/>
        <p:txBody>
          <a:bodyPr/>
          <a:lstStyle/>
          <a:p>
            <a:fld id="{665D8E54-F7CB-194A-9FFE-C6CBEF1DBBB8}" type="slidenum">
              <a:rPr lang="en-US" smtClean="0"/>
              <a:t>‹#›</a:t>
            </a:fld>
            <a:endParaRPr lang="en-US"/>
          </a:p>
        </p:txBody>
      </p:sp>
    </p:spTree>
    <p:extLst>
      <p:ext uri="{BB962C8B-B14F-4D97-AF65-F5344CB8AC3E}">
        <p14:creationId xmlns:p14="http://schemas.microsoft.com/office/powerpoint/2010/main" val="1379818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9565E-A1B8-26EF-91FD-2D5A1C576C0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F44351AA-67C8-C257-5B6F-13102B57F06D}"/>
              </a:ext>
            </a:extLst>
          </p:cNvPr>
          <p:cNvSpPr>
            <a:spLocks noGrp="1"/>
          </p:cNvSpPr>
          <p:nvPr>
            <p:ph type="dt" sz="half" idx="10"/>
          </p:nvPr>
        </p:nvSpPr>
        <p:spPr/>
        <p:txBody>
          <a:bodyPr/>
          <a:lstStyle/>
          <a:p>
            <a:fld id="{7953D2FC-906C-4949-AD6E-AEC33D8774B5}" type="datetimeFigureOut">
              <a:rPr lang="en-US" smtClean="0"/>
              <a:t>9/28/2023</a:t>
            </a:fld>
            <a:endParaRPr lang="en-US"/>
          </a:p>
        </p:txBody>
      </p:sp>
      <p:sp>
        <p:nvSpPr>
          <p:cNvPr id="4" name="Footer Placeholder 3">
            <a:extLst>
              <a:ext uri="{FF2B5EF4-FFF2-40B4-BE49-F238E27FC236}">
                <a16:creationId xmlns:a16="http://schemas.microsoft.com/office/drawing/2014/main" id="{7CCBB247-3EE0-3938-DF44-A84ED5DFBA9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158466B-E03B-9957-439A-36B3F70FD172}"/>
              </a:ext>
            </a:extLst>
          </p:cNvPr>
          <p:cNvSpPr>
            <a:spLocks noGrp="1"/>
          </p:cNvSpPr>
          <p:nvPr>
            <p:ph type="sldNum" sz="quarter" idx="12"/>
          </p:nvPr>
        </p:nvSpPr>
        <p:spPr/>
        <p:txBody>
          <a:bodyPr/>
          <a:lstStyle/>
          <a:p>
            <a:fld id="{665D8E54-F7CB-194A-9FFE-C6CBEF1DBBB8}" type="slidenum">
              <a:rPr lang="en-US" smtClean="0"/>
              <a:t>‹#›</a:t>
            </a:fld>
            <a:endParaRPr lang="en-US"/>
          </a:p>
        </p:txBody>
      </p:sp>
    </p:spTree>
    <p:extLst>
      <p:ext uri="{BB962C8B-B14F-4D97-AF65-F5344CB8AC3E}">
        <p14:creationId xmlns:p14="http://schemas.microsoft.com/office/powerpoint/2010/main" val="3346169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01AC90-14D2-5560-7BB4-795733A33D3A}"/>
              </a:ext>
            </a:extLst>
          </p:cNvPr>
          <p:cNvSpPr>
            <a:spLocks noGrp="1"/>
          </p:cNvSpPr>
          <p:nvPr>
            <p:ph type="dt" sz="half" idx="10"/>
          </p:nvPr>
        </p:nvSpPr>
        <p:spPr/>
        <p:txBody>
          <a:bodyPr/>
          <a:lstStyle/>
          <a:p>
            <a:fld id="{7953D2FC-906C-4949-AD6E-AEC33D8774B5}" type="datetimeFigureOut">
              <a:rPr lang="en-US" smtClean="0"/>
              <a:t>9/28/2023</a:t>
            </a:fld>
            <a:endParaRPr lang="en-US"/>
          </a:p>
        </p:txBody>
      </p:sp>
      <p:sp>
        <p:nvSpPr>
          <p:cNvPr id="3" name="Footer Placeholder 2">
            <a:extLst>
              <a:ext uri="{FF2B5EF4-FFF2-40B4-BE49-F238E27FC236}">
                <a16:creationId xmlns:a16="http://schemas.microsoft.com/office/drawing/2014/main" id="{302D019C-7473-8B7F-9069-CF1458E9DD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8553B6-9148-531D-3C79-6ED74AAC5BB0}"/>
              </a:ext>
            </a:extLst>
          </p:cNvPr>
          <p:cNvSpPr>
            <a:spLocks noGrp="1"/>
          </p:cNvSpPr>
          <p:nvPr>
            <p:ph type="sldNum" sz="quarter" idx="12"/>
          </p:nvPr>
        </p:nvSpPr>
        <p:spPr/>
        <p:txBody>
          <a:bodyPr/>
          <a:lstStyle/>
          <a:p>
            <a:fld id="{665D8E54-F7CB-194A-9FFE-C6CBEF1DBBB8}" type="slidenum">
              <a:rPr lang="en-US" smtClean="0"/>
              <a:t>‹#›</a:t>
            </a:fld>
            <a:endParaRPr lang="en-US"/>
          </a:p>
        </p:txBody>
      </p:sp>
    </p:spTree>
    <p:extLst>
      <p:ext uri="{BB962C8B-B14F-4D97-AF65-F5344CB8AC3E}">
        <p14:creationId xmlns:p14="http://schemas.microsoft.com/office/powerpoint/2010/main" val="31495977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2D008-7FB7-B5A0-0F87-D29FFDD11A0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FB7706CD-4BA2-D0FB-12B5-011CACF84EC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8EBB0A9-9C2F-5B5B-F977-E944E6B77D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1B1D628E-C17E-0755-3F39-A537B6C6D19D}"/>
              </a:ext>
            </a:extLst>
          </p:cNvPr>
          <p:cNvSpPr>
            <a:spLocks noGrp="1"/>
          </p:cNvSpPr>
          <p:nvPr>
            <p:ph type="dt" sz="half" idx="10"/>
          </p:nvPr>
        </p:nvSpPr>
        <p:spPr/>
        <p:txBody>
          <a:bodyPr/>
          <a:lstStyle/>
          <a:p>
            <a:fld id="{7953D2FC-906C-4949-AD6E-AEC33D8774B5}" type="datetimeFigureOut">
              <a:rPr lang="en-US" smtClean="0"/>
              <a:t>9/28/2023</a:t>
            </a:fld>
            <a:endParaRPr lang="en-US"/>
          </a:p>
        </p:txBody>
      </p:sp>
      <p:sp>
        <p:nvSpPr>
          <p:cNvPr id="6" name="Footer Placeholder 5">
            <a:extLst>
              <a:ext uri="{FF2B5EF4-FFF2-40B4-BE49-F238E27FC236}">
                <a16:creationId xmlns:a16="http://schemas.microsoft.com/office/drawing/2014/main" id="{31EA96DB-354F-5D5F-EC2A-59198D5E40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1699916-A982-B4C2-683B-47B13577A91B}"/>
              </a:ext>
            </a:extLst>
          </p:cNvPr>
          <p:cNvSpPr>
            <a:spLocks noGrp="1"/>
          </p:cNvSpPr>
          <p:nvPr>
            <p:ph type="sldNum" sz="quarter" idx="12"/>
          </p:nvPr>
        </p:nvSpPr>
        <p:spPr/>
        <p:txBody>
          <a:bodyPr/>
          <a:lstStyle/>
          <a:p>
            <a:fld id="{665D8E54-F7CB-194A-9FFE-C6CBEF1DBBB8}" type="slidenum">
              <a:rPr lang="en-US" smtClean="0"/>
              <a:t>‹#›</a:t>
            </a:fld>
            <a:endParaRPr lang="en-US"/>
          </a:p>
        </p:txBody>
      </p:sp>
    </p:spTree>
    <p:extLst>
      <p:ext uri="{BB962C8B-B14F-4D97-AF65-F5344CB8AC3E}">
        <p14:creationId xmlns:p14="http://schemas.microsoft.com/office/powerpoint/2010/main" val="2615185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7B599-1FC3-6A68-74F4-F8BA621E321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AF6B08C-EBD7-D93A-3462-7D999DED2D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037ED98-9135-2C7A-D540-A875231DB9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313AA14-C04F-041D-201A-3511D0953078}"/>
              </a:ext>
            </a:extLst>
          </p:cNvPr>
          <p:cNvSpPr>
            <a:spLocks noGrp="1"/>
          </p:cNvSpPr>
          <p:nvPr>
            <p:ph type="dt" sz="half" idx="10"/>
          </p:nvPr>
        </p:nvSpPr>
        <p:spPr/>
        <p:txBody>
          <a:bodyPr/>
          <a:lstStyle/>
          <a:p>
            <a:fld id="{7953D2FC-906C-4949-AD6E-AEC33D8774B5}" type="datetimeFigureOut">
              <a:rPr lang="en-US" smtClean="0"/>
              <a:t>9/28/2023</a:t>
            </a:fld>
            <a:endParaRPr lang="en-US"/>
          </a:p>
        </p:txBody>
      </p:sp>
      <p:sp>
        <p:nvSpPr>
          <p:cNvPr id="6" name="Footer Placeholder 5">
            <a:extLst>
              <a:ext uri="{FF2B5EF4-FFF2-40B4-BE49-F238E27FC236}">
                <a16:creationId xmlns:a16="http://schemas.microsoft.com/office/drawing/2014/main" id="{FB34BA80-ADA1-6BF0-9376-52E4A700C9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B718B1-AD59-507D-A71D-DC0C7BF60516}"/>
              </a:ext>
            </a:extLst>
          </p:cNvPr>
          <p:cNvSpPr>
            <a:spLocks noGrp="1"/>
          </p:cNvSpPr>
          <p:nvPr>
            <p:ph type="sldNum" sz="quarter" idx="12"/>
          </p:nvPr>
        </p:nvSpPr>
        <p:spPr/>
        <p:txBody>
          <a:bodyPr/>
          <a:lstStyle/>
          <a:p>
            <a:fld id="{665D8E54-F7CB-194A-9FFE-C6CBEF1DBBB8}" type="slidenum">
              <a:rPr lang="en-US" smtClean="0"/>
              <a:t>‹#›</a:t>
            </a:fld>
            <a:endParaRPr lang="en-US"/>
          </a:p>
        </p:txBody>
      </p:sp>
    </p:spTree>
    <p:extLst>
      <p:ext uri="{BB962C8B-B14F-4D97-AF65-F5344CB8AC3E}">
        <p14:creationId xmlns:p14="http://schemas.microsoft.com/office/powerpoint/2010/main" val="21968431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D274E7A-9660-0A0E-9F8E-BD3EB2B746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9DF1A9C-0812-9AEF-8A55-2807FFA292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0DFFC34-B2B8-92FB-7AB2-4A8ABCA464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53D2FC-906C-4949-AD6E-AEC33D8774B5}" type="datetimeFigureOut">
              <a:rPr lang="en-US" smtClean="0"/>
              <a:t>9/28/2023</a:t>
            </a:fld>
            <a:endParaRPr lang="en-US"/>
          </a:p>
        </p:txBody>
      </p:sp>
      <p:sp>
        <p:nvSpPr>
          <p:cNvPr id="5" name="Footer Placeholder 4">
            <a:extLst>
              <a:ext uri="{FF2B5EF4-FFF2-40B4-BE49-F238E27FC236}">
                <a16:creationId xmlns:a16="http://schemas.microsoft.com/office/drawing/2014/main" id="{B3F1FB34-18ED-639E-7204-C092197779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B2D4077-9B15-4322-919A-1602995C19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5D8E54-F7CB-194A-9FFE-C6CBEF1DBBB8}" type="slidenum">
              <a:rPr lang="en-US" smtClean="0"/>
              <a:t>‹#›</a:t>
            </a:fld>
            <a:endParaRPr lang="en-US"/>
          </a:p>
        </p:txBody>
      </p:sp>
    </p:spTree>
    <p:extLst>
      <p:ext uri="{BB962C8B-B14F-4D97-AF65-F5344CB8AC3E}">
        <p14:creationId xmlns:p14="http://schemas.microsoft.com/office/powerpoint/2010/main" val="13142855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5662749" cy="6858000"/>
          </a:xfrm>
          <a:prstGeom prst="rect">
            <a:avLst/>
          </a:prstGeom>
          <a:solidFill>
            <a:schemeClr val="accent4">
              <a:lumMod val="50000"/>
              <a:alpha val="69804"/>
            </a:schemeClr>
          </a:solidFill>
          <a:ln w="28575">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ln w="57150">
                <a:solidFill>
                  <a:schemeClr val="tx1">
                    <a:lumMod val="75000"/>
                    <a:lumOff val="25000"/>
                  </a:schemeClr>
                </a:solidFill>
              </a:ln>
              <a:noFill/>
            </a:endParaRPr>
          </a:p>
        </p:txBody>
      </p:sp>
      <p:pic>
        <p:nvPicPr>
          <p:cNvPr id="2" name="Picture 1" descr="Logo color updated aug22.png"/>
          <p:cNvPicPr>
            <a:picLocks noChangeAspect="1"/>
          </p:cNvPicPr>
          <p:nvPr/>
        </p:nvPicPr>
        <p:blipFill>
          <a:blip r:embed="rId3" cstate="print">
            <a:alphaModFix/>
            <a:extLst>
              <a:ext uri="{28A0092B-C50C-407E-A947-70E740481C1C}">
                <a14:useLocalDpi xmlns:a14="http://schemas.microsoft.com/office/drawing/2010/main" val="0"/>
              </a:ext>
            </a:extLst>
          </a:blip>
          <a:stretch>
            <a:fillRect/>
          </a:stretch>
        </p:blipFill>
        <p:spPr>
          <a:xfrm>
            <a:off x="7423957" y="3374596"/>
            <a:ext cx="3456479" cy="2238021"/>
          </a:xfrm>
          <a:prstGeom prst="rect">
            <a:avLst/>
          </a:prstGeom>
        </p:spPr>
      </p:pic>
      <p:sp>
        <p:nvSpPr>
          <p:cNvPr id="3" name="Rectangle 2"/>
          <p:cNvSpPr/>
          <p:nvPr/>
        </p:nvSpPr>
        <p:spPr>
          <a:xfrm>
            <a:off x="5747656" y="254677"/>
            <a:ext cx="6444344" cy="1569660"/>
          </a:xfrm>
          <a:prstGeom prst="rect">
            <a:avLst/>
          </a:prstGeom>
        </p:spPr>
        <p:txBody>
          <a:bodyPr wrap="square">
            <a:spAutoFit/>
          </a:bodyPr>
          <a:lstStyle/>
          <a:p>
            <a:pPr algn="ctr">
              <a:spcAft>
                <a:spcPts val="0"/>
              </a:spcAft>
            </a:pPr>
            <a:r>
              <a:rPr lang="en-US" sz="3200" b="1" i="1" dirty="0"/>
              <a:t>A catalyst for change, empowerment and impact – the International Year of Rangelands and Pastoralists</a:t>
            </a:r>
            <a:endParaRPr lang="en-ZA" sz="4000" b="1" i="1" dirty="0">
              <a:latin typeface="Cambria" panose="02040503050406030204" pitchFamily="18" charset="0"/>
              <a:ea typeface="MS Mincho"/>
              <a:cs typeface="Times New Roman" panose="02020603050405020304" pitchFamily="18" charset="0"/>
            </a:endParaRPr>
          </a:p>
        </p:txBody>
      </p:sp>
      <p:sp>
        <p:nvSpPr>
          <p:cNvPr id="4" name="TextBox 3"/>
          <p:cNvSpPr txBox="1"/>
          <p:nvPr/>
        </p:nvSpPr>
        <p:spPr>
          <a:xfrm>
            <a:off x="6065519" y="2166583"/>
            <a:ext cx="5808617" cy="769441"/>
          </a:xfrm>
          <a:prstGeom prst="rect">
            <a:avLst/>
          </a:prstGeom>
          <a:noFill/>
        </p:spPr>
        <p:txBody>
          <a:bodyPr wrap="square" rtlCol="0">
            <a:spAutoFit/>
          </a:bodyPr>
          <a:lstStyle/>
          <a:p>
            <a:pPr algn="ctr"/>
            <a:r>
              <a:rPr lang="en-US" sz="2400" b="1" dirty="0" smtClean="0">
                <a:solidFill>
                  <a:srgbClr val="C00000"/>
                </a:solidFill>
              </a:rPr>
              <a:t>Igshaan Samuels</a:t>
            </a:r>
          </a:p>
          <a:p>
            <a:pPr algn="ctr"/>
            <a:r>
              <a:rPr lang="en-US" sz="2000" b="1" i="1" dirty="0" smtClean="0"/>
              <a:t>Co-chair of the IYRP ISP</a:t>
            </a:r>
            <a:endParaRPr lang="en-ZA" sz="2000" b="1" i="1" dirty="0"/>
          </a:p>
        </p:txBody>
      </p:sp>
      <p:pic>
        <p:nvPicPr>
          <p:cNvPr id="5" name="Picture 4"/>
          <p:cNvPicPr>
            <a:picLocks noChangeAspect="1"/>
          </p:cNvPicPr>
          <p:nvPr/>
        </p:nvPicPr>
        <p:blipFill>
          <a:blip r:embed="rId4"/>
          <a:stretch>
            <a:fillRect/>
          </a:stretch>
        </p:blipFill>
        <p:spPr>
          <a:xfrm>
            <a:off x="0" y="543222"/>
            <a:ext cx="5662749" cy="5662749"/>
          </a:xfrm>
          <a:prstGeom prst="rect">
            <a:avLst/>
          </a:prstGeom>
        </p:spPr>
      </p:pic>
      <p:pic>
        <p:nvPicPr>
          <p:cNvPr id="7" name="Picture 6"/>
          <p:cNvPicPr>
            <a:picLocks noChangeAspect="1"/>
          </p:cNvPicPr>
          <p:nvPr/>
        </p:nvPicPr>
        <p:blipFill>
          <a:blip r:embed="rId5"/>
          <a:stretch>
            <a:fillRect/>
          </a:stretch>
        </p:blipFill>
        <p:spPr>
          <a:xfrm>
            <a:off x="5747656" y="5795383"/>
            <a:ext cx="1381832" cy="972047"/>
          </a:xfrm>
          <a:prstGeom prst="rect">
            <a:avLst/>
          </a:prstGeom>
        </p:spPr>
      </p:pic>
    </p:spTree>
    <p:extLst>
      <p:ext uri="{BB962C8B-B14F-4D97-AF65-F5344CB8AC3E}">
        <p14:creationId xmlns:p14="http://schemas.microsoft.com/office/powerpoint/2010/main" val="1871887687"/>
      </p:ext>
    </p:extLst>
  </p:cSld>
  <p:clrMapOvr>
    <a:masterClrMapping/>
  </p:clrMapOvr>
  <mc:AlternateContent xmlns:mc="http://schemas.openxmlformats.org/markup-compatibility/2006" xmlns:p14="http://schemas.microsoft.com/office/powerpoint/2010/main">
    <mc:Choice Requires="p14">
      <p:transition spd="slow" p14:dur="2000" advTm="62219"/>
    </mc:Choice>
    <mc:Fallback xmlns="">
      <p:transition spd="slow" advTm="62219"/>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231" y="105526"/>
            <a:ext cx="12105409" cy="3234219"/>
          </a:xfrm>
          <a:prstGeom prst="rect">
            <a:avLst/>
          </a:prstGeom>
          <a:noFill/>
        </p:spPr>
        <p:txBody>
          <a:bodyPr wrap="square">
            <a:spAutoFit/>
          </a:bodyPr>
          <a:lstStyle/>
          <a:p>
            <a:pPr>
              <a:spcAft>
                <a:spcPts val="0"/>
              </a:spcAft>
            </a:pPr>
            <a:r>
              <a:rPr lang="en-US" sz="1400" dirty="0">
                <a:latin typeface="Cambria" panose="02040503050406030204" pitchFamily="18" charset="0"/>
                <a:ea typeface="MS Mincho"/>
                <a:cs typeface="Times New Roman" panose="02020603050405020304" pitchFamily="18" charset="0"/>
              </a:rPr>
              <a:t> </a:t>
            </a:r>
            <a:endParaRPr lang="en-ZA" sz="1400" dirty="0">
              <a:latin typeface="Cambria" panose="02040503050406030204" pitchFamily="18" charset="0"/>
              <a:ea typeface="MS Mincho"/>
              <a:cs typeface="Times New Roman" panose="02020603050405020304" pitchFamily="18" charset="0"/>
            </a:endParaRPr>
          </a:p>
          <a:p>
            <a:pPr algn="ctr">
              <a:lnSpc>
                <a:spcPct val="150000"/>
              </a:lnSpc>
              <a:spcBef>
                <a:spcPts val="136"/>
              </a:spcBef>
              <a:spcAft>
                <a:spcPts val="0"/>
              </a:spcAft>
            </a:pPr>
            <a:r>
              <a:rPr lang="en-US" sz="2800" b="1" dirty="0" smtClean="0"/>
              <a:t>Benefits of a Rangeland Stewardship Council to Pastoralists </a:t>
            </a:r>
          </a:p>
          <a:p>
            <a:pPr marL="228600" indent="-228600">
              <a:lnSpc>
                <a:spcPct val="150000"/>
              </a:lnSpc>
              <a:spcBef>
                <a:spcPts val="136"/>
              </a:spcBef>
              <a:spcAft>
                <a:spcPts val="0"/>
              </a:spcAft>
              <a:buFont typeface="Wingdings" charset="2"/>
              <a:buChar char="Ø"/>
            </a:pPr>
            <a:r>
              <a:rPr lang="en-US" sz="2400" dirty="0" smtClean="0"/>
              <a:t>Existing </a:t>
            </a:r>
            <a:r>
              <a:rPr lang="en-US" sz="2400" dirty="0"/>
              <a:t>standards </a:t>
            </a:r>
            <a:r>
              <a:rPr lang="en-US" sz="2400" dirty="0" smtClean="0"/>
              <a:t>do </a:t>
            </a:r>
            <a:r>
              <a:rPr lang="en-US" sz="2400" dirty="0"/>
              <a:t>not cover all issues of relevance to a pastoral society </a:t>
            </a:r>
            <a:endParaRPr lang="en-US" sz="2400" dirty="0" smtClean="0"/>
          </a:p>
          <a:p>
            <a:pPr marL="228600" indent="-228600">
              <a:lnSpc>
                <a:spcPct val="150000"/>
              </a:lnSpc>
              <a:spcBef>
                <a:spcPts val="136"/>
              </a:spcBef>
              <a:spcAft>
                <a:spcPts val="0"/>
              </a:spcAft>
              <a:buFont typeface="Wingdings" charset="2"/>
              <a:buChar char="Ø"/>
            </a:pPr>
            <a:r>
              <a:rPr lang="en-US" sz="2400" dirty="0"/>
              <a:t> </a:t>
            </a:r>
            <a:r>
              <a:rPr lang="en-US" sz="2400" dirty="0" smtClean="0"/>
              <a:t>A </a:t>
            </a:r>
            <a:r>
              <a:rPr lang="en-US" sz="2400" dirty="0"/>
              <a:t>certification system would potentially increase incomes for pastoralists </a:t>
            </a:r>
            <a:endParaRPr lang="en-US" sz="2400" dirty="0" smtClean="0"/>
          </a:p>
          <a:p>
            <a:pPr marL="228600" indent="-228600">
              <a:lnSpc>
                <a:spcPct val="150000"/>
              </a:lnSpc>
              <a:spcBef>
                <a:spcPts val="136"/>
              </a:spcBef>
              <a:spcAft>
                <a:spcPts val="0"/>
              </a:spcAft>
              <a:buFont typeface="Wingdings" charset="2"/>
              <a:buChar char="Ø"/>
            </a:pPr>
            <a:r>
              <a:rPr lang="en-US" sz="2400" dirty="0" smtClean="0"/>
              <a:t>Give </a:t>
            </a:r>
            <a:r>
              <a:rPr lang="en-US" sz="2400" dirty="0"/>
              <a:t>the legitimacy to extensive pastoral production </a:t>
            </a:r>
            <a:endParaRPr lang="en-US" sz="2400" dirty="0" smtClean="0"/>
          </a:p>
          <a:p>
            <a:pPr marL="228600" indent="-228600">
              <a:lnSpc>
                <a:spcPct val="150000"/>
              </a:lnSpc>
              <a:spcBef>
                <a:spcPts val="136"/>
              </a:spcBef>
              <a:spcAft>
                <a:spcPts val="0"/>
              </a:spcAft>
              <a:buFont typeface="Wingdings" charset="2"/>
              <a:buChar char="Ø"/>
            </a:pPr>
            <a:r>
              <a:rPr lang="en-US" sz="2400" dirty="0"/>
              <a:t> </a:t>
            </a:r>
            <a:r>
              <a:rPr lang="en-US" sz="2400" dirty="0" smtClean="0"/>
              <a:t>Provide </a:t>
            </a:r>
            <a:r>
              <a:rPr lang="en-US" sz="2400" dirty="0"/>
              <a:t>the incentive for pastoralists </a:t>
            </a:r>
            <a:r>
              <a:rPr lang="en-US" sz="2400" dirty="0" smtClean="0"/>
              <a:t>to protect rangelands</a:t>
            </a:r>
            <a:endParaRPr lang="en-ZA" sz="1400" dirty="0">
              <a:latin typeface="Cambria" panose="02040503050406030204" pitchFamily="18" charset="0"/>
              <a:ea typeface="MS Mincho"/>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918520" y="3901790"/>
            <a:ext cx="3958280" cy="2703724"/>
          </a:xfrm>
          <a:prstGeom prst="rect">
            <a:avLst/>
          </a:prstGeom>
        </p:spPr>
      </p:pic>
      <p:pic>
        <p:nvPicPr>
          <p:cNvPr id="7" name="Google Shape;195;p18"/>
          <p:cNvPicPr preferRelativeResize="0"/>
          <p:nvPr/>
        </p:nvPicPr>
        <p:blipFill rotWithShape="1">
          <a:blip r:embed="rId4">
            <a:alphaModFix/>
          </a:blip>
          <a:srcRect/>
          <a:stretch/>
        </p:blipFill>
        <p:spPr>
          <a:xfrm>
            <a:off x="5598160" y="3901790"/>
            <a:ext cx="5669280" cy="2560319"/>
          </a:xfrm>
          <a:prstGeom prst="rect">
            <a:avLst/>
          </a:prstGeom>
          <a:noFill/>
          <a:ln>
            <a:noFill/>
          </a:ln>
        </p:spPr>
      </p:pic>
    </p:spTree>
    <p:extLst>
      <p:ext uri="{BB962C8B-B14F-4D97-AF65-F5344CB8AC3E}">
        <p14:creationId xmlns:p14="http://schemas.microsoft.com/office/powerpoint/2010/main" val="258083830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44064" y="657683"/>
            <a:ext cx="8475003" cy="5296322"/>
          </a:xfrm>
          <a:prstGeom prst="rect">
            <a:avLst/>
          </a:prstGeom>
        </p:spPr>
        <p:txBody>
          <a:bodyPr wrap="square">
            <a:spAutoFit/>
          </a:bodyPr>
          <a:lstStyle/>
          <a:p>
            <a:r>
              <a:rPr lang="en-US" sz="3200" b="1" dirty="0"/>
              <a:t>What </a:t>
            </a:r>
            <a:r>
              <a:rPr lang="en-US" sz="3200" b="1" dirty="0" smtClean="0"/>
              <a:t>would </a:t>
            </a:r>
            <a:r>
              <a:rPr lang="en-US" sz="3200" b="1" dirty="0"/>
              <a:t>we consider </a:t>
            </a:r>
            <a:r>
              <a:rPr lang="en-US" sz="3200" b="1" dirty="0" smtClean="0"/>
              <a:t>success? </a:t>
            </a:r>
          </a:p>
          <a:p>
            <a:endParaRPr lang="en-ZA" dirty="0"/>
          </a:p>
          <a:p>
            <a:pPr marL="228600" lvl="0" indent="-228600">
              <a:lnSpc>
                <a:spcPct val="150000"/>
              </a:lnSpc>
              <a:spcBef>
                <a:spcPts val="136"/>
              </a:spcBef>
              <a:buFont typeface="Wingdings" charset="2"/>
              <a:buChar char="Ø"/>
            </a:pPr>
            <a:r>
              <a:rPr lang="en-US" sz="2200" dirty="0"/>
              <a:t>FAO Rangelands Partnership </a:t>
            </a:r>
            <a:r>
              <a:rPr lang="en-US" sz="2200" dirty="0" smtClean="0"/>
              <a:t>Secretariat</a:t>
            </a:r>
            <a:r>
              <a:rPr lang="en-US" sz="2200" dirty="0"/>
              <a:t>, to continue to raise awareness for governments</a:t>
            </a:r>
            <a:endParaRPr lang="en-ZA" sz="2200" dirty="0"/>
          </a:p>
          <a:p>
            <a:pPr marL="228600" lvl="0" indent="-228600">
              <a:lnSpc>
                <a:spcPct val="150000"/>
              </a:lnSpc>
              <a:spcBef>
                <a:spcPts val="136"/>
              </a:spcBef>
              <a:buFont typeface="Wingdings" charset="2"/>
              <a:buChar char="Ø"/>
            </a:pPr>
            <a:r>
              <a:rPr lang="en-US" sz="2200" dirty="0" smtClean="0"/>
              <a:t>Platforms </a:t>
            </a:r>
            <a:r>
              <a:rPr lang="en-US" sz="2200" dirty="0"/>
              <a:t>for pastoralists to speak and have their voice </a:t>
            </a:r>
            <a:r>
              <a:rPr lang="en-US" sz="2200" dirty="0" smtClean="0"/>
              <a:t>heard</a:t>
            </a:r>
            <a:endParaRPr lang="en-ZA" sz="2200" dirty="0"/>
          </a:p>
          <a:p>
            <a:pPr marL="228600" lvl="0" indent="-228600">
              <a:lnSpc>
                <a:spcPct val="150000"/>
              </a:lnSpc>
              <a:spcBef>
                <a:spcPts val="136"/>
              </a:spcBef>
              <a:buFont typeface="Wingdings" charset="2"/>
              <a:buChar char="Ø"/>
            </a:pPr>
            <a:r>
              <a:rPr lang="en-US" sz="2200" dirty="0" smtClean="0"/>
              <a:t>Changes </a:t>
            </a:r>
            <a:r>
              <a:rPr lang="en-US" sz="2200" dirty="0"/>
              <a:t>in national, </a:t>
            </a:r>
            <a:r>
              <a:rPr lang="en-US" sz="2200" dirty="0" smtClean="0"/>
              <a:t>global </a:t>
            </a:r>
            <a:r>
              <a:rPr lang="en-US" sz="2200" dirty="0"/>
              <a:t>policies promoting the protection and sustainability of rangelands </a:t>
            </a:r>
            <a:endParaRPr lang="en-US" sz="2200" dirty="0" smtClean="0"/>
          </a:p>
          <a:p>
            <a:pPr marL="228600" lvl="0" indent="-228600">
              <a:lnSpc>
                <a:spcPct val="150000"/>
              </a:lnSpc>
              <a:spcBef>
                <a:spcPts val="136"/>
              </a:spcBef>
              <a:buFont typeface="Wingdings" charset="2"/>
              <a:buChar char="Ø"/>
            </a:pPr>
            <a:r>
              <a:rPr lang="en-US" sz="2200" dirty="0" smtClean="0"/>
              <a:t>More </a:t>
            </a:r>
            <a:r>
              <a:rPr lang="en-US" sz="2200" dirty="0"/>
              <a:t>projects and programs dedicated to rangelands and pastoralists through global funds such as GEF, GCF, LDN, VCM </a:t>
            </a:r>
            <a:endParaRPr lang="en-US" sz="2200" dirty="0" smtClean="0"/>
          </a:p>
          <a:p>
            <a:pPr marL="228600" lvl="0" indent="-228600">
              <a:lnSpc>
                <a:spcPct val="150000"/>
              </a:lnSpc>
              <a:spcBef>
                <a:spcPts val="136"/>
              </a:spcBef>
              <a:buFont typeface="Wingdings" charset="2"/>
              <a:buChar char="Ø"/>
            </a:pPr>
            <a:r>
              <a:rPr lang="en-US" sz="2200" dirty="0"/>
              <a:t>G</a:t>
            </a:r>
            <a:r>
              <a:rPr lang="en-US" sz="2200" dirty="0" smtClean="0"/>
              <a:t>rowing </a:t>
            </a:r>
            <a:r>
              <a:rPr lang="en-US" sz="2200" dirty="0"/>
              <a:t>portfolio of rangeland friendly certified </a:t>
            </a:r>
            <a:r>
              <a:rPr lang="en-US" sz="2200" dirty="0" smtClean="0"/>
              <a:t>products (RSC)</a:t>
            </a:r>
            <a:endParaRPr lang="en-ZA" sz="2200" dirty="0"/>
          </a:p>
          <a:p>
            <a:pPr marL="457200" indent="-457200">
              <a:buFont typeface="Arial" panose="020B0604020202020204" pitchFamily="34" charset="0"/>
              <a:buChar char="•"/>
            </a:pPr>
            <a:endParaRPr lang="en-US" sz="2000" b="1" dirty="0" smtClean="0"/>
          </a:p>
        </p:txBody>
      </p:sp>
      <p:pic>
        <p:nvPicPr>
          <p:cNvPr id="3" name="Picture 2"/>
          <p:cNvPicPr>
            <a:picLocks noChangeAspect="1"/>
          </p:cNvPicPr>
          <p:nvPr/>
        </p:nvPicPr>
        <p:blipFill rotWithShape="1">
          <a:blip r:embed="rId3"/>
          <a:srcRect l="23465" r="7188"/>
          <a:stretch/>
        </p:blipFill>
        <p:spPr>
          <a:xfrm>
            <a:off x="8346831" y="0"/>
            <a:ext cx="3845169" cy="6858000"/>
          </a:xfrm>
          <a:prstGeom prst="rect">
            <a:avLst/>
          </a:prstGeom>
        </p:spPr>
      </p:pic>
      <p:sp>
        <p:nvSpPr>
          <p:cNvPr id="2" name="TextBox 1"/>
          <p:cNvSpPr txBox="1"/>
          <p:nvPr/>
        </p:nvSpPr>
        <p:spPr>
          <a:xfrm>
            <a:off x="10182225" y="6412468"/>
            <a:ext cx="2009775" cy="369332"/>
          </a:xfrm>
          <a:prstGeom prst="rect">
            <a:avLst/>
          </a:prstGeom>
          <a:noFill/>
        </p:spPr>
        <p:txBody>
          <a:bodyPr wrap="square" rtlCol="0">
            <a:spAutoFit/>
          </a:bodyPr>
          <a:lstStyle/>
          <a:p>
            <a:r>
              <a:rPr lang="en-US" b="1" dirty="0" smtClean="0">
                <a:solidFill>
                  <a:schemeClr val="bg1"/>
                </a:solidFill>
              </a:rPr>
              <a:t>@Wendy Sheehan</a:t>
            </a:r>
            <a:endParaRPr lang="en-ZA" b="1" dirty="0">
              <a:solidFill>
                <a:schemeClr val="bg1"/>
              </a:solidFill>
            </a:endParaRPr>
          </a:p>
        </p:txBody>
      </p:sp>
    </p:spTree>
    <p:extLst>
      <p:ext uri="{BB962C8B-B14F-4D97-AF65-F5344CB8AC3E}">
        <p14:creationId xmlns:p14="http://schemas.microsoft.com/office/powerpoint/2010/main" val="4202157182"/>
      </p:ext>
    </p:extLst>
  </p:cSld>
  <p:clrMapOvr>
    <a:masterClrMapping/>
  </p:clrMapOvr>
  <mc:AlternateContent xmlns:mc="http://schemas.openxmlformats.org/markup-compatibility/2006" xmlns:p14="http://schemas.microsoft.com/office/powerpoint/2010/main">
    <mc:Choice Requires="p14">
      <p:transition spd="slow" p14:dur="2000" advTm="157210"/>
    </mc:Choice>
    <mc:Fallback xmlns="">
      <p:transition spd="slow" advTm="15721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5"/>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5400" b="1" dirty="0" smtClean="0"/>
              <a:t>Thank You </a:t>
            </a:r>
            <a:endParaRPr lang="en-ZA" sz="5400" b="1" dirty="0"/>
          </a:p>
        </p:txBody>
      </p:sp>
    </p:spTree>
    <p:extLst>
      <p:ext uri="{BB962C8B-B14F-4D97-AF65-F5344CB8AC3E}">
        <p14:creationId xmlns:p14="http://schemas.microsoft.com/office/powerpoint/2010/main" val="28209125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2618645" y="514966"/>
            <a:ext cx="7797204" cy="6343034"/>
            <a:chOff x="1258529" y="157316"/>
            <a:chExt cx="8180439" cy="6528618"/>
          </a:xfrm>
        </p:grpSpPr>
        <p:sp>
          <p:nvSpPr>
            <p:cNvPr id="2" name="Oval 1"/>
            <p:cNvSpPr/>
            <p:nvPr/>
          </p:nvSpPr>
          <p:spPr>
            <a:xfrm>
              <a:off x="1258529" y="221225"/>
              <a:ext cx="5014452" cy="4090220"/>
            </a:xfrm>
            <a:prstGeom prst="ellipse">
              <a:avLst/>
            </a:prstGeom>
            <a:solidFill>
              <a:schemeClr val="accent1">
                <a:alpha val="2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sz="1600"/>
            </a:p>
          </p:txBody>
        </p:sp>
        <p:sp>
          <p:nvSpPr>
            <p:cNvPr id="3" name="Oval 2"/>
            <p:cNvSpPr/>
            <p:nvPr/>
          </p:nvSpPr>
          <p:spPr>
            <a:xfrm>
              <a:off x="4626077" y="157316"/>
              <a:ext cx="4812891" cy="4065639"/>
            </a:xfrm>
            <a:prstGeom prst="ellipse">
              <a:avLst/>
            </a:prstGeom>
            <a:solidFill>
              <a:schemeClr val="accent4">
                <a:alpha val="2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ZA" sz="1600"/>
            </a:p>
          </p:txBody>
        </p:sp>
        <p:sp>
          <p:nvSpPr>
            <p:cNvPr id="4" name="Oval 3"/>
            <p:cNvSpPr/>
            <p:nvPr/>
          </p:nvSpPr>
          <p:spPr>
            <a:xfrm>
              <a:off x="2974257" y="2266335"/>
              <a:ext cx="4862053" cy="4419599"/>
            </a:xfrm>
            <a:prstGeom prst="ellipse">
              <a:avLst/>
            </a:prstGeom>
            <a:solidFill>
              <a:schemeClr val="accent6">
                <a:alpha val="27000"/>
              </a:schemeClr>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ZA" sz="1600"/>
            </a:p>
          </p:txBody>
        </p:sp>
        <p:sp>
          <p:nvSpPr>
            <p:cNvPr id="5" name="TextBox 4"/>
            <p:cNvSpPr txBox="1"/>
            <p:nvPr/>
          </p:nvSpPr>
          <p:spPr>
            <a:xfrm>
              <a:off x="5014452" y="2507226"/>
              <a:ext cx="1071716" cy="601884"/>
            </a:xfrm>
            <a:prstGeom prst="rect">
              <a:avLst/>
            </a:prstGeom>
            <a:noFill/>
          </p:spPr>
          <p:txBody>
            <a:bodyPr wrap="square" rtlCol="0">
              <a:spAutoFit/>
            </a:bodyPr>
            <a:lstStyle/>
            <a:p>
              <a:r>
                <a:rPr lang="en-US" sz="3200" b="1" dirty="0" smtClean="0">
                  <a:solidFill>
                    <a:srgbClr val="FF0000"/>
                  </a:solidFill>
                </a:rPr>
                <a:t>IYRP</a:t>
              </a:r>
              <a:endParaRPr lang="en-ZA" sz="3200" b="1" dirty="0">
                <a:solidFill>
                  <a:srgbClr val="FF0000"/>
                </a:solidFill>
              </a:endParaRPr>
            </a:p>
          </p:txBody>
        </p:sp>
        <p:sp>
          <p:nvSpPr>
            <p:cNvPr id="6" name="TextBox 5"/>
            <p:cNvSpPr txBox="1"/>
            <p:nvPr/>
          </p:nvSpPr>
          <p:spPr>
            <a:xfrm>
              <a:off x="1870588" y="1649605"/>
              <a:ext cx="2453148" cy="538528"/>
            </a:xfrm>
            <a:prstGeom prst="rect">
              <a:avLst/>
            </a:prstGeom>
            <a:noFill/>
          </p:spPr>
          <p:txBody>
            <a:bodyPr wrap="square" rtlCol="0">
              <a:spAutoFit/>
            </a:bodyPr>
            <a:lstStyle/>
            <a:p>
              <a:r>
                <a:rPr lang="en-US" sz="2800" b="1" dirty="0" smtClean="0"/>
                <a:t>Pastoralism </a:t>
              </a:r>
              <a:endParaRPr lang="en-ZA" sz="2800" b="1" dirty="0"/>
            </a:p>
          </p:txBody>
        </p:sp>
        <p:sp>
          <p:nvSpPr>
            <p:cNvPr id="7" name="TextBox 6"/>
            <p:cNvSpPr txBox="1"/>
            <p:nvPr/>
          </p:nvSpPr>
          <p:spPr>
            <a:xfrm>
              <a:off x="6511414" y="1100627"/>
              <a:ext cx="2453148" cy="1425517"/>
            </a:xfrm>
            <a:prstGeom prst="rect">
              <a:avLst/>
            </a:prstGeom>
            <a:noFill/>
          </p:spPr>
          <p:txBody>
            <a:bodyPr wrap="square" rtlCol="0">
              <a:spAutoFit/>
            </a:bodyPr>
            <a:lstStyle/>
            <a:p>
              <a:pPr algn="ctr"/>
              <a:r>
                <a:rPr lang="en-US" sz="2800" b="1" dirty="0" smtClean="0"/>
                <a:t>Rangeland Stewardship Council  </a:t>
              </a:r>
              <a:endParaRPr lang="en-ZA" sz="2800" b="1" dirty="0"/>
            </a:p>
          </p:txBody>
        </p:sp>
        <p:sp>
          <p:nvSpPr>
            <p:cNvPr id="8" name="TextBox 7"/>
            <p:cNvSpPr txBox="1"/>
            <p:nvPr/>
          </p:nvSpPr>
          <p:spPr>
            <a:xfrm>
              <a:off x="4323736" y="4715397"/>
              <a:ext cx="2453148" cy="982022"/>
            </a:xfrm>
            <a:prstGeom prst="rect">
              <a:avLst/>
            </a:prstGeom>
            <a:noFill/>
          </p:spPr>
          <p:txBody>
            <a:bodyPr wrap="square" rtlCol="0">
              <a:spAutoFit/>
            </a:bodyPr>
            <a:lstStyle/>
            <a:p>
              <a:pPr algn="ctr"/>
              <a:r>
                <a:rPr lang="en-US" sz="2800" b="1" dirty="0" smtClean="0"/>
                <a:t>Regenerative Agriculture  </a:t>
              </a:r>
              <a:endParaRPr lang="en-ZA" sz="2800" b="1" dirty="0"/>
            </a:p>
          </p:txBody>
        </p:sp>
      </p:grpSp>
      <p:sp>
        <p:nvSpPr>
          <p:cNvPr id="10" name="TextBox 9"/>
          <p:cNvSpPr txBox="1"/>
          <p:nvPr/>
        </p:nvSpPr>
        <p:spPr>
          <a:xfrm>
            <a:off x="8503475" y="5112755"/>
            <a:ext cx="3596148" cy="1569660"/>
          </a:xfrm>
          <a:prstGeom prst="rect">
            <a:avLst/>
          </a:prstGeom>
          <a:noFill/>
        </p:spPr>
        <p:txBody>
          <a:bodyPr wrap="square" rtlCol="0">
            <a:spAutoFit/>
          </a:bodyPr>
          <a:lstStyle/>
          <a:p>
            <a:pPr algn="ctr"/>
            <a:r>
              <a:rPr lang="en-US" sz="2400" b="1" i="1" dirty="0" smtClean="0">
                <a:solidFill>
                  <a:srgbClr val="C00000"/>
                </a:solidFill>
              </a:rPr>
              <a:t>IYRP at the nexus for healthy rangelands and </a:t>
            </a:r>
            <a:r>
              <a:rPr lang="en-US" sz="2400" b="1" i="1" dirty="0">
                <a:solidFill>
                  <a:srgbClr val="C00000"/>
                </a:solidFill>
              </a:rPr>
              <a:t>sustainable </a:t>
            </a:r>
            <a:r>
              <a:rPr lang="en-US" sz="2400" b="1" i="1" dirty="0" smtClean="0">
                <a:solidFill>
                  <a:srgbClr val="C00000"/>
                </a:solidFill>
              </a:rPr>
              <a:t>and </a:t>
            </a:r>
            <a:r>
              <a:rPr lang="en-US" sz="2400" b="1" i="1" dirty="0">
                <a:solidFill>
                  <a:srgbClr val="C00000"/>
                </a:solidFill>
              </a:rPr>
              <a:t>resilient </a:t>
            </a:r>
            <a:r>
              <a:rPr lang="en-US" sz="2400" b="1" i="1" dirty="0" smtClean="0">
                <a:solidFill>
                  <a:srgbClr val="C00000"/>
                </a:solidFill>
              </a:rPr>
              <a:t>pastoralism </a:t>
            </a:r>
            <a:endParaRPr lang="en-ZA" sz="2400" b="1" i="1" dirty="0">
              <a:solidFill>
                <a:srgbClr val="C00000"/>
              </a:solidFill>
            </a:endParaRPr>
          </a:p>
        </p:txBody>
      </p:sp>
      <p:sp>
        <p:nvSpPr>
          <p:cNvPr id="11" name="TextBox 10"/>
          <p:cNvSpPr txBox="1"/>
          <p:nvPr/>
        </p:nvSpPr>
        <p:spPr>
          <a:xfrm>
            <a:off x="166253" y="94185"/>
            <a:ext cx="4374573" cy="584775"/>
          </a:xfrm>
          <a:prstGeom prst="rect">
            <a:avLst/>
          </a:prstGeom>
          <a:noFill/>
        </p:spPr>
        <p:txBody>
          <a:bodyPr wrap="square" rtlCol="0">
            <a:spAutoFit/>
          </a:bodyPr>
          <a:lstStyle/>
          <a:p>
            <a:r>
              <a:rPr lang="en-US" sz="3200" b="1" u="sng" dirty="0" smtClean="0">
                <a:solidFill>
                  <a:srgbClr val="002060"/>
                </a:solidFill>
              </a:rPr>
              <a:t>Presentation Approach </a:t>
            </a:r>
            <a:endParaRPr lang="en-ZA" sz="3200" b="1" u="sng" dirty="0">
              <a:solidFill>
                <a:srgbClr val="002060"/>
              </a:solidFill>
            </a:endParaRPr>
          </a:p>
        </p:txBody>
      </p:sp>
    </p:spTree>
    <p:extLst>
      <p:ext uri="{BB962C8B-B14F-4D97-AF65-F5344CB8AC3E}">
        <p14:creationId xmlns:p14="http://schemas.microsoft.com/office/powerpoint/2010/main" val="16798037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161857" y="3067673"/>
            <a:ext cx="6071879" cy="3773428"/>
          </a:xfrm>
          <a:prstGeom prst="rect">
            <a:avLst/>
          </a:prstGeom>
        </p:spPr>
      </p:pic>
      <p:pic>
        <p:nvPicPr>
          <p:cNvPr id="12" name="Picture 11"/>
          <p:cNvPicPr>
            <a:picLocks noChangeAspect="1"/>
          </p:cNvPicPr>
          <p:nvPr/>
        </p:nvPicPr>
        <p:blipFill>
          <a:blip r:embed="rId4"/>
          <a:stretch>
            <a:fillRect/>
          </a:stretch>
        </p:blipFill>
        <p:spPr>
          <a:xfrm>
            <a:off x="6233736" y="3097669"/>
            <a:ext cx="5857070" cy="3587466"/>
          </a:xfrm>
          <a:prstGeom prst="rect">
            <a:avLst/>
          </a:prstGeom>
        </p:spPr>
      </p:pic>
      <p:grpSp>
        <p:nvGrpSpPr>
          <p:cNvPr id="13" name="Group 12"/>
          <p:cNvGrpSpPr/>
          <p:nvPr/>
        </p:nvGrpSpPr>
        <p:grpSpPr>
          <a:xfrm>
            <a:off x="3108608" y="15527"/>
            <a:ext cx="5538355" cy="3147268"/>
            <a:chOff x="4375517" y="2913922"/>
            <a:chExt cx="6461257" cy="2076081"/>
          </a:xfrm>
        </p:grpSpPr>
        <p:sp>
          <p:nvSpPr>
            <p:cNvPr id="14" name="Rectangle 13"/>
            <p:cNvSpPr/>
            <p:nvPr/>
          </p:nvSpPr>
          <p:spPr>
            <a:xfrm>
              <a:off x="5394535" y="2992821"/>
              <a:ext cx="4423219" cy="466954"/>
            </a:xfrm>
            <a:prstGeom prst="rect">
              <a:avLst/>
            </a:prstGeom>
          </p:spPr>
          <p:txBody>
            <a:bodyPr wrap="none">
              <a:spAutoFit/>
            </a:bodyPr>
            <a:lstStyle/>
            <a:p>
              <a:r>
                <a:rPr lang="en-US" sz="4000" b="1" dirty="0" smtClean="0">
                  <a:solidFill>
                    <a:srgbClr val="C00000"/>
                  </a:solidFill>
                </a:rPr>
                <a:t>Who is the IYRP?</a:t>
              </a:r>
              <a:endParaRPr lang="en-US" sz="4000" b="1" dirty="0">
                <a:solidFill>
                  <a:srgbClr val="C00000"/>
                </a:solidFill>
              </a:endParaRPr>
            </a:p>
          </p:txBody>
        </p:sp>
        <p:sp>
          <p:nvSpPr>
            <p:cNvPr id="15" name="Rectangle 14"/>
            <p:cNvSpPr/>
            <p:nvPr/>
          </p:nvSpPr>
          <p:spPr>
            <a:xfrm>
              <a:off x="4583617" y="3710956"/>
              <a:ext cx="6045052" cy="1279047"/>
            </a:xfrm>
            <a:prstGeom prst="rect">
              <a:avLst/>
            </a:prstGeom>
          </p:spPr>
          <p:txBody>
            <a:bodyPr wrap="square">
              <a:spAutoFit/>
            </a:bodyPr>
            <a:lstStyle/>
            <a:p>
              <a:pPr algn="ctr">
                <a:lnSpc>
                  <a:spcPct val="150000"/>
                </a:lnSpc>
                <a:spcBef>
                  <a:spcPts val="136"/>
                </a:spcBef>
              </a:pPr>
              <a:r>
                <a:rPr lang="en-US" sz="2000" dirty="0" smtClean="0"/>
                <a:t>Coalition of about 415 organizations from around the world representing pastoralists, </a:t>
              </a:r>
              <a:r>
                <a:rPr lang="en-US" sz="2000" dirty="0"/>
                <a:t>NGOs, academia, media, private sector, multinational </a:t>
              </a:r>
              <a:r>
                <a:rPr lang="en-US" sz="2000" dirty="0" smtClean="0"/>
                <a:t>organizations, etc. ) </a:t>
              </a:r>
              <a:endParaRPr lang="en-US" sz="2000" dirty="0"/>
            </a:p>
          </p:txBody>
        </p:sp>
        <p:sp>
          <p:nvSpPr>
            <p:cNvPr id="16" name="Rectangle 15"/>
            <p:cNvSpPr/>
            <p:nvPr/>
          </p:nvSpPr>
          <p:spPr>
            <a:xfrm>
              <a:off x="4375517" y="2913922"/>
              <a:ext cx="6461257" cy="205629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pic>
        <p:nvPicPr>
          <p:cNvPr id="17" name="Google Shape;229;p22"/>
          <p:cNvPicPr preferRelativeResize="0"/>
          <p:nvPr/>
        </p:nvPicPr>
        <p:blipFill rotWithShape="1">
          <a:blip r:embed="rId5">
            <a:alphaModFix/>
          </a:blip>
          <a:srcRect l="34696" r="20204"/>
          <a:stretch/>
        </p:blipFill>
        <p:spPr>
          <a:xfrm>
            <a:off x="8794084" y="1066286"/>
            <a:ext cx="1574800" cy="2001387"/>
          </a:xfrm>
          <a:prstGeom prst="rect">
            <a:avLst/>
          </a:prstGeom>
          <a:noFill/>
          <a:ln>
            <a:noFill/>
          </a:ln>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10754" y="103804"/>
            <a:ext cx="2208526" cy="1478435"/>
          </a:xfrm>
          <a:prstGeom prst="rect">
            <a:avLst/>
          </a:prstGeom>
        </p:spPr>
      </p:pic>
      <p:pic>
        <p:nvPicPr>
          <p:cNvPr id="19" name="Google Shape;97;p5"/>
          <p:cNvPicPr preferRelativeResize="0"/>
          <p:nvPr/>
        </p:nvPicPr>
        <p:blipFill rotWithShape="1">
          <a:blip r:embed="rId7">
            <a:alphaModFix/>
          </a:blip>
          <a:srcRect l="10552" r="38948"/>
          <a:stretch/>
        </p:blipFill>
        <p:spPr>
          <a:xfrm>
            <a:off x="186162" y="220017"/>
            <a:ext cx="2489099" cy="2912784"/>
          </a:xfrm>
          <a:prstGeom prst="rect">
            <a:avLst/>
          </a:prstGeom>
          <a:noFill/>
          <a:ln>
            <a:noFill/>
          </a:ln>
        </p:spPr>
      </p:pic>
    </p:spTree>
    <p:extLst>
      <p:ext uri="{BB962C8B-B14F-4D97-AF65-F5344CB8AC3E}">
        <p14:creationId xmlns:p14="http://schemas.microsoft.com/office/powerpoint/2010/main" val="3689409624"/>
      </p:ext>
    </p:extLst>
  </p:cSld>
  <p:clrMapOvr>
    <a:masterClrMapping/>
  </p:clrMapOvr>
  <mc:AlternateContent xmlns:mc="http://schemas.openxmlformats.org/markup-compatibility/2006" xmlns:p14="http://schemas.microsoft.com/office/powerpoint/2010/main">
    <mc:Choice Requires="p14">
      <p:transition spd="slow" p14:dur="2000" advTm="102113"/>
    </mc:Choice>
    <mc:Fallback xmlns="">
      <p:transition spd="slow" advTm="102113"/>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369743" y="202675"/>
            <a:ext cx="5427683" cy="604991"/>
          </a:xfrm>
          <a:prstGeom prst="rect">
            <a:avLst/>
          </a:prstGeom>
        </p:spPr>
        <p:txBody>
          <a:bodyPr vert="horz" wrap="square" lIns="0" tIns="7701" rIns="0" bIns="0" rtlCol="0" anchor="ctr">
            <a:spAutoFit/>
          </a:bodyPr>
          <a:lstStyle/>
          <a:p>
            <a:pPr marL="231038">
              <a:lnSpc>
                <a:spcPct val="100000"/>
              </a:lnSpc>
              <a:spcBef>
                <a:spcPts val="61"/>
              </a:spcBef>
            </a:pPr>
            <a:r>
              <a:rPr sz="3881" b="1" spc="-3" dirty="0">
                <a:latin typeface="Proxima Nova"/>
                <a:cs typeface="Proxima Nova"/>
              </a:rPr>
              <a:t>IYRP 2026</a:t>
            </a:r>
            <a:r>
              <a:rPr sz="3881" b="1" spc="-27" dirty="0">
                <a:latin typeface="Proxima Nova"/>
                <a:cs typeface="Proxima Nova"/>
              </a:rPr>
              <a:t> </a:t>
            </a:r>
            <a:r>
              <a:rPr lang="en-US" sz="3881" b="1" spc="-9" dirty="0">
                <a:latin typeface="Proxima Nova"/>
                <a:cs typeface="Proxima Nova"/>
              </a:rPr>
              <a:t>structure </a:t>
            </a:r>
            <a:endParaRPr sz="3881" b="1" spc="-9" dirty="0">
              <a:latin typeface="Proxima Nova"/>
              <a:cs typeface="Proxima Nova"/>
            </a:endParaRPr>
          </a:p>
        </p:txBody>
      </p:sp>
      <p:sp>
        <p:nvSpPr>
          <p:cNvPr id="3" name="object 3"/>
          <p:cNvSpPr/>
          <p:nvPr/>
        </p:nvSpPr>
        <p:spPr>
          <a:xfrm>
            <a:off x="143674" y="296522"/>
            <a:ext cx="2396326" cy="1450998"/>
          </a:xfrm>
          <a:prstGeom prst="rect">
            <a:avLst/>
          </a:prstGeom>
          <a:blipFill>
            <a:blip r:embed="rId3" cstate="print"/>
            <a:stretch>
              <a:fillRect/>
            </a:stretch>
          </a:blipFill>
        </p:spPr>
        <p:txBody>
          <a:bodyPr wrap="square" lIns="0" tIns="0" rIns="0" bIns="0" rtlCol="0"/>
          <a:lstStyle/>
          <a:p>
            <a:endParaRPr sz="1092"/>
          </a:p>
        </p:txBody>
      </p:sp>
      <p:sp>
        <p:nvSpPr>
          <p:cNvPr id="4" name="object 4"/>
          <p:cNvSpPr txBox="1"/>
          <p:nvPr/>
        </p:nvSpPr>
        <p:spPr>
          <a:xfrm>
            <a:off x="3965598" y="1211028"/>
            <a:ext cx="3626153" cy="740637"/>
          </a:xfrm>
          <a:prstGeom prst="rect">
            <a:avLst/>
          </a:prstGeom>
          <a:ln w="10470">
            <a:solidFill>
              <a:srgbClr val="8D4F3E"/>
            </a:solidFill>
          </a:ln>
        </p:spPr>
        <p:txBody>
          <a:bodyPr vert="horz" wrap="square" lIns="0" tIns="34656" rIns="0" bIns="0" rtlCol="0">
            <a:spAutoFit/>
          </a:bodyPr>
          <a:lstStyle/>
          <a:p>
            <a:pPr marL="1155" algn="ctr">
              <a:spcBef>
                <a:spcPts val="273"/>
              </a:spcBef>
            </a:pPr>
            <a:r>
              <a:rPr sz="2304" b="1" dirty="0">
                <a:solidFill>
                  <a:srgbClr val="A71400"/>
                </a:solidFill>
                <a:latin typeface="Proxima Nova"/>
                <a:cs typeface="Proxima Nova"/>
              </a:rPr>
              <a:t>General IYRP</a:t>
            </a:r>
            <a:r>
              <a:rPr sz="2304" b="1" spc="-6" dirty="0">
                <a:solidFill>
                  <a:srgbClr val="A71400"/>
                </a:solidFill>
                <a:latin typeface="Proxima Nova"/>
                <a:cs typeface="Proxima Nova"/>
              </a:rPr>
              <a:t> </a:t>
            </a:r>
            <a:r>
              <a:rPr sz="2304" b="1" dirty="0">
                <a:solidFill>
                  <a:srgbClr val="A71400"/>
                </a:solidFill>
                <a:latin typeface="Proxima Nova"/>
                <a:cs typeface="Proxima Nova"/>
              </a:rPr>
              <a:t>e-list</a:t>
            </a:r>
            <a:endParaRPr sz="2304" b="1" dirty="0">
              <a:latin typeface="Proxima Nova"/>
              <a:cs typeface="Proxima Nova"/>
            </a:endParaRPr>
          </a:p>
          <a:p>
            <a:pPr algn="ctr">
              <a:spcBef>
                <a:spcPts val="676"/>
              </a:spcBef>
              <a:spcAft>
                <a:spcPts val="243"/>
              </a:spcAft>
            </a:pPr>
            <a:r>
              <a:rPr sz="1698" spc="6" dirty="0">
                <a:latin typeface="Proxima Nova Semibold"/>
                <a:cs typeface="Proxima Nova Semibold"/>
              </a:rPr>
              <a:t>~740 addresses mostly </a:t>
            </a:r>
            <a:r>
              <a:rPr sz="1698" spc="3" dirty="0">
                <a:latin typeface="Proxima Nova Semibold"/>
                <a:cs typeface="Proxima Nova Semibold"/>
              </a:rPr>
              <a:t>for info</a:t>
            </a:r>
            <a:r>
              <a:rPr sz="1698" spc="-30" dirty="0">
                <a:latin typeface="Proxima Nova Semibold"/>
                <a:cs typeface="Proxima Nova Semibold"/>
              </a:rPr>
              <a:t> </a:t>
            </a:r>
            <a:r>
              <a:rPr sz="1698" spc="3" dirty="0">
                <a:latin typeface="Proxima Nova Semibold"/>
                <a:cs typeface="Proxima Nova Semibold"/>
              </a:rPr>
              <a:t>only</a:t>
            </a:r>
            <a:endParaRPr sz="1698" dirty="0">
              <a:latin typeface="Proxima Nova Semibold"/>
              <a:cs typeface="Proxima Nova Semibold"/>
            </a:endParaRPr>
          </a:p>
        </p:txBody>
      </p:sp>
      <p:sp>
        <p:nvSpPr>
          <p:cNvPr id="5" name="object 5"/>
          <p:cNvSpPr txBox="1"/>
          <p:nvPr/>
        </p:nvSpPr>
        <p:spPr>
          <a:xfrm>
            <a:off x="2261885" y="2200035"/>
            <a:ext cx="7156425" cy="777890"/>
          </a:xfrm>
          <a:prstGeom prst="rect">
            <a:avLst/>
          </a:prstGeom>
          <a:ln w="10470">
            <a:solidFill>
              <a:srgbClr val="8D4F3E"/>
            </a:solidFill>
          </a:ln>
        </p:spPr>
        <p:txBody>
          <a:bodyPr vert="horz" wrap="square" lIns="0" tIns="34656" rIns="0" bIns="0" rtlCol="0">
            <a:spAutoFit/>
          </a:bodyPr>
          <a:lstStyle/>
          <a:p>
            <a:pPr algn="ctr">
              <a:spcBef>
                <a:spcPts val="273"/>
              </a:spcBef>
            </a:pPr>
            <a:r>
              <a:rPr sz="2304" b="1" spc="-3" dirty="0">
                <a:solidFill>
                  <a:srgbClr val="A71400"/>
                </a:solidFill>
                <a:latin typeface="Proxima Nova"/>
                <a:cs typeface="Proxima Nova"/>
              </a:rPr>
              <a:t>International </a:t>
            </a:r>
            <a:r>
              <a:rPr sz="2304" b="1" dirty="0">
                <a:solidFill>
                  <a:srgbClr val="A71400"/>
                </a:solidFill>
                <a:latin typeface="Proxima Nova"/>
                <a:cs typeface="Proxima Nova"/>
              </a:rPr>
              <a:t>Support Group</a:t>
            </a:r>
            <a:r>
              <a:rPr sz="2304" b="1" spc="3" dirty="0">
                <a:solidFill>
                  <a:srgbClr val="A71400"/>
                </a:solidFill>
                <a:latin typeface="Proxima Nova"/>
                <a:cs typeface="Proxima Nova"/>
              </a:rPr>
              <a:t> </a:t>
            </a:r>
            <a:r>
              <a:rPr sz="2304" b="1" spc="-3" dirty="0">
                <a:solidFill>
                  <a:srgbClr val="A71400"/>
                </a:solidFill>
                <a:latin typeface="Proxima Nova"/>
                <a:cs typeface="Proxima Nova"/>
              </a:rPr>
              <a:t>(ISG)</a:t>
            </a:r>
            <a:endParaRPr sz="2304" b="1" dirty="0">
              <a:latin typeface="Proxima Nova"/>
              <a:cs typeface="Proxima Nova"/>
            </a:endParaRPr>
          </a:p>
          <a:p>
            <a:pPr marL="385" algn="ctr">
              <a:spcBef>
                <a:spcPts val="676"/>
              </a:spcBef>
            </a:pPr>
            <a:r>
              <a:rPr sz="1940" spc="6" dirty="0">
                <a:latin typeface="Proxima Nova Semibold"/>
                <a:cs typeface="Proxima Nova Semibold"/>
              </a:rPr>
              <a:t>~415 active partners, </a:t>
            </a:r>
            <a:r>
              <a:rPr sz="1940" dirty="0">
                <a:latin typeface="Proxima Nova Semibold"/>
                <a:cs typeface="Proxima Nova Semibold"/>
              </a:rPr>
              <a:t>including </a:t>
            </a:r>
            <a:r>
              <a:rPr sz="1940" spc="6" dirty="0">
                <a:latin typeface="Proxima Nova Semibold"/>
                <a:cs typeface="Proxima Nova Semibold"/>
              </a:rPr>
              <a:t>GCG members </a:t>
            </a:r>
            <a:r>
              <a:rPr sz="1940" spc="9" dirty="0">
                <a:latin typeface="Proxima Nova Semibold"/>
                <a:cs typeface="Proxima Nova Semibold"/>
              </a:rPr>
              <a:t>&amp; </a:t>
            </a:r>
            <a:r>
              <a:rPr sz="1940" spc="6" dirty="0">
                <a:latin typeface="Proxima Nova Semibold"/>
                <a:cs typeface="Proxima Nova Semibold"/>
              </a:rPr>
              <a:t>2 </a:t>
            </a:r>
            <a:r>
              <a:rPr sz="1940" spc="3" dirty="0">
                <a:latin typeface="Proxima Nova Semibold"/>
                <a:cs typeface="Proxima Nova Semibold"/>
              </a:rPr>
              <a:t>co-chairs</a:t>
            </a:r>
            <a:endParaRPr sz="1940" dirty="0">
              <a:latin typeface="Proxima Nova Semibold"/>
              <a:cs typeface="Proxima Nova Semibold"/>
            </a:endParaRPr>
          </a:p>
        </p:txBody>
      </p:sp>
      <p:sp>
        <p:nvSpPr>
          <p:cNvPr id="6" name="object 6"/>
          <p:cNvSpPr/>
          <p:nvPr/>
        </p:nvSpPr>
        <p:spPr>
          <a:xfrm>
            <a:off x="2261885" y="3204280"/>
            <a:ext cx="7392112" cy="1005789"/>
          </a:xfrm>
          <a:custGeom>
            <a:avLst/>
            <a:gdLst/>
            <a:ahLst/>
            <a:cxnLst/>
            <a:rect l="l" t="t" r="r" b="b"/>
            <a:pathLst>
              <a:path w="11801475" h="1658620">
                <a:moveTo>
                  <a:pt x="0" y="1658588"/>
                </a:moveTo>
                <a:lnTo>
                  <a:pt x="11801106" y="1658588"/>
                </a:lnTo>
                <a:lnTo>
                  <a:pt x="11801106" y="0"/>
                </a:lnTo>
                <a:lnTo>
                  <a:pt x="0" y="0"/>
                </a:lnTo>
                <a:lnTo>
                  <a:pt x="0" y="1658588"/>
                </a:lnTo>
                <a:close/>
              </a:path>
            </a:pathLst>
          </a:custGeom>
          <a:ln w="10470">
            <a:solidFill>
              <a:srgbClr val="8D4F3E"/>
            </a:solidFill>
          </a:ln>
        </p:spPr>
        <p:txBody>
          <a:bodyPr wrap="square" lIns="0" tIns="0" rIns="0" bIns="0" rtlCol="0"/>
          <a:lstStyle/>
          <a:p>
            <a:endParaRPr sz="1092"/>
          </a:p>
        </p:txBody>
      </p:sp>
      <p:sp>
        <p:nvSpPr>
          <p:cNvPr id="7" name="object 7"/>
          <p:cNvSpPr txBox="1"/>
          <p:nvPr/>
        </p:nvSpPr>
        <p:spPr>
          <a:xfrm>
            <a:off x="2261885" y="3077309"/>
            <a:ext cx="7392112" cy="1142125"/>
          </a:xfrm>
          <a:prstGeom prst="rect">
            <a:avLst/>
          </a:prstGeom>
        </p:spPr>
        <p:txBody>
          <a:bodyPr vert="horz" wrap="square" lIns="0" tIns="134002" rIns="0" bIns="0" rtlCol="0">
            <a:spAutoFit/>
          </a:bodyPr>
          <a:lstStyle/>
          <a:p>
            <a:pPr marR="1540" algn="ctr">
              <a:spcBef>
                <a:spcPts val="1055"/>
              </a:spcBef>
            </a:pPr>
            <a:r>
              <a:rPr sz="2304" b="1" spc="-3" dirty="0">
                <a:solidFill>
                  <a:srgbClr val="A71400"/>
                </a:solidFill>
                <a:latin typeface="Proxima Nova"/>
                <a:cs typeface="Proxima Nova"/>
              </a:rPr>
              <a:t>Global </a:t>
            </a:r>
            <a:r>
              <a:rPr sz="2304" b="1" dirty="0">
                <a:solidFill>
                  <a:srgbClr val="A71400"/>
                </a:solidFill>
                <a:latin typeface="Proxima Nova"/>
                <a:cs typeface="Proxima Nova"/>
              </a:rPr>
              <a:t>Coordinating Group</a:t>
            </a:r>
            <a:r>
              <a:rPr sz="2304" b="1" spc="-6" dirty="0">
                <a:solidFill>
                  <a:srgbClr val="A71400"/>
                </a:solidFill>
                <a:latin typeface="Proxima Nova"/>
                <a:cs typeface="Proxima Nova"/>
              </a:rPr>
              <a:t> </a:t>
            </a:r>
            <a:r>
              <a:rPr sz="2304" b="1" dirty="0">
                <a:solidFill>
                  <a:srgbClr val="A71400"/>
                </a:solidFill>
                <a:latin typeface="Proxima Nova"/>
                <a:cs typeface="Proxima Nova"/>
              </a:rPr>
              <a:t>(GCG)</a:t>
            </a:r>
            <a:endParaRPr sz="2304" b="1" dirty="0">
              <a:latin typeface="Proxima Nova"/>
              <a:cs typeface="Proxima Nova"/>
            </a:endParaRPr>
          </a:p>
          <a:p>
            <a:pPr marL="7701" marR="3081" algn="ctr">
              <a:lnSpc>
                <a:spcPct val="115100"/>
              </a:lnSpc>
              <a:spcBef>
                <a:spcPts val="406"/>
              </a:spcBef>
            </a:pPr>
            <a:r>
              <a:rPr sz="1698" spc="6" dirty="0">
                <a:latin typeface="Proxima Nova Semibold"/>
                <a:cs typeface="Proxima Nova Semibold"/>
              </a:rPr>
              <a:t>~45 </a:t>
            </a:r>
            <a:r>
              <a:rPr sz="1698" spc="9" dirty="0">
                <a:latin typeface="Proxima Nova Semibold"/>
                <a:cs typeface="Proxima Nova Semibold"/>
              </a:rPr>
              <a:t>members </a:t>
            </a:r>
            <a:r>
              <a:rPr sz="1698" spc="3" dirty="0">
                <a:latin typeface="Proxima Nova Semibold"/>
                <a:cs typeface="Proxima Nova Semibold"/>
              </a:rPr>
              <a:t>(co-chairs, </a:t>
            </a:r>
            <a:r>
              <a:rPr sz="1698" spc="6" dirty="0">
                <a:latin typeface="Proxima Nova Semibold"/>
                <a:cs typeface="Proxima Nova Semibold"/>
              </a:rPr>
              <a:t>comms team, RISG </a:t>
            </a:r>
            <a:r>
              <a:rPr lang="de-DE" sz="1698" spc="6" dirty="0">
                <a:latin typeface="Proxima Nova Semibold"/>
                <a:cs typeface="Proxima Nova Semibold"/>
              </a:rPr>
              <a:t>&amp; WG </a:t>
            </a:r>
            <a:r>
              <a:rPr sz="1698" spc="3" dirty="0">
                <a:latin typeface="Proxima Nova Semibold"/>
                <a:cs typeface="Proxima Nova Semibold"/>
              </a:rPr>
              <a:t>chairs </a:t>
            </a:r>
            <a:r>
              <a:rPr sz="1698" spc="9" dirty="0">
                <a:latin typeface="Proxima Nova Semibold"/>
                <a:cs typeface="Proxima Nova Semibold"/>
              </a:rPr>
              <a:t>&amp; </a:t>
            </a:r>
            <a:r>
              <a:rPr sz="1698" spc="6" dirty="0">
                <a:latin typeface="Proxima Nova Semibold"/>
                <a:cs typeface="Proxima Nova Semibold"/>
              </a:rPr>
              <a:t>reps </a:t>
            </a:r>
            <a:r>
              <a:rPr sz="1698" spc="3" dirty="0">
                <a:latin typeface="Proxima Nova Semibold"/>
                <a:cs typeface="Proxima Nova Semibold"/>
              </a:rPr>
              <a:t>from </a:t>
            </a:r>
            <a:r>
              <a:rPr sz="1698" spc="6" dirty="0">
                <a:latin typeface="Proxima Nova Semibold"/>
                <a:cs typeface="Proxima Nova Semibold"/>
              </a:rPr>
              <a:t>key </a:t>
            </a:r>
            <a:r>
              <a:rPr sz="1698" spc="3" dirty="0">
                <a:latin typeface="Proxima Nova Semibold"/>
                <a:cs typeface="Proxima Nova Semibold"/>
              </a:rPr>
              <a:t>supporting partners: FAO, Govt </a:t>
            </a:r>
            <a:r>
              <a:rPr sz="1698" spc="6" dirty="0">
                <a:latin typeface="Proxima Nova Semibold"/>
                <a:cs typeface="Proxima Nova Semibold"/>
              </a:rPr>
              <a:t>of </a:t>
            </a:r>
            <a:r>
              <a:rPr sz="1698" spc="3" dirty="0">
                <a:latin typeface="Proxima Nova Semibold"/>
                <a:cs typeface="Proxima Nova Semibold"/>
              </a:rPr>
              <a:t>Mongolia, ILRI, IUCN, </a:t>
            </a:r>
            <a:r>
              <a:rPr sz="1698" spc="6" dirty="0">
                <a:latin typeface="Proxima Nova Semibold"/>
                <a:cs typeface="Proxima Nova Semibold"/>
              </a:rPr>
              <a:t>UNEP,</a:t>
            </a:r>
            <a:r>
              <a:rPr sz="1698" spc="30" dirty="0">
                <a:latin typeface="Proxima Nova Semibold"/>
                <a:cs typeface="Proxima Nova Semibold"/>
              </a:rPr>
              <a:t> </a:t>
            </a:r>
            <a:r>
              <a:rPr sz="1698" spc="6" dirty="0">
                <a:latin typeface="Proxima Nova Semibold"/>
                <a:cs typeface="Proxima Nova Semibold"/>
              </a:rPr>
              <a:t>WAMIP)</a:t>
            </a:r>
            <a:endParaRPr sz="1698" dirty="0">
              <a:latin typeface="Proxima Nova Semibold"/>
              <a:cs typeface="Proxima Nova Semibold"/>
            </a:endParaRPr>
          </a:p>
        </p:txBody>
      </p:sp>
      <p:sp>
        <p:nvSpPr>
          <p:cNvPr id="8" name="object 8"/>
          <p:cNvSpPr txBox="1"/>
          <p:nvPr/>
        </p:nvSpPr>
        <p:spPr>
          <a:xfrm>
            <a:off x="1032865" y="4916374"/>
            <a:ext cx="2031601" cy="893069"/>
          </a:xfrm>
          <a:prstGeom prst="rect">
            <a:avLst/>
          </a:prstGeom>
          <a:ln w="10470">
            <a:solidFill>
              <a:srgbClr val="8D4F3E"/>
            </a:solidFill>
          </a:ln>
        </p:spPr>
        <p:txBody>
          <a:bodyPr vert="horz" wrap="square" lIns="0" tIns="30420" rIns="0" bIns="0" rtlCol="0">
            <a:spAutoFit/>
          </a:bodyPr>
          <a:lstStyle/>
          <a:p>
            <a:pPr marL="82789" marR="78938" indent="-385" algn="ctr">
              <a:lnSpc>
                <a:spcPct val="110000"/>
              </a:lnSpc>
              <a:spcBef>
                <a:spcPts val="240"/>
              </a:spcBef>
            </a:pPr>
            <a:r>
              <a:rPr sz="1698" b="1" spc="9" dirty="0">
                <a:solidFill>
                  <a:srgbClr val="A71400"/>
                </a:solidFill>
                <a:latin typeface="Proxima Nova"/>
                <a:cs typeface="Proxima Nova"/>
              </a:rPr>
              <a:t>Global </a:t>
            </a:r>
            <a:r>
              <a:rPr sz="1698" b="1" spc="12" dirty="0">
                <a:solidFill>
                  <a:srgbClr val="A71400"/>
                </a:solidFill>
                <a:latin typeface="Proxima Nova"/>
                <a:cs typeface="Proxima Nova"/>
              </a:rPr>
              <a:t>Comm</a:t>
            </a:r>
            <a:r>
              <a:rPr sz="1698" b="1" spc="6" dirty="0">
                <a:solidFill>
                  <a:srgbClr val="A71400"/>
                </a:solidFill>
                <a:latin typeface="Proxima Nova"/>
                <a:cs typeface="Proxima Nova"/>
              </a:rPr>
              <a:t>unications </a:t>
            </a:r>
            <a:r>
              <a:rPr sz="1698" b="1" spc="-9" dirty="0">
                <a:solidFill>
                  <a:srgbClr val="A71400"/>
                </a:solidFill>
                <a:latin typeface="Proxima Nova"/>
                <a:cs typeface="Proxima Nova"/>
              </a:rPr>
              <a:t>Team</a:t>
            </a:r>
            <a:endParaRPr sz="1698" b="1" dirty="0">
              <a:latin typeface="Proxima Nova"/>
              <a:cs typeface="Proxima Nova"/>
            </a:endParaRPr>
          </a:p>
        </p:txBody>
      </p:sp>
      <p:sp>
        <p:nvSpPr>
          <p:cNvPr id="9" name="object 9"/>
          <p:cNvSpPr txBox="1"/>
          <p:nvPr/>
        </p:nvSpPr>
        <p:spPr>
          <a:xfrm>
            <a:off x="4156540" y="4250914"/>
            <a:ext cx="3014485" cy="2591396"/>
          </a:xfrm>
          <a:prstGeom prst="rect">
            <a:avLst/>
          </a:prstGeom>
          <a:ln w="10470">
            <a:solidFill>
              <a:srgbClr val="8D4F3E"/>
            </a:solidFill>
          </a:ln>
        </p:spPr>
        <p:txBody>
          <a:bodyPr vert="horz" wrap="square" lIns="0" tIns="34271" rIns="0" bIns="0" rtlCol="0">
            <a:spAutoFit/>
          </a:bodyPr>
          <a:lstStyle/>
          <a:p>
            <a:pPr algn="ctr">
              <a:spcBef>
                <a:spcPts val="270"/>
              </a:spcBef>
            </a:pPr>
            <a:r>
              <a:rPr sz="1698" b="1" spc="-6" dirty="0">
                <a:solidFill>
                  <a:srgbClr val="A71400"/>
                </a:solidFill>
                <a:latin typeface="Proxima Nova"/>
                <a:cs typeface="Proxima Nova"/>
              </a:rPr>
              <a:t>Working</a:t>
            </a:r>
            <a:r>
              <a:rPr sz="1698" b="1" spc="-27" dirty="0">
                <a:solidFill>
                  <a:srgbClr val="A71400"/>
                </a:solidFill>
                <a:latin typeface="Proxima Nova"/>
                <a:cs typeface="Proxima Nova"/>
              </a:rPr>
              <a:t> </a:t>
            </a:r>
            <a:r>
              <a:rPr sz="1698" b="1" spc="-9" dirty="0">
                <a:solidFill>
                  <a:srgbClr val="A71400"/>
                </a:solidFill>
                <a:latin typeface="Proxima Nova"/>
                <a:cs typeface="Proxima Nova"/>
              </a:rPr>
              <a:t>Groups</a:t>
            </a:r>
            <a:r>
              <a:rPr lang="de-DE" sz="1698" b="1" spc="-9" dirty="0">
                <a:solidFill>
                  <a:srgbClr val="A71400"/>
                </a:solidFill>
                <a:latin typeface="Proxima Nova"/>
                <a:cs typeface="Proxima Nova"/>
              </a:rPr>
              <a:t> (WGs)</a:t>
            </a:r>
            <a:r>
              <a:rPr sz="1698" b="1" spc="-9" dirty="0">
                <a:solidFill>
                  <a:srgbClr val="A71400"/>
                </a:solidFill>
                <a:latin typeface="Proxima Nova"/>
                <a:cs typeface="Proxima Nova"/>
              </a:rPr>
              <a:t>:</a:t>
            </a:r>
            <a:endParaRPr sz="1698" b="1" dirty="0">
              <a:latin typeface="Proxima Nova"/>
              <a:cs typeface="Proxima Nova"/>
            </a:endParaRPr>
          </a:p>
          <a:p>
            <a:pPr marL="209090" indent="-207935" algn="ctr">
              <a:spcBef>
                <a:spcPts val="157"/>
              </a:spcBef>
              <a:buFont typeface="Symbol" charset="2"/>
              <a:buChar char="-"/>
              <a:tabLst>
                <a:tab pos="229498" algn="l"/>
              </a:tabLst>
            </a:pPr>
            <a:r>
              <a:rPr sz="1698" dirty="0">
                <a:latin typeface="Proxima Nova Semibold"/>
                <a:cs typeface="Proxima Nova Semibold"/>
              </a:rPr>
              <a:t>Afforestation</a:t>
            </a:r>
            <a:endParaRPr lang="de-DE" sz="1698" dirty="0">
              <a:latin typeface="Proxima Nova Semibold"/>
              <a:cs typeface="Proxima Nova Semibold"/>
            </a:endParaRPr>
          </a:p>
          <a:p>
            <a:pPr marL="209090" indent="-207935" algn="ctr">
              <a:spcBef>
                <a:spcPts val="157"/>
              </a:spcBef>
              <a:buFont typeface="Symbol" charset="2"/>
              <a:buChar char="-"/>
              <a:tabLst>
                <a:tab pos="229498" algn="l"/>
              </a:tabLst>
            </a:pPr>
            <a:r>
              <a:rPr sz="1698" spc="-3" dirty="0">
                <a:latin typeface="Proxima Nova Semibold"/>
                <a:cs typeface="Proxima Nova Semibold"/>
              </a:rPr>
              <a:t>Biodiversity</a:t>
            </a:r>
            <a:endParaRPr sz="1698" dirty="0">
              <a:latin typeface="Proxima Nova Semibold"/>
              <a:cs typeface="Proxima Nova Semibold"/>
            </a:endParaRPr>
          </a:p>
          <a:p>
            <a:pPr marL="207935" indent="-207935" algn="ctr">
              <a:spcBef>
                <a:spcPts val="157"/>
              </a:spcBef>
              <a:buFont typeface="Symbol" charset="2"/>
              <a:buChar char="-"/>
              <a:tabLst>
                <a:tab pos="228343" algn="l"/>
              </a:tabLst>
            </a:pPr>
            <a:r>
              <a:rPr sz="1698" spc="-3" dirty="0">
                <a:latin typeface="Proxima Nova Semibold"/>
                <a:cs typeface="Proxima Nova Semibold"/>
              </a:rPr>
              <a:t>Gender</a:t>
            </a:r>
            <a:endParaRPr lang="de-DE" sz="1698" spc="-3" dirty="0">
              <a:latin typeface="Proxima Nova Semibold"/>
              <a:cs typeface="Proxima Nova Semibold"/>
            </a:endParaRPr>
          </a:p>
          <a:p>
            <a:pPr marL="207935" indent="-207935" algn="ctr">
              <a:spcBef>
                <a:spcPts val="157"/>
              </a:spcBef>
              <a:buFont typeface="Symbol" charset="2"/>
              <a:buChar char="-"/>
              <a:tabLst>
                <a:tab pos="228343" algn="l"/>
              </a:tabLst>
            </a:pPr>
            <a:r>
              <a:rPr sz="1698" spc="-3" dirty="0">
                <a:latin typeface="Proxima Nova Semibold"/>
                <a:cs typeface="Proxima Nova Semibold"/>
              </a:rPr>
              <a:t>Land Degradation </a:t>
            </a:r>
            <a:r>
              <a:rPr sz="1698" dirty="0">
                <a:latin typeface="Proxima Nova Semibold"/>
                <a:cs typeface="Proxima Nova Semibold"/>
              </a:rPr>
              <a:t>Neutrality</a:t>
            </a:r>
            <a:r>
              <a:rPr sz="1698" spc="-9" dirty="0">
                <a:latin typeface="Proxima Nova Semibold"/>
                <a:cs typeface="Proxima Nova Semibold"/>
              </a:rPr>
              <a:t> </a:t>
            </a:r>
            <a:endParaRPr sz="1698" dirty="0">
              <a:latin typeface="Proxima Nova Semibold"/>
              <a:cs typeface="Proxima Nova Semibold"/>
            </a:endParaRPr>
          </a:p>
          <a:p>
            <a:pPr marL="207935" lvl="1" indent="-207935" algn="ctr">
              <a:spcBef>
                <a:spcPts val="158"/>
              </a:spcBef>
              <a:buFont typeface="Symbol" charset="2"/>
              <a:buChar char="-"/>
              <a:tabLst>
                <a:tab pos="759346" algn="l"/>
              </a:tabLst>
            </a:pPr>
            <a:r>
              <a:rPr sz="1698" spc="-3" dirty="0">
                <a:latin typeface="Proxima Nova Semibold"/>
                <a:cs typeface="Proxima Nova Semibold"/>
              </a:rPr>
              <a:t>Mountains</a:t>
            </a:r>
            <a:endParaRPr sz="1698" dirty="0">
              <a:latin typeface="Proxima Nova Semibold"/>
              <a:cs typeface="Proxima Nova Semibold"/>
            </a:endParaRPr>
          </a:p>
          <a:p>
            <a:pPr marL="207935" lvl="2" indent="-207935" algn="ctr">
              <a:spcBef>
                <a:spcPts val="154"/>
              </a:spcBef>
              <a:buFont typeface="Symbol" charset="2"/>
              <a:buChar char="-"/>
              <a:tabLst>
                <a:tab pos="228343" algn="l"/>
                <a:tab pos="1003477" algn="l"/>
              </a:tabLst>
            </a:pPr>
            <a:r>
              <a:rPr sz="1698" dirty="0">
                <a:latin typeface="Proxima Nova Semibold"/>
                <a:cs typeface="Proxima Nova Semibold"/>
              </a:rPr>
              <a:t>Water</a:t>
            </a:r>
          </a:p>
          <a:p>
            <a:pPr marL="207935" lvl="2" indent="-207935" algn="ctr">
              <a:spcBef>
                <a:spcPts val="158"/>
              </a:spcBef>
              <a:buFont typeface="Symbol" charset="2"/>
              <a:buChar char="-"/>
              <a:tabLst>
                <a:tab pos="228343" algn="l"/>
                <a:tab pos="1010793" algn="l"/>
              </a:tabLst>
            </a:pPr>
            <a:r>
              <a:rPr sz="1698" spc="-3" dirty="0">
                <a:latin typeface="Proxima Nova Semibold"/>
                <a:cs typeface="Proxima Nova Semibold"/>
              </a:rPr>
              <a:t>Youth</a:t>
            </a:r>
            <a:endParaRPr lang="en-US" sz="1698" spc="-3" dirty="0">
              <a:latin typeface="Proxima Nova Semibold"/>
              <a:cs typeface="Proxima Nova Semibold"/>
            </a:endParaRPr>
          </a:p>
          <a:p>
            <a:pPr marL="207935" lvl="2" indent="-207935" algn="ctr">
              <a:spcBef>
                <a:spcPts val="158"/>
              </a:spcBef>
              <a:buFont typeface="Symbol" charset="2"/>
              <a:buChar char="-"/>
              <a:tabLst>
                <a:tab pos="228343" algn="l"/>
                <a:tab pos="1010793" algn="l"/>
              </a:tabLst>
            </a:pPr>
            <a:r>
              <a:rPr lang="en-US" sz="1698" spc="-3" dirty="0">
                <a:latin typeface="Proxima Nova Semibold"/>
                <a:cs typeface="Proxima Nova Semibold"/>
              </a:rPr>
              <a:t>Economics</a:t>
            </a:r>
            <a:endParaRPr sz="1698" dirty="0">
              <a:latin typeface="Proxima Nova Semibold"/>
              <a:cs typeface="Proxima Nova Semibold"/>
            </a:endParaRPr>
          </a:p>
        </p:txBody>
      </p:sp>
      <p:sp>
        <p:nvSpPr>
          <p:cNvPr id="10" name="object 10"/>
          <p:cNvSpPr txBox="1"/>
          <p:nvPr/>
        </p:nvSpPr>
        <p:spPr>
          <a:xfrm>
            <a:off x="8403935" y="4906469"/>
            <a:ext cx="2027750" cy="892680"/>
          </a:xfrm>
          <a:prstGeom prst="rect">
            <a:avLst/>
          </a:prstGeom>
          <a:ln w="10470">
            <a:solidFill>
              <a:srgbClr val="8D4F3E"/>
            </a:solidFill>
          </a:ln>
        </p:spPr>
        <p:txBody>
          <a:bodyPr vert="horz" wrap="square" lIns="0" tIns="30035" rIns="0" bIns="0" rtlCol="0">
            <a:spAutoFit/>
          </a:bodyPr>
          <a:lstStyle/>
          <a:p>
            <a:pPr marL="139778" marR="134002" indent="-1155" algn="ctr">
              <a:lnSpc>
                <a:spcPct val="110000"/>
              </a:lnSpc>
              <a:spcBef>
                <a:spcPts val="236"/>
              </a:spcBef>
            </a:pPr>
            <a:r>
              <a:rPr sz="1698" b="1" spc="9" dirty="0">
                <a:solidFill>
                  <a:srgbClr val="A71400"/>
                </a:solidFill>
                <a:latin typeface="Proxima Nova"/>
                <a:cs typeface="Proxima Nova"/>
              </a:rPr>
              <a:t>Regional IYRP Support</a:t>
            </a:r>
            <a:r>
              <a:rPr sz="1698" b="1" spc="-61" dirty="0">
                <a:solidFill>
                  <a:srgbClr val="A71400"/>
                </a:solidFill>
                <a:latin typeface="Proxima Nova"/>
                <a:cs typeface="Proxima Nova"/>
              </a:rPr>
              <a:t> </a:t>
            </a:r>
            <a:r>
              <a:rPr sz="1698" b="1" spc="12" dirty="0">
                <a:solidFill>
                  <a:srgbClr val="A71400"/>
                </a:solidFill>
                <a:latin typeface="Proxima Nova"/>
                <a:cs typeface="Proxima Nova"/>
              </a:rPr>
              <a:t>Groups </a:t>
            </a:r>
            <a:r>
              <a:rPr sz="1698" b="1" spc="-9" dirty="0">
                <a:solidFill>
                  <a:srgbClr val="A71400"/>
                </a:solidFill>
                <a:latin typeface="Proxima Nova"/>
                <a:cs typeface="Proxima Nova"/>
              </a:rPr>
              <a:t>(RISGs)</a:t>
            </a:r>
            <a:endParaRPr sz="1698" b="1" dirty="0">
              <a:latin typeface="Proxima Nova"/>
              <a:cs typeface="Proxima Nova"/>
            </a:endParaRPr>
          </a:p>
        </p:txBody>
      </p:sp>
      <p:grpSp>
        <p:nvGrpSpPr>
          <p:cNvPr id="11" name="object 11"/>
          <p:cNvGrpSpPr/>
          <p:nvPr/>
        </p:nvGrpSpPr>
        <p:grpSpPr>
          <a:xfrm>
            <a:off x="2105686" y="4169285"/>
            <a:ext cx="7397475" cy="747025"/>
            <a:chOff x="3471726" y="7274542"/>
            <a:chExt cx="12198985" cy="1231900"/>
          </a:xfrm>
        </p:grpSpPr>
        <p:sp>
          <p:nvSpPr>
            <p:cNvPr id="12" name="object 12"/>
            <p:cNvSpPr/>
            <p:nvPr/>
          </p:nvSpPr>
          <p:spPr>
            <a:xfrm>
              <a:off x="3471726" y="7326687"/>
              <a:ext cx="3161665" cy="1179195"/>
            </a:xfrm>
            <a:custGeom>
              <a:avLst/>
              <a:gdLst/>
              <a:ahLst/>
              <a:cxnLst/>
              <a:rect l="l" t="t" r="r" b="b"/>
              <a:pathLst>
                <a:path w="3161665" h="1179195">
                  <a:moveTo>
                    <a:pt x="57380" y="1098710"/>
                  </a:moveTo>
                  <a:lnTo>
                    <a:pt x="54134" y="1098919"/>
                  </a:lnTo>
                  <a:lnTo>
                    <a:pt x="52249" y="1101223"/>
                  </a:lnTo>
                  <a:lnTo>
                    <a:pt x="0" y="1163943"/>
                  </a:lnTo>
                  <a:lnTo>
                    <a:pt x="83243" y="1179126"/>
                  </a:lnTo>
                  <a:lnTo>
                    <a:pt x="85965" y="1177241"/>
                  </a:lnTo>
                  <a:lnTo>
                    <a:pt x="87013" y="1171482"/>
                  </a:lnTo>
                  <a:lnTo>
                    <a:pt x="85128" y="1168760"/>
                  </a:lnTo>
                  <a:lnTo>
                    <a:pt x="66660" y="1165409"/>
                  </a:lnTo>
                  <a:lnTo>
                    <a:pt x="11413" y="1165409"/>
                  </a:lnTo>
                  <a:lnTo>
                    <a:pt x="7853" y="1155566"/>
                  </a:lnTo>
                  <a:lnTo>
                    <a:pt x="26060" y="1148949"/>
                  </a:lnTo>
                  <a:lnTo>
                    <a:pt x="60312" y="1107924"/>
                  </a:lnTo>
                  <a:lnTo>
                    <a:pt x="62197" y="1105620"/>
                  </a:lnTo>
                  <a:lnTo>
                    <a:pt x="61882" y="1102374"/>
                  </a:lnTo>
                  <a:lnTo>
                    <a:pt x="57380" y="1098710"/>
                  </a:lnTo>
                  <a:close/>
                </a:path>
                <a:path w="3161665" h="1179195">
                  <a:moveTo>
                    <a:pt x="26060" y="1148949"/>
                  </a:moveTo>
                  <a:lnTo>
                    <a:pt x="7853" y="1155566"/>
                  </a:lnTo>
                  <a:lnTo>
                    <a:pt x="11413" y="1165409"/>
                  </a:lnTo>
                  <a:lnTo>
                    <a:pt x="16023" y="1163734"/>
                  </a:lnTo>
                  <a:lnTo>
                    <a:pt x="13716" y="1163734"/>
                  </a:lnTo>
                  <a:lnTo>
                    <a:pt x="10680" y="1155252"/>
                  </a:lnTo>
                  <a:lnTo>
                    <a:pt x="20797" y="1155252"/>
                  </a:lnTo>
                  <a:lnTo>
                    <a:pt x="26060" y="1148949"/>
                  </a:lnTo>
                  <a:close/>
                </a:path>
                <a:path w="3161665" h="1179195">
                  <a:moveTo>
                    <a:pt x="29810" y="1158723"/>
                  </a:moveTo>
                  <a:lnTo>
                    <a:pt x="11413" y="1165409"/>
                  </a:lnTo>
                  <a:lnTo>
                    <a:pt x="66660" y="1165409"/>
                  </a:lnTo>
                  <a:lnTo>
                    <a:pt x="29810" y="1158723"/>
                  </a:lnTo>
                  <a:close/>
                </a:path>
                <a:path w="3161665" h="1179195">
                  <a:moveTo>
                    <a:pt x="10680" y="1155252"/>
                  </a:moveTo>
                  <a:lnTo>
                    <a:pt x="13716" y="1163734"/>
                  </a:lnTo>
                  <a:lnTo>
                    <a:pt x="19466" y="1156846"/>
                  </a:lnTo>
                  <a:lnTo>
                    <a:pt x="10680" y="1155252"/>
                  </a:lnTo>
                  <a:close/>
                </a:path>
                <a:path w="3161665" h="1179195">
                  <a:moveTo>
                    <a:pt x="19466" y="1156846"/>
                  </a:moveTo>
                  <a:lnTo>
                    <a:pt x="13716" y="1163734"/>
                  </a:lnTo>
                  <a:lnTo>
                    <a:pt x="16023" y="1163734"/>
                  </a:lnTo>
                  <a:lnTo>
                    <a:pt x="29810" y="1158723"/>
                  </a:lnTo>
                  <a:lnTo>
                    <a:pt x="19466" y="1156846"/>
                  </a:lnTo>
                  <a:close/>
                </a:path>
                <a:path w="3161665" h="1179195">
                  <a:moveTo>
                    <a:pt x="3131612" y="20307"/>
                  </a:moveTo>
                  <a:lnTo>
                    <a:pt x="26060" y="1148949"/>
                  </a:lnTo>
                  <a:lnTo>
                    <a:pt x="19466" y="1156846"/>
                  </a:lnTo>
                  <a:lnTo>
                    <a:pt x="29810" y="1158723"/>
                  </a:lnTo>
                  <a:lnTo>
                    <a:pt x="3135153" y="30194"/>
                  </a:lnTo>
                  <a:lnTo>
                    <a:pt x="3141832" y="22161"/>
                  </a:lnTo>
                  <a:lnTo>
                    <a:pt x="3131612" y="20307"/>
                  </a:lnTo>
                  <a:close/>
                </a:path>
                <a:path w="3161665" h="1179195">
                  <a:moveTo>
                    <a:pt x="20797" y="1155252"/>
                  </a:moveTo>
                  <a:lnTo>
                    <a:pt x="10680" y="1155252"/>
                  </a:lnTo>
                  <a:lnTo>
                    <a:pt x="19466" y="1156846"/>
                  </a:lnTo>
                  <a:lnTo>
                    <a:pt x="20797" y="1155252"/>
                  </a:lnTo>
                  <a:close/>
                </a:path>
                <a:path w="3161665" h="1179195">
                  <a:moveTo>
                    <a:pt x="3153854" y="13716"/>
                  </a:moveTo>
                  <a:lnTo>
                    <a:pt x="3149747" y="13716"/>
                  </a:lnTo>
                  <a:lnTo>
                    <a:pt x="3153411" y="23559"/>
                  </a:lnTo>
                  <a:lnTo>
                    <a:pt x="3135153" y="30194"/>
                  </a:lnTo>
                  <a:lnTo>
                    <a:pt x="3101057" y="71202"/>
                  </a:lnTo>
                  <a:lnTo>
                    <a:pt x="3099172" y="73400"/>
                  </a:lnTo>
                  <a:lnTo>
                    <a:pt x="3099486" y="76646"/>
                  </a:lnTo>
                  <a:lnTo>
                    <a:pt x="3101685" y="78531"/>
                  </a:lnTo>
                  <a:lnTo>
                    <a:pt x="3103989" y="80416"/>
                  </a:lnTo>
                  <a:lnTo>
                    <a:pt x="3107235" y="80102"/>
                  </a:lnTo>
                  <a:lnTo>
                    <a:pt x="3109119" y="77903"/>
                  </a:lnTo>
                  <a:lnTo>
                    <a:pt x="3161369" y="15078"/>
                  </a:lnTo>
                  <a:lnTo>
                    <a:pt x="3153854" y="13716"/>
                  </a:lnTo>
                  <a:close/>
                </a:path>
                <a:path w="3161665" h="1179195">
                  <a:moveTo>
                    <a:pt x="3141832" y="22161"/>
                  </a:moveTo>
                  <a:lnTo>
                    <a:pt x="3135153" y="30194"/>
                  </a:lnTo>
                  <a:lnTo>
                    <a:pt x="3152835" y="23768"/>
                  </a:lnTo>
                  <a:lnTo>
                    <a:pt x="3150689" y="23768"/>
                  </a:lnTo>
                  <a:lnTo>
                    <a:pt x="3141832" y="22161"/>
                  </a:lnTo>
                  <a:close/>
                </a:path>
                <a:path w="3161665" h="1179195">
                  <a:moveTo>
                    <a:pt x="3147548" y="15287"/>
                  </a:moveTo>
                  <a:lnTo>
                    <a:pt x="3141832" y="22161"/>
                  </a:lnTo>
                  <a:lnTo>
                    <a:pt x="3150689" y="23768"/>
                  </a:lnTo>
                  <a:lnTo>
                    <a:pt x="3147548" y="15287"/>
                  </a:lnTo>
                  <a:close/>
                </a:path>
                <a:path w="3161665" h="1179195">
                  <a:moveTo>
                    <a:pt x="3150331" y="15287"/>
                  </a:moveTo>
                  <a:lnTo>
                    <a:pt x="3147548" y="15287"/>
                  </a:lnTo>
                  <a:lnTo>
                    <a:pt x="3150689" y="23768"/>
                  </a:lnTo>
                  <a:lnTo>
                    <a:pt x="3152835" y="23768"/>
                  </a:lnTo>
                  <a:lnTo>
                    <a:pt x="3153411" y="23559"/>
                  </a:lnTo>
                  <a:lnTo>
                    <a:pt x="3150331" y="15287"/>
                  </a:lnTo>
                  <a:close/>
                </a:path>
                <a:path w="3161665" h="1179195">
                  <a:moveTo>
                    <a:pt x="3149747" y="13716"/>
                  </a:moveTo>
                  <a:lnTo>
                    <a:pt x="3131612" y="20307"/>
                  </a:lnTo>
                  <a:lnTo>
                    <a:pt x="3141832" y="22161"/>
                  </a:lnTo>
                  <a:lnTo>
                    <a:pt x="3147548" y="15287"/>
                  </a:lnTo>
                  <a:lnTo>
                    <a:pt x="3150331" y="15287"/>
                  </a:lnTo>
                  <a:lnTo>
                    <a:pt x="3149747" y="13716"/>
                  </a:lnTo>
                  <a:close/>
                </a:path>
                <a:path w="3161665" h="1179195">
                  <a:moveTo>
                    <a:pt x="3078126" y="0"/>
                  </a:moveTo>
                  <a:lnTo>
                    <a:pt x="3075403" y="1884"/>
                  </a:lnTo>
                  <a:lnTo>
                    <a:pt x="3074356" y="7539"/>
                  </a:lnTo>
                  <a:lnTo>
                    <a:pt x="3076241" y="10261"/>
                  </a:lnTo>
                  <a:lnTo>
                    <a:pt x="3131612" y="20307"/>
                  </a:lnTo>
                  <a:lnTo>
                    <a:pt x="3149747" y="13716"/>
                  </a:lnTo>
                  <a:lnTo>
                    <a:pt x="3153854" y="13716"/>
                  </a:lnTo>
                  <a:lnTo>
                    <a:pt x="3078126" y="0"/>
                  </a:lnTo>
                  <a:close/>
                </a:path>
              </a:pathLst>
            </a:custGeom>
            <a:solidFill>
              <a:srgbClr val="000000"/>
            </a:solidFill>
          </p:spPr>
          <p:txBody>
            <a:bodyPr wrap="square" lIns="0" tIns="0" rIns="0" bIns="0" rtlCol="0"/>
            <a:lstStyle/>
            <a:p>
              <a:endParaRPr sz="1092"/>
            </a:p>
          </p:txBody>
        </p:sp>
        <p:sp>
          <p:nvSpPr>
            <p:cNvPr id="13" name="object 13"/>
            <p:cNvSpPr/>
            <p:nvPr/>
          </p:nvSpPr>
          <p:spPr>
            <a:xfrm>
              <a:off x="9215007" y="7274542"/>
              <a:ext cx="97169" cy="249940"/>
            </a:xfrm>
            <a:prstGeom prst="rect">
              <a:avLst/>
            </a:prstGeom>
            <a:blipFill>
              <a:blip r:embed="rId4" cstate="print"/>
              <a:stretch>
                <a:fillRect/>
              </a:stretch>
            </a:blipFill>
            <a:ln w="19050">
              <a:solidFill>
                <a:schemeClr val="tx1"/>
              </a:solidFill>
            </a:ln>
          </p:spPr>
          <p:txBody>
            <a:bodyPr wrap="square" lIns="0" tIns="0" rIns="0" bIns="0" rtlCol="0"/>
            <a:lstStyle/>
            <a:p>
              <a:endParaRPr sz="1092"/>
            </a:p>
          </p:txBody>
        </p:sp>
        <p:sp>
          <p:nvSpPr>
            <p:cNvPr id="14" name="object 14"/>
            <p:cNvSpPr/>
            <p:nvPr/>
          </p:nvSpPr>
          <p:spPr>
            <a:xfrm>
              <a:off x="13043163" y="7331190"/>
              <a:ext cx="2627630" cy="1171575"/>
            </a:xfrm>
            <a:custGeom>
              <a:avLst/>
              <a:gdLst/>
              <a:ahLst/>
              <a:cxnLst/>
              <a:rect l="l" t="t" r="r" b="b"/>
              <a:pathLst>
                <a:path w="2627630" h="1171575">
                  <a:moveTo>
                    <a:pt x="2568263" y="1145890"/>
                  </a:moveTo>
                  <a:lnTo>
                    <a:pt x="2528718" y="1150436"/>
                  </a:lnTo>
                  <a:lnTo>
                    <a:pt x="2524635" y="1155671"/>
                  </a:lnTo>
                  <a:lnTo>
                    <a:pt x="2525368" y="1161430"/>
                  </a:lnTo>
                  <a:lnTo>
                    <a:pt x="2525996" y="1167189"/>
                  </a:lnTo>
                  <a:lnTo>
                    <a:pt x="2531231" y="1171273"/>
                  </a:lnTo>
                  <a:lnTo>
                    <a:pt x="2616221" y="1161430"/>
                  </a:lnTo>
                  <a:lnTo>
                    <a:pt x="2603795" y="1161430"/>
                  </a:lnTo>
                  <a:lnTo>
                    <a:pt x="2568263" y="1145890"/>
                  </a:lnTo>
                  <a:close/>
                </a:path>
                <a:path w="2627630" h="1171575">
                  <a:moveTo>
                    <a:pt x="2588943" y="1143493"/>
                  </a:moveTo>
                  <a:lnTo>
                    <a:pt x="2568263" y="1145890"/>
                  </a:lnTo>
                  <a:lnTo>
                    <a:pt x="2603795" y="1161430"/>
                  </a:lnTo>
                  <a:lnTo>
                    <a:pt x="2605297" y="1157975"/>
                  </a:lnTo>
                  <a:lnTo>
                    <a:pt x="2599502" y="1157975"/>
                  </a:lnTo>
                  <a:lnTo>
                    <a:pt x="2588943" y="1143493"/>
                  </a:lnTo>
                  <a:close/>
                </a:path>
                <a:path w="2627630" h="1171575">
                  <a:moveTo>
                    <a:pt x="2563586" y="1081223"/>
                  </a:moveTo>
                  <a:lnTo>
                    <a:pt x="2558874" y="1084574"/>
                  </a:lnTo>
                  <a:lnTo>
                    <a:pt x="2554267" y="1088029"/>
                  </a:lnTo>
                  <a:lnTo>
                    <a:pt x="2553220" y="1094521"/>
                  </a:lnTo>
                  <a:lnTo>
                    <a:pt x="2576649" y="1126629"/>
                  </a:lnTo>
                  <a:lnTo>
                    <a:pt x="2612171" y="1142164"/>
                  </a:lnTo>
                  <a:lnTo>
                    <a:pt x="2603795" y="1161430"/>
                  </a:lnTo>
                  <a:lnTo>
                    <a:pt x="2616221" y="1161430"/>
                  </a:lnTo>
                  <a:lnTo>
                    <a:pt x="2627040" y="1160174"/>
                  </a:lnTo>
                  <a:lnTo>
                    <a:pt x="2573534" y="1086877"/>
                  </a:lnTo>
                  <a:lnTo>
                    <a:pt x="2570183" y="1082166"/>
                  </a:lnTo>
                  <a:lnTo>
                    <a:pt x="2563586" y="1081223"/>
                  </a:lnTo>
                  <a:close/>
                </a:path>
                <a:path w="2627630" h="1171575">
                  <a:moveTo>
                    <a:pt x="2606726" y="1141431"/>
                  </a:moveTo>
                  <a:lnTo>
                    <a:pt x="2588943" y="1143493"/>
                  </a:lnTo>
                  <a:lnTo>
                    <a:pt x="2599502" y="1157975"/>
                  </a:lnTo>
                  <a:lnTo>
                    <a:pt x="2606726" y="1141431"/>
                  </a:lnTo>
                  <a:close/>
                </a:path>
                <a:path w="2627630" h="1171575">
                  <a:moveTo>
                    <a:pt x="2610495" y="1141431"/>
                  </a:moveTo>
                  <a:lnTo>
                    <a:pt x="2606726" y="1141431"/>
                  </a:lnTo>
                  <a:lnTo>
                    <a:pt x="2599502" y="1157975"/>
                  </a:lnTo>
                  <a:lnTo>
                    <a:pt x="2605297" y="1157975"/>
                  </a:lnTo>
                  <a:lnTo>
                    <a:pt x="2612171" y="1142164"/>
                  </a:lnTo>
                  <a:lnTo>
                    <a:pt x="2610495" y="1141431"/>
                  </a:lnTo>
                  <a:close/>
                </a:path>
                <a:path w="2627630" h="1171575">
                  <a:moveTo>
                    <a:pt x="58574" y="25442"/>
                  </a:moveTo>
                  <a:lnTo>
                    <a:pt x="38068" y="27850"/>
                  </a:lnTo>
                  <a:lnTo>
                    <a:pt x="50369" y="44681"/>
                  </a:lnTo>
                  <a:lnTo>
                    <a:pt x="2568263" y="1145890"/>
                  </a:lnTo>
                  <a:lnTo>
                    <a:pt x="2588943" y="1143493"/>
                  </a:lnTo>
                  <a:lnTo>
                    <a:pt x="2576649" y="1126629"/>
                  </a:lnTo>
                  <a:lnTo>
                    <a:pt x="58574" y="25442"/>
                  </a:lnTo>
                  <a:close/>
                </a:path>
                <a:path w="2627630" h="1171575">
                  <a:moveTo>
                    <a:pt x="2576649" y="1126629"/>
                  </a:moveTo>
                  <a:lnTo>
                    <a:pt x="2588943" y="1143493"/>
                  </a:lnTo>
                  <a:lnTo>
                    <a:pt x="2606726" y="1141431"/>
                  </a:lnTo>
                  <a:lnTo>
                    <a:pt x="2610495" y="1141431"/>
                  </a:lnTo>
                  <a:lnTo>
                    <a:pt x="2576649" y="1126629"/>
                  </a:lnTo>
                  <a:close/>
                </a:path>
                <a:path w="2627630" h="1171575">
                  <a:moveTo>
                    <a:pt x="95808" y="0"/>
                  </a:moveTo>
                  <a:lnTo>
                    <a:pt x="90049" y="732"/>
                  </a:lnTo>
                  <a:lnTo>
                    <a:pt x="0" y="11203"/>
                  </a:lnTo>
                  <a:lnTo>
                    <a:pt x="56856" y="89107"/>
                  </a:lnTo>
                  <a:lnTo>
                    <a:pt x="63348" y="90154"/>
                  </a:lnTo>
                  <a:lnTo>
                    <a:pt x="72667" y="83348"/>
                  </a:lnTo>
                  <a:lnTo>
                    <a:pt x="73715" y="76751"/>
                  </a:lnTo>
                  <a:lnTo>
                    <a:pt x="70364" y="72039"/>
                  </a:lnTo>
                  <a:lnTo>
                    <a:pt x="50369" y="44681"/>
                  </a:lnTo>
                  <a:lnTo>
                    <a:pt x="14763" y="29109"/>
                  </a:lnTo>
                  <a:lnTo>
                    <a:pt x="23140" y="9947"/>
                  </a:lnTo>
                  <a:lnTo>
                    <a:pt x="101672" y="9947"/>
                  </a:lnTo>
                  <a:lnTo>
                    <a:pt x="100939" y="4188"/>
                  </a:lnTo>
                  <a:lnTo>
                    <a:pt x="95808" y="0"/>
                  </a:lnTo>
                  <a:close/>
                </a:path>
                <a:path w="2627630" h="1171575">
                  <a:moveTo>
                    <a:pt x="23140" y="9947"/>
                  </a:moveTo>
                  <a:lnTo>
                    <a:pt x="14763" y="29109"/>
                  </a:lnTo>
                  <a:lnTo>
                    <a:pt x="50369" y="44681"/>
                  </a:lnTo>
                  <a:lnTo>
                    <a:pt x="39601" y="29946"/>
                  </a:lnTo>
                  <a:lnTo>
                    <a:pt x="20208" y="29946"/>
                  </a:lnTo>
                  <a:lnTo>
                    <a:pt x="27433" y="13298"/>
                  </a:lnTo>
                  <a:lnTo>
                    <a:pt x="30802" y="13298"/>
                  </a:lnTo>
                  <a:lnTo>
                    <a:pt x="23140" y="9947"/>
                  </a:lnTo>
                  <a:close/>
                </a:path>
                <a:path w="2627630" h="1171575">
                  <a:moveTo>
                    <a:pt x="27433" y="13298"/>
                  </a:moveTo>
                  <a:lnTo>
                    <a:pt x="20208" y="29946"/>
                  </a:lnTo>
                  <a:lnTo>
                    <a:pt x="38068" y="27850"/>
                  </a:lnTo>
                  <a:lnTo>
                    <a:pt x="27433" y="13298"/>
                  </a:lnTo>
                  <a:close/>
                </a:path>
                <a:path w="2627630" h="1171575">
                  <a:moveTo>
                    <a:pt x="38068" y="27850"/>
                  </a:moveTo>
                  <a:lnTo>
                    <a:pt x="20208" y="29946"/>
                  </a:lnTo>
                  <a:lnTo>
                    <a:pt x="39601" y="29946"/>
                  </a:lnTo>
                  <a:lnTo>
                    <a:pt x="38068" y="27850"/>
                  </a:lnTo>
                  <a:close/>
                </a:path>
                <a:path w="2627630" h="1171575">
                  <a:moveTo>
                    <a:pt x="30802" y="13298"/>
                  </a:moveTo>
                  <a:lnTo>
                    <a:pt x="27433" y="13298"/>
                  </a:lnTo>
                  <a:lnTo>
                    <a:pt x="38068" y="27850"/>
                  </a:lnTo>
                  <a:lnTo>
                    <a:pt x="58574" y="25442"/>
                  </a:lnTo>
                  <a:lnTo>
                    <a:pt x="30802" y="13298"/>
                  </a:lnTo>
                  <a:close/>
                </a:path>
                <a:path w="2627630" h="1171575">
                  <a:moveTo>
                    <a:pt x="101672" y="9947"/>
                  </a:moveTo>
                  <a:lnTo>
                    <a:pt x="23140" y="9947"/>
                  </a:lnTo>
                  <a:lnTo>
                    <a:pt x="58574" y="25442"/>
                  </a:lnTo>
                  <a:lnTo>
                    <a:pt x="98216" y="20837"/>
                  </a:lnTo>
                  <a:lnTo>
                    <a:pt x="102300" y="15601"/>
                  </a:lnTo>
                  <a:lnTo>
                    <a:pt x="101672" y="9947"/>
                  </a:lnTo>
                  <a:close/>
                </a:path>
              </a:pathLst>
            </a:custGeom>
            <a:solidFill>
              <a:srgbClr val="000000"/>
            </a:solidFill>
          </p:spPr>
          <p:txBody>
            <a:bodyPr wrap="square" lIns="0" tIns="0" rIns="0" bIns="0" rtlCol="0"/>
            <a:lstStyle/>
            <a:p>
              <a:endParaRPr sz="1092"/>
            </a:p>
          </p:txBody>
        </p:sp>
      </p:grpSp>
      <p:sp>
        <p:nvSpPr>
          <p:cNvPr id="15" name="object 15"/>
          <p:cNvSpPr/>
          <p:nvPr/>
        </p:nvSpPr>
        <p:spPr>
          <a:xfrm>
            <a:off x="5587715" y="2909750"/>
            <a:ext cx="60002" cy="373199"/>
          </a:xfrm>
          <a:custGeom>
            <a:avLst/>
            <a:gdLst/>
            <a:ahLst/>
            <a:cxnLst/>
            <a:rect l="l" t="t" r="r" b="b"/>
            <a:pathLst>
              <a:path w="97790" h="561339">
                <a:moveTo>
                  <a:pt x="11622" y="465221"/>
                </a:moveTo>
                <a:lnTo>
                  <a:pt x="1675" y="470980"/>
                </a:lnTo>
                <a:lnTo>
                  <a:pt x="0" y="477367"/>
                </a:lnTo>
                <a:lnTo>
                  <a:pt x="48584" y="560715"/>
                </a:lnTo>
                <a:lnTo>
                  <a:pt x="60669" y="539983"/>
                </a:lnTo>
                <a:lnTo>
                  <a:pt x="38114" y="539983"/>
                </a:lnTo>
                <a:lnTo>
                  <a:pt x="38114" y="501256"/>
                </a:lnTo>
                <a:lnTo>
                  <a:pt x="20941" y="471818"/>
                </a:lnTo>
                <a:lnTo>
                  <a:pt x="18114" y="466896"/>
                </a:lnTo>
                <a:lnTo>
                  <a:pt x="11622" y="465221"/>
                </a:lnTo>
                <a:close/>
              </a:path>
              <a:path w="97790" h="561339">
                <a:moveTo>
                  <a:pt x="38114" y="501256"/>
                </a:moveTo>
                <a:lnTo>
                  <a:pt x="38114" y="539983"/>
                </a:lnTo>
                <a:lnTo>
                  <a:pt x="59055" y="539983"/>
                </a:lnTo>
                <a:lnTo>
                  <a:pt x="59055" y="534643"/>
                </a:lnTo>
                <a:lnTo>
                  <a:pt x="39579" y="534643"/>
                </a:lnTo>
                <a:lnTo>
                  <a:pt x="48584" y="519206"/>
                </a:lnTo>
                <a:lnTo>
                  <a:pt x="38114" y="501256"/>
                </a:lnTo>
                <a:close/>
              </a:path>
              <a:path w="97790" h="561339">
                <a:moveTo>
                  <a:pt x="85547" y="465221"/>
                </a:moveTo>
                <a:lnTo>
                  <a:pt x="79055" y="466896"/>
                </a:lnTo>
                <a:lnTo>
                  <a:pt x="76228" y="471818"/>
                </a:lnTo>
                <a:lnTo>
                  <a:pt x="59055" y="501256"/>
                </a:lnTo>
                <a:lnTo>
                  <a:pt x="59055" y="539983"/>
                </a:lnTo>
                <a:lnTo>
                  <a:pt x="60669" y="539983"/>
                </a:lnTo>
                <a:lnTo>
                  <a:pt x="97169" y="477367"/>
                </a:lnTo>
                <a:lnTo>
                  <a:pt x="95494" y="470980"/>
                </a:lnTo>
                <a:lnTo>
                  <a:pt x="85547" y="465221"/>
                </a:lnTo>
                <a:close/>
              </a:path>
              <a:path w="97790" h="561339">
                <a:moveTo>
                  <a:pt x="48584" y="519206"/>
                </a:moveTo>
                <a:lnTo>
                  <a:pt x="39579" y="534643"/>
                </a:lnTo>
                <a:lnTo>
                  <a:pt x="57589" y="534643"/>
                </a:lnTo>
                <a:lnTo>
                  <a:pt x="48584" y="519206"/>
                </a:lnTo>
                <a:close/>
              </a:path>
              <a:path w="97790" h="561339">
                <a:moveTo>
                  <a:pt x="59055" y="501256"/>
                </a:moveTo>
                <a:lnTo>
                  <a:pt x="48584" y="519206"/>
                </a:lnTo>
                <a:lnTo>
                  <a:pt x="57589" y="534643"/>
                </a:lnTo>
                <a:lnTo>
                  <a:pt x="59055" y="534643"/>
                </a:lnTo>
                <a:lnTo>
                  <a:pt x="59055" y="501256"/>
                </a:lnTo>
                <a:close/>
              </a:path>
              <a:path w="97790" h="561339">
                <a:moveTo>
                  <a:pt x="48584" y="41404"/>
                </a:moveTo>
                <a:lnTo>
                  <a:pt x="38114" y="59354"/>
                </a:lnTo>
                <a:lnTo>
                  <a:pt x="38114" y="501256"/>
                </a:lnTo>
                <a:lnTo>
                  <a:pt x="48584" y="519206"/>
                </a:lnTo>
                <a:lnTo>
                  <a:pt x="59055" y="501256"/>
                </a:lnTo>
                <a:lnTo>
                  <a:pt x="59055" y="59354"/>
                </a:lnTo>
                <a:lnTo>
                  <a:pt x="48584" y="41404"/>
                </a:lnTo>
                <a:close/>
              </a:path>
              <a:path w="97790" h="561339">
                <a:moveTo>
                  <a:pt x="48584" y="0"/>
                </a:moveTo>
                <a:lnTo>
                  <a:pt x="2931" y="78322"/>
                </a:lnTo>
                <a:lnTo>
                  <a:pt x="0" y="83243"/>
                </a:lnTo>
                <a:lnTo>
                  <a:pt x="1675" y="89735"/>
                </a:lnTo>
                <a:lnTo>
                  <a:pt x="6701" y="92562"/>
                </a:lnTo>
                <a:lnTo>
                  <a:pt x="11622" y="95494"/>
                </a:lnTo>
                <a:lnTo>
                  <a:pt x="18114" y="93819"/>
                </a:lnTo>
                <a:lnTo>
                  <a:pt x="20941" y="88793"/>
                </a:lnTo>
                <a:lnTo>
                  <a:pt x="38114" y="59354"/>
                </a:lnTo>
                <a:lnTo>
                  <a:pt x="38114" y="20732"/>
                </a:lnTo>
                <a:lnTo>
                  <a:pt x="60669" y="20732"/>
                </a:lnTo>
                <a:lnTo>
                  <a:pt x="48584" y="0"/>
                </a:lnTo>
                <a:close/>
              </a:path>
              <a:path w="97790" h="561339">
                <a:moveTo>
                  <a:pt x="60669" y="20732"/>
                </a:moveTo>
                <a:lnTo>
                  <a:pt x="59055" y="20732"/>
                </a:lnTo>
                <a:lnTo>
                  <a:pt x="59055" y="59354"/>
                </a:lnTo>
                <a:lnTo>
                  <a:pt x="76228" y="88793"/>
                </a:lnTo>
                <a:lnTo>
                  <a:pt x="79055" y="93819"/>
                </a:lnTo>
                <a:lnTo>
                  <a:pt x="85547" y="95494"/>
                </a:lnTo>
                <a:lnTo>
                  <a:pt x="90468" y="92562"/>
                </a:lnTo>
                <a:lnTo>
                  <a:pt x="95494" y="89735"/>
                </a:lnTo>
                <a:lnTo>
                  <a:pt x="97169" y="83243"/>
                </a:lnTo>
                <a:lnTo>
                  <a:pt x="94237" y="78322"/>
                </a:lnTo>
                <a:lnTo>
                  <a:pt x="60669" y="20732"/>
                </a:lnTo>
                <a:close/>
              </a:path>
              <a:path w="97790" h="561339">
                <a:moveTo>
                  <a:pt x="59055" y="20732"/>
                </a:moveTo>
                <a:lnTo>
                  <a:pt x="38114" y="20732"/>
                </a:lnTo>
                <a:lnTo>
                  <a:pt x="38114" y="59354"/>
                </a:lnTo>
                <a:lnTo>
                  <a:pt x="48584" y="41404"/>
                </a:lnTo>
                <a:lnTo>
                  <a:pt x="39579" y="25967"/>
                </a:lnTo>
                <a:lnTo>
                  <a:pt x="59055" y="25967"/>
                </a:lnTo>
                <a:lnTo>
                  <a:pt x="59055" y="20732"/>
                </a:lnTo>
                <a:close/>
              </a:path>
              <a:path w="97790" h="561339">
                <a:moveTo>
                  <a:pt x="59055" y="25967"/>
                </a:moveTo>
                <a:lnTo>
                  <a:pt x="57589" y="25967"/>
                </a:lnTo>
                <a:lnTo>
                  <a:pt x="48584" y="41404"/>
                </a:lnTo>
                <a:lnTo>
                  <a:pt x="59055" y="59354"/>
                </a:lnTo>
                <a:lnTo>
                  <a:pt x="59055" y="25967"/>
                </a:lnTo>
                <a:close/>
              </a:path>
              <a:path w="97790" h="561339">
                <a:moveTo>
                  <a:pt x="57589" y="25967"/>
                </a:moveTo>
                <a:lnTo>
                  <a:pt x="39579" y="25967"/>
                </a:lnTo>
                <a:lnTo>
                  <a:pt x="48584" y="41404"/>
                </a:lnTo>
                <a:lnTo>
                  <a:pt x="57589" y="25967"/>
                </a:lnTo>
                <a:close/>
              </a:path>
            </a:pathLst>
          </a:custGeom>
          <a:solidFill>
            <a:srgbClr val="000000"/>
          </a:solidFill>
        </p:spPr>
        <p:txBody>
          <a:bodyPr wrap="square" lIns="0" tIns="0" rIns="0" bIns="0" rtlCol="0"/>
          <a:lstStyle/>
          <a:p>
            <a:endParaRPr sz="1092"/>
          </a:p>
        </p:txBody>
      </p:sp>
      <p:sp>
        <p:nvSpPr>
          <p:cNvPr id="16" name="object 16"/>
          <p:cNvSpPr/>
          <p:nvPr/>
        </p:nvSpPr>
        <p:spPr>
          <a:xfrm>
            <a:off x="5587715" y="1893179"/>
            <a:ext cx="60002" cy="340397"/>
          </a:xfrm>
          <a:custGeom>
            <a:avLst/>
            <a:gdLst/>
            <a:ahLst/>
            <a:cxnLst/>
            <a:rect l="l" t="t" r="r" b="b"/>
            <a:pathLst>
              <a:path w="97790" h="561339">
                <a:moveTo>
                  <a:pt x="11622" y="465221"/>
                </a:moveTo>
                <a:lnTo>
                  <a:pt x="1675" y="470980"/>
                </a:lnTo>
                <a:lnTo>
                  <a:pt x="0" y="477367"/>
                </a:lnTo>
                <a:lnTo>
                  <a:pt x="48584" y="560715"/>
                </a:lnTo>
                <a:lnTo>
                  <a:pt x="60669" y="539983"/>
                </a:lnTo>
                <a:lnTo>
                  <a:pt x="38114" y="539983"/>
                </a:lnTo>
                <a:lnTo>
                  <a:pt x="38114" y="501256"/>
                </a:lnTo>
                <a:lnTo>
                  <a:pt x="20941" y="471818"/>
                </a:lnTo>
                <a:lnTo>
                  <a:pt x="18114" y="466896"/>
                </a:lnTo>
                <a:lnTo>
                  <a:pt x="11622" y="465221"/>
                </a:lnTo>
                <a:close/>
              </a:path>
              <a:path w="97790" h="561339">
                <a:moveTo>
                  <a:pt x="38114" y="501256"/>
                </a:moveTo>
                <a:lnTo>
                  <a:pt x="38114" y="539983"/>
                </a:lnTo>
                <a:lnTo>
                  <a:pt x="59055" y="539983"/>
                </a:lnTo>
                <a:lnTo>
                  <a:pt x="59055" y="534643"/>
                </a:lnTo>
                <a:lnTo>
                  <a:pt x="39579" y="534643"/>
                </a:lnTo>
                <a:lnTo>
                  <a:pt x="48584" y="519206"/>
                </a:lnTo>
                <a:lnTo>
                  <a:pt x="38114" y="501256"/>
                </a:lnTo>
                <a:close/>
              </a:path>
              <a:path w="97790" h="561339">
                <a:moveTo>
                  <a:pt x="85547" y="465221"/>
                </a:moveTo>
                <a:lnTo>
                  <a:pt x="79055" y="466896"/>
                </a:lnTo>
                <a:lnTo>
                  <a:pt x="76228" y="471818"/>
                </a:lnTo>
                <a:lnTo>
                  <a:pt x="59055" y="501256"/>
                </a:lnTo>
                <a:lnTo>
                  <a:pt x="59055" y="539983"/>
                </a:lnTo>
                <a:lnTo>
                  <a:pt x="60669" y="539983"/>
                </a:lnTo>
                <a:lnTo>
                  <a:pt x="97169" y="477367"/>
                </a:lnTo>
                <a:lnTo>
                  <a:pt x="95494" y="470980"/>
                </a:lnTo>
                <a:lnTo>
                  <a:pt x="85547" y="465221"/>
                </a:lnTo>
                <a:close/>
              </a:path>
              <a:path w="97790" h="561339">
                <a:moveTo>
                  <a:pt x="48584" y="519206"/>
                </a:moveTo>
                <a:lnTo>
                  <a:pt x="39579" y="534643"/>
                </a:lnTo>
                <a:lnTo>
                  <a:pt x="57589" y="534643"/>
                </a:lnTo>
                <a:lnTo>
                  <a:pt x="48584" y="519206"/>
                </a:lnTo>
                <a:close/>
              </a:path>
              <a:path w="97790" h="561339">
                <a:moveTo>
                  <a:pt x="59055" y="501256"/>
                </a:moveTo>
                <a:lnTo>
                  <a:pt x="48584" y="519206"/>
                </a:lnTo>
                <a:lnTo>
                  <a:pt x="57589" y="534643"/>
                </a:lnTo>
                <a:lnTo>
                  <a:pt x="59055" y="534643"/>
                </a:lnTo>
                <a:lnTo>
                  <a:pt x="59055" y="501256"/>
                </a:lnTo>
                <a:close/>
              </a:path>
              <a:path w="97790" h="561339">
                <a:moveTo>
                  <a:pt x="48584" y="41404"/>
                </a:moveTo>
                <a:lnTo>
                  <a:pt x="38114" y="59354"/>
                </a:lnTo>
                <a:lnTo>
                  <a:pt x="38114" y="501256"/>
                </a:lnTo>
                <a:lnTo>
                  <a:pt x="48584" y="519206"/>
                </a:lnTo>
                <a:lnTo>
                  <a:pt x="59055" y="501256"/>
                </a:lnTo>
                <a:lnTo>
                  <a:pt x="59055" y="59354"/>
                </a:lnTo>
                <a:lnTo>
                  <a:pt x="48584" y="41404"/>
                </a:lnTo>
                <a:close/>
              </a:path>
              <a:path w="97790" h="561339">
                <a:moveTo>
                  <a:pt x="48584" y="0"/>
                </a:moveTo>
                <a:lnTo>
                  <a:pt x="2931" y="78322"/>
                </a:lnTo>
                <a:lnTo>
                  <a:pt x="0" y="83243"/>
                </a:lnTo>
                <a:lnTo>
                  <a:pt x="1675" y="89735"/>
                </a:lnTo>
                <a:lnTo>
                  <a:pt x="6701" y="92562"/>
                </a:lnTo>
                <a:lnTo>
                  <a:pt x="11622" y="95494"/>
                </a:lnTo>
                <a:lnTo>
                  <a:pt x="18114" y="93819"/>
                </a:lnTo>
                <a:lnTo>
                  <a:pt x="20941" y="88793"/>
                </a:lnTo>
                <a:lnTo>
                  <a:pt x="38114" y="59354"/>
                </a:lnTo>
                <a:lnTo>
                  <a:pt x="38114" y="20732"/>
                </a:lnTo>
                <a:lnTo>
                  <a:pt x="60669" y="20732"/>
                </a:lnTo>
                <a:lnTo>
                  <a:pt x="48584" y="0"/>
                </a:lnTo>
                <a:close/>
              </a:path>
              <a:path w="97790" h="561339">
                <a:moveTo>
                  <a:pt x="60669" y="20732"/>
                </a:moveTo>
                <a:lnTo>
                  <a:pt x="59055" y="20732"/>
                </a:lnTo>
                <a:lnTo>
                  <a:pt x="59055" y="59354"/>
                </a:lnTo>
                <a:lnTo>
                  <a:pt x="76228" y="88793"/>
                </a:lnTo>
                <a:lnTo>
                  <a:pt x="79055" y="93819"/>
                </a:lnTo>
                <a:lnTo>
                  <a:pt x="85547" y="95494"/>
                </a:lnTo>
                <a:lnTo>
                  <a:pt x="90468" y="92562"/>
                </a:lnTo>
                <a:lnTo>
                  <a:pt x="95494" y="89735"/>
                </a:lnTo>
                <a:lnTo>
                  <a:pt x="97169" y="83243"/>
                </a:lnTo>
                <a:lnTo>
                  <a:pt x="94237" y="78322"/>
                </a:lnTo>
                <a:lnTo>
                  <a:pt x="60669" y="20732"/>
                </a:lnTo>
                <a:close/>
              </a:path>
              <a:path w="97790" h="561339">
                <a:moveTo>
                  <a:pt x="59055" y="20732"/>
                </a:moveTo>
                <a:lnTo>
                  <a:pt x="38114" y="20732"/>
                </a:lnTo>
                <a:lnTo>
                  <a:pt x="38114" y="59354"/>
                </a:lnTo>
                <a:lnTo>
                  <a:pt x="48584" y="41404"/>
                </a:lnTo>
                <a:lnTo>
                  <a:pt x="39579" y="25967"/>
                </a:lnTo>
                <a:lnTo>
                  <a:pt x="59055" y="25967"/>
                </a:lnTo>
                <a:lnTo>
                  <a:pt x="59055" y="20732"/>
                </a:lnTo>
                <a:close/>
              </a:path>
              <a:path w="97790" h="561339">
                <a:moveTo>
                  <a:pt x="59055" y="25967"/>
                </a:moveTo>
                <a:lnTo>
                  <a:pt x="57589" y="25967"/>
                </a:lnTo>
                <a:lnTo>
                  <a:pt x="48584" y="41404"/>
                </a:lnTo>
                <a:lnTo>
                  <a:pt x="59055" y="59354"/>
                </a:lnTo>
                <a:lnTo>
                  <a:pt x="59055" y="25967"/>
                </a:lnTo>
                <a:close/>
              </a:path>
              <a:path w="97790" h="561339">
                <a:moveTo>
                  <a:pt x="57589" y="25967"/>
                </a:moveTo>
                <a:lnTo>
                  <a:pt x="39579" y="25967"/>
                </a:lnTo>
                <a:lnTo>
                  <a:pt x="48584" y="41404"/>
                </a:lnTo>
                <a:lnTo>
                  <a:pt x="57589" y="25967"/>
                </a:lnTo>
                <a:close/>
              </a:path>
            </a:pathLst>
          </a:custGeom>
          <a:solidFill>
            <a:srgbClr val="000000"/>
          </a:solidFill>
        </p:spPr>
        <p:txBody>
          <a:bodyPr wrap="square" lIns="0" tIns="0" rIns="0" bIns="0" rtlCol="0"/>
          <a:lstStyle/>
          <a:p>
            <a:endParaRPr sz="1092"/>
          </a:p>
        </p:txBody>
      </p:sp>
      <p:sp>
        <p:nvSpPr>
          <p:cNvPr id="17" name="object 3"/>
          <p:cNvSpPr/>
          <p:nvPr/>
        </p:nvSpPr>
        <p:spPr>
          <a:xfrm>
            <a:off x="9125677" y="288350"/>
            <a:ext cx="2396326" cy="1450998"/>
          </a:xfrm>
          <a:prstGeom prst="rect">
            <a:avLst/>
          </a:prstGeom>
          <a:blipFill>
            <a:blip r:embed="rId3" cstate="print"/>
            <a:stretch>
              <a:fillRect/>
            </a:stretch>
          </a:blipFill>
        </p:spPr>
        <p:txBody>
          <a:bodyPr wrap="square" lIns="0" tIns="0" rIns="0" bIns="0" rtlCol="0"/>
          <a:lstStyle/>
          <a:p>
            <a:endParaRPr sz="1092"/>
          </a:p>
        </p:txBody>
      </p:sp>
    </p:spTree>
    <p:extLst>
      <p:ext uri="{BB962C8B-B14F-4D97-AF65-F5344CB8AC3E}">
        <p14:creationId xmlns:p14="http://schemas.microsoft.com/office/powerpoint/2010/main" val="8902354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13849" y="248093"/>
            <a:ext cx="9287757" cy="6420851"/>
          </a:xfrm>
          <a:prstGeom prst="rect">
            <a:avLst/>
          </a:prstGeom>
        </p:spPr>
      </p:pic>
    </p:spTree>
    <p:extLst>
      <p:ext uri="{BB962C8B-B14F-4D97-AF65-F5344CB8AC3E}">
        <p14:creationId xmlns:p14="http://schemas.microsoft.com/office/powerpoint/2010/main" val="4176812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62026" y="281980"/>
            <a:ext cx="6446829" cy="584775"/>
          </a:xfrm>
          <a:prstGeom prst="rect">
            <a:avLst/>
          </a:prstGeom>
        </p:spPr>
        <p:txBody>
          <a:bodyPr wrap="none">
            <a:spAutoFit/>
          </a:bodyPr>
          <a:lstStyle/>
          <a:p>
            <a:r>
              <a:rPr lang="en-US" sz="3200" b="1" dirty="0"/>
              <a:t>What does the IYRP seek to achieve?</a:t>
            </a:r>
          </a:p>
        </p:txBody>
      </p:sp>
      <p:sp>
        <p:nvSpPr>
          <p:cNvPr id="5" name="Content Placeholder 6"/>
          <p:cNvSpPr txBox="1">
            <a:spLocks/>
          </p:cNvSpPr>
          <p:nvPr/>
        </p:nvSpPr>
        <p:spPr>
          <a:xfrm>
            <a:off x="508887" y="1149750"/>
            <a:ext cx="8726553" cy="43569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spcBef>
                <a:spcPts val="136"/>
              </a:spcBef>
              <a:buFont typeface="Wingdings" charset="2"/>
              <a:buChar char="Ø"/>
            </a:pPr>
            <a:r>
              <a:rPr lang="en-US" sz="2175" dirty="0" smtClean="0"/>
              <a:t>Create awareness on the contributions of rangelands &amp; pastoralists for food security, the economy and the environment</a:t>
            </a:r>
          </a:p>
          <a:p>
            <a:pPr>
              <a:lnSpc>
                <a:spcPct val="110000"/>
              </a:lnSpc>
              <a:spcBef>
                <a:spcPts val="136"/>
              </a:spcBef>
              <a:buFont typeface="Wingdings" charset="2"/>
              <a:buChar char="Ø"/>
            </a:pPr>
            <a:endParaRPr lang="en-US" sz="2175" i="1" dirty="0" smtClean="0"/>
          </a:p>
          <a:p>
            <a:pPr>
              <a:lnSpc>
                <a:spcPct val="110000"/>
              </a:lnSpc>
              <a:spcBef>
                <a:spcPts val="136"/>
              </a:spcBef>
              <a:buFont typeface="Wingdings" charset="2"/>
              <a:buChar char="Ø"/>
            </a:pPr>
            <a:r>
              <a:rPr lang="en-US" sz="2175" dirty="0" smtClean="0"/>
              <a:t>Break myths and misunderstandings of rangelands and pastoralism </a:t>
            </a:r>
          </a:p>
          <a:p>
            <a:pPr>
              <a:lnSpc>
                <a:spcPct val="110000"/>
              </a:lnSpc>
              <a:spcBef>
                <a:spcPts val="136"/>
              </a:spcBef>
              <a:buFont typeface="Wingdings" charset="2"/>
              <a:buChar char="Ø"/>
            </a:pPr>
            <a:endParaRPr lang="en-US" sz="2175" dirty="0" smtClean="0"/>
          </a:p>
          <a:p>
            <a:pPr>
              <a:lnSpc>
                <a:spcPct val="110000"/>
              </a:lnSpc>
              <a:spcBef>
                <a:spcPts val="136"/>
              </a:spcBef>
              <a:buFont typeface="Wingdings" charset="2"/>
              <a:buChar char="Ø"/>
            </a:pPr>
            <a:r>
              <a:rPr lang="en-US" sz="2175" dirty="0" smtClean="0"/>
              <a:t>Fill knowledge gaps with more participatory research and engagements </a:t>
            </a:r>
          </a:p>
          <a:p>
            <a:pPr>
              <a:lnSpc>
                <a:spcPct val="110000"/>
              </a:lnSpc>
              <a:spcBef>
                <a:spcPts val="136"/>
              </a:spcBef>
              <a:buFont typeface="Wingdings" charset="2"/>
              <a:buChar char="Ø"/>
            </a:pPr>
            <a:endParaRPr lang="en-US" sz="2175" i="1" dirty="0" smtClean="0"/>
          </a:p>
          <a:p>
            <a:pPr>
              <a:lnSpc>
                <a:spcPct val="110000"/>
              </a:lnSpc>
              <a:spcBef>
                <a:spcPts val="136"/>
              </a:spcBef>
              <a:buFont typeface="Wingdings" charset="2"/>
              <a:buChar char="Ø"/>
            </a:pPr>
            <a:r>
              <a:rPr lang="en-US" sz="2175" dirty="0" smtClean="0"/>
              <a:t>Promote evidence-based policies and legislation throughout the world in support of sustainable rangelands and pastoralism </a:t>
            </a:r>
          </a:p>
          <a:p>
            <a:pPr>
              <a:lnSpc>
                <a:spcPct val="110000"/>
              </a:lnSpc>
              <a:spcBef>
                <a:spcPts val="136"/>
              </a:spcBef>
              <a:buFont typeface="Wingdings" charset="2"/>
              <a:buChar char="Ø"/>
            </a:pPr>
            <a:endParaRPr lang="en-US" sz="2175" dirty="0" smtClean="0"/>
          </a:p>
          <a:p>
            <a:pPr>
              <a:lnSpc>
                <a:spcPct val="110000"/>
              </a:lnSpc>
              <a:spcBef>
                <a:spcPts val="136"/>
              </a:spcBef>
              <a:buFont typeface="Wingdings" charset="2"/>
              <a:buChar char="Ø"/>
            </a:pPr>
            <a:r>
              <a:rPr lang="en-US" sz="2175" dirty="0" smtClean="0"/>
              <a:t>Increase sustainable and ethical investment in rangelands</a:t>
            </a:r>
            <a:endParaRPr lang="en-US" sz="2175" dirty="0"/>
          </a:p>
        </p:txBody>
      </p:sp>
      <p:pic>
        <p:nvPicPr>
          <p:cNvPr id="3" name="Picture 2"/>
          <p:cNvPicPr>
            <a:picLocks noChangeAspect="1"/>
          </p:cNvPicPr>
          <p:nvPr/>
        </p:nvPicPr>
        <p:blipFill>
          <a:blip r:embed="rId2"/>
          <a:stretch>
            <a:fillRect/>
          </a:stretch>
        </p:blipFill>
        <p:spPr>
          <a:xfrm>
            <a:off x="7508240" y="4230033"/>
            <a:ext cx="4533582" cy="2409344"/>
          </a:xfrm>
          <a:prstGeom prst="rect">
            <a:avLst/>
          </a:prstGeom>
        </p:spPr>
      </p:pic>
    </p:spTree>
    <p:extLst>
      <p:ext uri="{BB962C8B-B14F-4D97-AF65-F5344CB8AC3E}">
        <p14:creationId xmlns:p14="http://schemas.microsoft.com/office/powerpoint/2010/main" val="2667637664"/>
      </p:ext>
    </p:extLst>
  </p:cSld>
  <p:clrMapOvr>
    <a:masterClrMapping/>
  </p:clrMapOvr>
  <mc:AlternateContent xmlns:mc="http://schemas.openxmlformats.org/markup-compatibility/2006" xmlns:p14="http://schemas.microsoft.com/office/powerpoint/2010/main">
    <mc:Choice Requires="p14">
      <p:transition spd="slow" p14:dur="2000" advTm="146879"/>
    </mc:Choice>
    <mc:Fallback xmlns="">
      <p:transition spd="slow" advTm="146879"/>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2727" y="169977"/>
            <a:ext cx="6613237" cy="6635546"/>
          </a:xfrm>
          <a:prstGeom prst="rect">
            <a:avLst/>
          </a:prstGeom>
        </p:spPr>
      </p:pic>
      <p:sp>
        <p:nvSpPr>
          <p:cNvPr id="5" name="TextBox 4"/>
          <p:cNvSpPr txBox="1"/>
          <p:nvPr/>
        </p:nvSpPr>
        <p:spPr>
          <a:xfrm>
            <a:off x="310343" y="579075"/>
            <a:ext cx="3158836" cy="1569660"/>
          </a:xfrm>
          <a:prstGeom prst="rect">
            <a:avLst/>
          </a:prstGeom>
          <a:noFill/>
        </p:spPr>
        <p:txBody>
          <a:bodyPr wrap="square" rtlCol="0">
            <a:spAutoFit/>
          </a:bodyPr>
          <a:lstStyle/>
          <a:p>
            <a:pPr algn="ctr"/>
            <a:r>
              <a:rPr lang="en-US" sz="3200" b="1" dirty="0" smtClean="0">
                <a:solidFill>
                  <a:srgbClr val="C00000"/>
                </a:solidFill>
              </a:rPr>
              <a:t>IYRP will address  12 themes during 2026</a:t>
            </a:r>
            <a:endParaRPr lang="en-ZA" sz="3200" b="1" dirty="0">
              <a:solidFill>
                <a:srgbClr val="C00000"/>
              </a:solidFill>
            </a:endParaRPr>
          </a:p>
        </p:txBody>
      </p:sp>
    </p:spTree>
    <p:extLst>
      <p:ext uri="{BB962C8B-B14F-4D97-AF65-F5344CB8AC3E}">
        <p14:creationId xmlns:p14="http://schemas.microsoft.com/office/powerpoint/2010/main" val="2053780241"/>
      </p:ext>
    </p:extLst>
  </p:cSld>
  <p:clrMapOvr>
    <a:masterClrMapping/>
  </p:clrMapOvr>
  <mc:AlternateContent xmlns:mc="http://schemas.openxmlformats.org/markup-compatibility/2006" xmlns:p14="http://schemas.microsoft.com/office/powerpoint/2010/main">
    <mc:Choice Requires="p14">
      <p:transition spd="slow" p14:dur="2000" advTm="91334"/>
    </mc:Choice>
    <mc:Fallback xmlns="">
      <p:transition spd="slow" advTm="91334"/>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594588" y="217399"/>
            <a:ext cx="4166871" cy="66278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latin typeface="+mn-lt"/>
                <a:ea typeface="+mn-ea"/>
                <a:cs typeface="+mn-cs"/>
              </a:rPr>
              <a:t>Who are pastoralists? </a:t>
            </a:r>
          </a:p>
        </p:txBody>
      </p:sp>
      <p:pic>
        <p:nvPicPr>
          <p:cNvPr id="5" name="Picture 4" descr="IYRP Word Cloud-Pastoralist 6may21.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831" y="880181"/>
            <a:ext cx="5384428" cy="5288598"/>
          </a:xfrm>
          <a:prstGeom prst="rect">
            <a:avLst/>
          </a:prstGeom>
        </p:spPr>
      </p:pic>
      <p:sp>
        <p:nvSpPr>
          <p:cNvPr id="7" name="Rectangle 6"/>
          <p:cNvSpPr/>
          <p:nvPr/>
        </p:nvSpPr>
        <p:spPr>
          <a:xfrm>
            <a:off x="5712538" y="2909678"/>
            <a:ext cx="6204441" cy="3108543"/>
          </a:xfrm>
          <a:prstGeom prst="rect">
            <a:avLst/>
          </a:prstGeom>
        </p:spPr>
        <p:txBody>
          <a:bodyPr wrap="square">
            <a:spAutoFit/>
          </a:bodyPr>
          <a:lstStyle/>
          <a:p>
            <a:pPr marL="285750" indent="-285750">
              <a:buFont typeface="Arial" panose="020B0604020202020204" pitchFamily="34" charset="0"/>
              <a:buChar char="•"/>
            </a:pPr>
            <a:r>
              <a:rPr lang="en-US" sz="2800" dirty="0">
                <a:solidFill>
                  <a:srgbClr val="4D5156"/>
                </a:solidFill>
                <a:latin typeface="arial" panose="020B0604020202020204" pitchFamily="34" charset="0"/>
              </a:rPr>
              <a:t>Pastoral system plays a key role in the supply of milk and meat and in agricultural production. </a:t>
            </a:r>
          </a:p>
          <a:p>
            <a:pPr marL="285750" indent="-285750">
              <a:buFont typeface="Arial" panose="020B0604020202020204" pitchFamily="34" charset="0"/>
              <a:buChar char="•"/>
            </a:pPr>
            <a:r>
              <a:rPr lang="en-US" sz="2800" dirty="0">
                <a:solidFill>
                  <a:srgbClr val="4D5156"/>
                </a:solidFill>
                <a:latin typeface="arial" panose="020B0604020202020204" pitchFamily="34" charset="0"/>
              </a:rPr>
              <a:t>It helps to generate currency through the export of live cattle and products, such as </a:t>
            </a:r>
            <a:r>
              <a:rPr lang="en-US" sz="2800" dirty="0" err="1">
                <a:solidFill>
                  <a:srgbClr val="4D5156"/>
                </a:solidFill>
                <a:latin typeface="arial" panose="020B0604020202020204" pitchFamily="34" charset="0"/>
              </a:rPr>
              <a:t>fibres</a:t>
            </a:r>
            <a:r>
              <a:rPr lang="en-US" sz="2800" dirty="0">
                <a:solidFill>
                  <a:srgbClr val="4D5156"/>
                </a:solidFill>
                <a:latin typeface="arial" panose="020B0604020202020204" pitchFamily="34" charset="0"/>
              </a:rPr>
              <a:t>, leather and hides.</a:t>
            </a:r>
            <a:endParaRPr lang="en-ZA" sz="2800" dirty="0">
              <a:solidFill>
                <a:srgbClr val="4D5156"/>
              </a:solidFill>
              <a:latin typeface="arial" panose="020B0604020202020204" pitchFamily="34" charset="0"/>
            </a:endParaRPr>
          </a:p>
        </p:txBody>
      </p:sp>
      <p:sp>
        <p:nvSpPr>
          <p:cNvPr id="8" name="Rectangle 7"/>
          <p:cNvSpPr/>
          <p:nvPr/>
        </p:nvSpPr>
        <p:spPr>
          <a:xfrm>
            <a:off x="5658319" y="880181"/>
            <a:ext cx="6312881" cy="1815882"/>
          </a:xfrm>
          <a:prstGeom prst="rect">
            <a:avLst/>
          </a:prstGeom>
        </p:spPr>
        <p:txBody>
          <a:bodyPr wrap="square">
            <a:spAutoFit/>
          </a:bodyPr>
          <a:lstStyle/>
          <a:p>
            <a:pPr marL="285750" indent="-285750">
              <a:buFont typeface="Arial" panose="020B0604020202020204" pitchFamily="34" charset="0"/>
              <a:buChar char="•"/>
            </a:pPr>
            <a:r>
              <a:rPr lang="en-US" sz="2800" dirty="0">
                <a:solidFill>
                  <a:srgbClr val="4D5156"/>
                </a:solidFill>
                <a:latin typeface="arial" panose="020B0604020202020204" pitchFamily="34" charset="0"/>
              </a:rPr>
              <a:t>Pastoralism is a </a:t>
            </a:r>
            <a:r>
              <a:rPr lang="en-US" sz="2800" dirty="0" smtClean="0">
                <a:solidFill>
                  <a:srgbClr val="4D5156"/>
                </a:solidFill>
                <a:latin typeface="arial" panose="020B0604020202020204" pitchFamily="34" charset="0"/>
              </a:rPr>
              <a:t>way of life and a form </a:t>
            </a:r>
            <a:r>
              <a:rPr lang="en-US" sz="2800" dirty="0">
                <a:solidFill>
                  <a:srgbClr val="4D5156"/>
                </a:solidFill>
                <a:latin typeface="arial" panose="020B0604020202020204" pitchFamily="34" charset="0"/>
              </a:rPr>
              <a:t>of animal husbandry </a:t>
            </a:r>
            <a:r>
              <a:rPr lang="en-US" sz="2800" dirty="0" smtClean="0">
                <a:solidFill>
                  <a:srgbClr val="4D5156"/>
                </a:solidFill>
                <a:latin typeface="arial" panose="020B0604020202020204" pitchFamily="34" charset="0"/>
              </a:rPr>
              <a:t>on large extensive rangelands.</a:t>
            </a:r>
          </a:p>
          <a:p>
            <a:endParaRPr lang="en-US" sz="2800" dirty="0">
              <a:solidFill>
                <a:srgbClr val="4D5156"/>
              </a:solidFill>
              <a:latin typeface="arial" panose="020B0604020202020204" pitchFamily="34" charset="0"/>
            </a:endParaRPr>
          </a:p>
        </p:txBody>
      </p:sp>
    </p:spTree>
    <p:extLst>
      <p:ext uri="{BB962C8B-B14F-4D97-AF65-F5344CB8AC3E}">
        <p14:creationId xmlns:p14="http://schemas.microsoft.com/office/powerpoint/2010/main" val="1597958604"/>
      </p:ext>
    </p:extLst>
  </p:cSld>
  <p:clrMapOvr>
    <a:masterClrMapping/>
  </p:clrMapOvr>
  <mc:AlternateContent xmlns:mc="http://schemas.openxmlformats.org/markup-compatibility/2006" xmlns:p14="http://schemas.microsoft.com/office/powerpoint/2010/main">
    <mc:Choice Requires="p14">
      <p:transition spd="slow" p14:dur="2000" advTm="68887"/>
    </mc:Choice>
    <mc:Fallback xmlns="">
      <p:transition spd="slow" advTm="68887"/>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206" y="171554"/>
            <a:ext cx="11791406" cy="6640279"/>
          </a:xfrm>
          <a:prstGeom prst="rect">
            <a:avLst/>
          </a:prstGeom>
        </p:spPr>
        <p:txBody>
          <a:bodyPr wrap="square">
            <a:spAutoFit/>
          </a:bodyPr>
          <a:lstStyle/>
          <a:p>
            <a:pPr algn="ctr">
              <a:lnSpc>
                <a:spcPct val="150000"/>
              </a:lnSpc>
              <a:spcBef>
                <a:spcPts val="136"/>
              </a:spcBef>
            </a:pPr>
            <a:r>
              <a:rPr lang="en-US" sz="2800" b="1" dirty="0" smtClean="0"/>
              <a:t>Pastoralism and Regenerative Agriculture </a:t>
            </a:r>
          </a:p>
          <a:p>
            <a:pPr>
              <a:lnSpc>
                <a:spcPct val="150000"/>
              </a:lnSpc>
              <a:spcBef>
                <a:spcPts val="136"/>
              </a:spcBef>
            </a:pPr>
            <a:r>
              <a:rPr lang="en-US" sz="2400" b="1" dirty="0" smtClean="0">
                <a:solidFill>
                  <a:srgbClr val="C00000"/>
                </a:solidFill>
              </a:rPr>
              <a:t>Biodiversity </a:t>
            </a:r>
            <a:endParaRPr lang="en-US" sz="2400" b="1" dirty="0">
              <a:solidFill>
                <a:srgbClr val="C00000"/>
              </a:solidFill>
            </a:endParaRPr>
          </a:p>
          <a:p>
            <a:pPr marL="228600" indent="-228600">
              <a:lnSpc>
                <a:spcPct val="150000"/>
              </a:lnSpc>
              <a:spcBef>
                <a:spcPts val="136"/>
              </a:spcBef>
              <a:buFont typeface="Wingdings" charset="2"/>
              <a:buChar char="Ø"/>
            </a:pPr>
            <a:r>
              <a:rPr lang="en-US" sz="2400" dirty="0"/>
              <a:t>Pastoralism promotes </a:t>
            </a:r>
            <a:r>
              <a:rPr lang="en-US" sz="2400" dirty="0" smtClean="0"/>
              <a:t>biodiversity</a:t>
            </a:r>
            <a:endParaRPr lang="en-US" sz="2400" dirty="0"/>
          </a:p>
          <a:p>
            <a:pPr marL="228600" indent="-228600">
              <a:lnSpc>
                <a:spcPct val="150000"/>
              </a:lnSpc>
              <a:spcBef>
                <a:spcPts val="136"/>
              </a:spcBef>
              <a:buFont typeface="Wingdings" charset="2"/>
              <a:buChar char="Ø"/>
            </a:pPr>
            <a:r>
              <a:rPr lang="en-US" sz="2400" dirty="0"/>
              <a:t>Grazing animals mimic natural herbivore </a:t>
            </a:r>
            <a:r>
              <a:rPr lang="en-US" sz="2400" dirty="0" smtClean="0"/>
              <a:t>behaviors</a:t>
            </a:r>
            <a:endParaRPr lang="en-US" sz="2400" dirty="0"/>
          </a:p>
          <a:p>
            <a:pPr>
              <a:lnSpc>
                <a:spcPct val="150000"/>
              </a:lnSpc>
              <a:spcBef>
                <a:spcPts val="136"/>
              </a:spcBef>
            </a:pPr>
            <a:endParaRPr lang="en-US" sz="100" dirty="0"/>
          </a:p>
          <a:p>
            <a:pPr>
              <a:lnSpc>
                <a:spcPct val="150000"/>
              </a:lnSpc>
              <a:spcBef>
                <a:spcPts val="136"/>
              </a:spcBef>
            </a:pPr>
            <a:r>
              <a:rPr lang="en-US" sz="2400" b="1" dirty="0">
                <a:solidFill>
                  <a:srgbClr val="C00000"/>
                </a:solidFill>
              </a:rPr>
              <a:t>Soil Health</a:t>
            </a:r>
          </a:p>
          <a:p>
            <a:pPr marL="228600" indent="-228600">
              <a:lnSpc>
                <a:spcPct val="150000"/>
              </a:lnSpc>
              <a:spcBef>
                <a:spcPts val="136"/>
              </a:spcBef>
              <a:buFont typeface="Wingdings" charset="2"/>
              <a:buChar char="Ø"/>
            </a:pPr>
            <a:r>
              <a:rPr lang="en-US" sz="2400" dirty="0" smtClean="0"/>
              <a:t>Pastoralism </a:t>
            </a:r>
            <a:r>
              <a:rPr lang="en-US" sz="2400" dirty="0"/>
              <a:t>contributes to soil </a:t>
            </a:r>
            <a:r>
              <a:rPr lang="en-US" sz="2400" dirty="0" smtClean="0"/>
              <a:t>health and reduce erosion</a:t>
            </a:r>
            <a:endParaRPr lang="en-US" sz="2400" dirty="0"/>
          </a:p>
          <a:p>
            <a:pPr marL="228600" indent="-228600">
              <a:lnSpc>
                <a:spcPct val="150000"/>
              </a:lnSpc>
              <a:spcBef>
                <a:spcPts val="136"/>
              </a:spcBef>
              <a:buFont typeface="Wingdings" charset="2"/>
              <a:buChar char="Ø"/>
            </a:pPr>
            <a:r>
              <a:rPr lang="en-US" sz="2400" dirty="0"/>
              <a:t>Grazing animals help cycle nutrients </a:t>
            </a:r>
            <a:endParaRPr lang="en-US" sz="2400" dirty="0" smtClean="0"/>
          </a:p>
          <a:p>
            <a:pPr>
              <a:lnSpc>
                <a:spcPct val="150000"/>
              </a:lnSpc>
              <a:spcBef>
                <a:spcPts val="136"/>
              </a:spcBef>
            </a:pPr>
            <a:endParaRPr lang="en-US" sz="800" dirty="0"/>
          </a:p>
          <a:p>
            <a:pPr>
              <a:lnSpc>
                <a:spcPct val="150000"/>
              </a:lnSpc>
              <a:spcBef>
                <a:spcPts val="136"/>
              </a:spcBef>
            </a:pPr>
            <a:r>
              <a:rPr lang="en-US" sz="2400" b="1" dirty="0">
                <a:solidFill>
                  <a:srgbClr val="C00000"/>
                </a:solidFill>
              </a:rPr>
              <a:t>Carbon Sequestration</a:t>
            </a:r>
          </a:p>
          <a:p>
            <a:pPr marL="228600" indent="-228600">
              <a:lnSpc>
                <a:spcPct val="150000"/>
              </a:lnSpc>
              <a:spcBef>
                <a:spcPts val="136"/>
              </a:spcBef>
              <a:buFont typeface="Wingdings" charset="2"/>
              <a:buChar char="Ø"/>
            </a:pPr>
            <a:r>
              <a:rPr lang="en-US" sz="2400" dirty="0" smtClean="0"/>
              <a:t>Rangelands capture </a:t>
            </a:r>
            <a:r>
              <a:rPr lang="en-US" sz="2400" dirty="0"/>
              <a:t>and store significant amounts of </a:t>
            </a:r>
            <a:r>
              <a:rPr lang="en-US" sz="2400" dirty="0" smtClean="0"/>
              <a:t>carbon</a:t>
            </a:r>
            <a:endParaRPr lang="en-US" sz="2400" dirty="0"/>
          </a:p>
          <a:p>
            <a:pPr marL="228600" indent="-228600">
              <a:lnSpc>
                <a:spcPct val="150000"/>
              </a:lnSpc>
              <a:spcBef>
                <a:spcPts val="136"/>
              </a:spcBef>
              <a:buFont typeface="Wingdings" charset="2"/>
              <a:buChar char="Ø"/>
            </a:pPr>
            <a:r>
              <a:rPr lang="en-US" sz="2400" dirty="0"/>
              <a:t>When managed sustainably, pastoralism </a:t>
            </a:r>
            <a:r>
              <a:rPr lang="en-US" sz="2400"/>
              <a:t>mitigates </a:t>
            </a:r>
            <a:r>
              <a:rPr lang="en-US" sz="2400" smtClean="0"/>
              <a:t>climate</a:t>
            </a:r>
          </a:p>
          <a:p>
            <a:pPr>
              <a:lnSpc>
                <a:spcPct val="150000"/>
              </a:lnSpc>
              <a:spcBef>
                <a:spcPts val="136"/>
              </a:spcBef>
            </a:pPr>
            <a:r>
              <a:rPr lang="en-US" sz="2400" smtClean="0"/>
              <a:t> </a:t>
            </a:r>
            <a:r>
              <a:rPr lang="en-US" sz="2400" dirty="0" smtClean="0"/>
              <a:t>change</a:t>
            </a:r>
            <a:endParaRPr lang="en-US" sz="2400" dirty="0"/>
          </a:p>
        </p:txBody>
      </p:sp>
      <p:sp>
        <p:nvSpPr>
          <p:cNvPr id="4" name="Round Diagonal Corner Rectangle 3"/>
          <p:cNvSpPr/>
          <p:nvPr/>
        </p:nvSpPr>
        <p:spPr>
          <a:xfrm>
            <a:off x="8026370" y="4584863"/>
            <a:ext cx="3619092" cy="1681283"/>
          </a:xfrm>
          <a:prstGeom prst="round2DiagRect">
            <a:avLst>
              <a:gd name="adj1" fmla="val 0"/>
              <a:gd name="adj2" fmla="val 0"/>
            </a:avLst>
          </a:prstGeom>
          <a:blipFill>
            <a:blip r:embed="rId3"/>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26370" y="1448405"/>
            <a:ext cx="3281710" cy="2188874"/>
          </a:xfrm>
          <a:prstGeom prst="rect">
            <a:avLst/>
          </a:prstGeom>
        </p:spPr>
      </p:pic>
    </p:spTree>
    <p:extLst>
      <p:ext uri="{BB962C8B-B14F-4D97-AF65-F5344CB8AC3E}">
        <p14:creationId xmlns:p14="http://schemas.microsoft.com/office/powerpoint/2010/main" val="141058178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ummerSchoolTemplate" id="{F3DC1BC0-83A2-5445-92ED-20F2D8EE2D33}" vid="{519183ED-2921-B645-8D40-140A88E7461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5977</TotalTime>
  <Words>1130</Words>
  <Application>Microsoft Office PowerPoint</Application>
  <PresentationFormat>Widescreen</PresentationFormat>
  <Paragraphs>134</Paragraphs>
  <Slides>12</Slides>
  <Notes>10</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12</vt:i4>
      </vt:variant>
    </vt:vector>
  </HeadingPairs>
  <TitlesOfParts>
    <vt:vector size="28" baseType="lpstr">
      <vt:lpstr>Arial</vt:lpstr>
      <vt:lpstr>Arial</vt:lpstr>
      <vt:lpstr>Calibri</vt:lpstr>
      <vt:lpstr>Calibri Light</vt:lpstr>
      <vt:lpstr>Cambria</vt:lpstr>
      <vt:lpstr>Google Sans</vt:lpstr>
      <vt:lpstr>Helvetica Neue</vt:lpstr>
      <vt:lpstr>Helvetica Neue Light</vt:lpstr>
      <vt:lpstr>MS Mincho</vt:lpstr>
      <vt:lpstr>Proxima Nova</vt:lpstr>
      <vt:lpstr>Proxima Nova Medium</vt:lpstr>
      <vt:lpstr>Proxima Nova Semibold</vt:lpstr>
      <vt:lpstr>Symbol</vt:lpstr>
      <vt:lpstr>Times New Roman</vt:lpstr>
      <vt:lpstr>Wingdings</vt:lpstr>
      <vt:lpstr>Office Theme</vt:lpstr>
      <vt:lpstr>PowerPoint Presentation</vt:lpstr>
      <vt:lpstr>PowerPoint Presentation</vt:lpstr>
      <vt:lpstr>PowerPoint Presentation</vt:lpstr>
      <vt:lpstr>IYRP 2026 structure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WadhamSmith, Miranda (NFOD)</dc:creator>
  <cp:lastModifiedBy>Anon</cp:lastModifiedBy>
  <cp:revision>70</cp:revision>
  <dcterms:created xsi:type="dcterms:W3CDTF">2023-06-05T12:52:45Z</dcterms:created>
  <dcterms:modified xsi:type="dcterms:W3CDTF">2023-09-28T12:01:05Z</dcterms:modified>
</cp:coreProperties>
</file>