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68" r:id="rId3"/>
    <p:sldId id="257" r:id="rId4"/>
    <p:sldId id="258" r:id="rId5"/>
    <p:sldId id="260" r:id="rId6"/>
    <p:sldId id="259" r:id="rId7"/>
    <p:sldId id="261" r:id="rId8"/>
    <p:sldId id="262" r:id="rId9"/>
    <p:sldId id="263" r:id="rId10"/>
    <p:sldId id="264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9016"/>
            <a:ext cx="12192000" cy="69982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3579A-6EFF-4C67-8444-6A88A9EBF1DC}" type="datetimeFigureOut">
              <a:rPr lang="en-GB" smtClean="0"/>
              <a:t>10/10/2023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6339-D6D4-4B88-8BA2-8BDD40392C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9907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3579A-6EFF-4C67-8444-6A88A9EBF1DC}" type="datetimeFigureOut">
              <a:rPr lang="en-GB" smtClean="0"/>
              <a:t>10/10/2023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6339-D6D4-4B88-8BA2-8BDD40392C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125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3579A-6EFF-4C67-8444-6A88A9EBF1DC}" type="datetimeFigureOut">
              <a:rPr lang="en-GB" smtClean="0"/>
              <a:t>10/10/2023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6339-D6D4-4B88-8BA2-8BDD40392C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8410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3579A-6EFF-4C67-8444-6A88A9EBF1DC}" type="datetimeFigureOut">
              <a:rPr lang="en-GB" smtClean="0"/>
              <a:t>10/10/2023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6339-D6D4-4B88-8BA2-8BDD40392C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6846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3579A-6EFF-4C67-8444-6A88A9EBF1DC}" type="datetimeFigureOut">
              <a:rPr lang="en-GB" smtClean="0"/>
              <a:t>10/10/2023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6339-D6D4-4B88-8BA2-8BDD40392C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9640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3579A-6EFF-4C67-8444-6A88A9EBF1DC}" type="datetimeFigureOut">
              <a:rPr lang="en-GB" smtClean="0"/>
              <a:t>10/10/2023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6339-D6D4-4B88-8BA2-8BDD40392C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743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3579A-6EFF-4C67-8444-6A88A9EBF1DC}" type="datetimeFigureOut">
              <a:rPr lang="en-GB" smtClean="0"/>
              <a:t>10/10/2023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6339-D6D4-4B88-8BA2-8BDD40392C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5741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3579A-6EFF-4C67-8444-6A88A9EBF1DC}" type="datetimeFigureOut">
              <a:rPr lang="en-GB" smtClean="0"/>
              <a:t>10/10/2023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6339-D6D4-4B88-8BA2-8BDD40392C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293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3579A-6EFF-4C67-8444-6A88A9EBF1DC}" type="datetimeFigureOut">
              <a:rPr lang="en-GB" smtClean="0"/>
              <a:t>10/10/2023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6339-D6D4-4B88-8BA2-8BDD40392C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5726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3579A-6EFF-4C67-8444-6A88A9EBF1DC}" type="datetimeFigureOut">
              <a:rPr lang="en-GB" smtClean="0"/>
              <a:t>10/10/2023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6339-D6D4-4B88-8BA2-8BDD40392C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4168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3579A-6EFF-4C67-8444-6A88A9EBF1DC}" type="datetimeFigureOut">
              <a:rPr lang="en-GB" smtClean="0"/>
              <a:t>10/10/2023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6339-D6D4-4B88-8BA2-8BDD40392C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4599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03579A-6EFF-4C67-8444-6A88A9EBF1DC}" type="datetimeFigureOut">
              <a:rPr lang="en-GB" smtClean="0"/>
              <a:t>10/10/2023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086339-D6D4-4B88-8BA2-8BDD40392C42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37"/>
            <a:ext cx="5199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283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http://iyrp.info"/>
          <p:cNvSpPr txBox="1">
            <a:spLocks noChangeArrowheads="1"/>
          </p:cNvSpPr>
          <p:nvPr/>
        </p:nvSpPr>
        <p:spPr bwMode="auto">
          <a:xfrm>
            <a:off x="5143437" y="6346073"/>
            <a:ext cx="1410707" cy="383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ctr" defTabSz="457200" eaLnBrk="0" hangingPunct="0">
              <a:defRPr sz="3000" b="1">
                <a:solidFill>
                  <a:srgbClr val="000000"/>
                </a:solidFill>
                <a:latin typeface="Helvetica Neue" pitchFamily="5" charset="0"/>
                <a:ea typeface="Helvetica Neue" pitchFamily="5" charset="0"/>
                <a:cs typeface="Helvetica Neue" pitchFamily="5" charset="0"/>
                <a:sym typeface="Helvetica Neue" pitchFamily="5" charset="0"/>
              </a:defRPr>
            </a:lvl1pPr>
            <a:lvl2pPr marL="742950" indent="-285750" algn="ctr" defTabSz="457200" eaLnBrk="0" hangingPunct="0">
              <a:defRPr sz="3000" b="1">
                <a:solidFill>
                  <a:srgbClr val="000000"/>
                </a:solidFill>
                <a:latin typeface="Helvetica Neue" pitchFamily="5" charset="0"/>
                <a:ea typeface="Helvetica Neue" pitchFamily="5" charset="0"/>
                <a:cs typeface="Helvetica Neue" pitchFamily="5" charset="0"/>
                <a:sym typeface="Helvetica Neue" pitchFamily="5" charset="0"/>
              </a:defRPr>
            </a:lvl2pPr>
            <a:lvl3pPr marL="1143000" indent="-228600" algn="ctr" defTabSz="457200" eaLnBrk="0" hangingPunct="0">
              <a:defRPr sz="3000" b="1">
                <a:solidFill>
                  <a:srgbClr val="000000"/>
                </a:solidFill>
                <a:latin typeface="Helvetica Neue" pitchFamily="5" charset="0"/>
                <a:ea typeface="Helvetica Neue" pitchFamily="5" charset="0"/>
                <a:cs typeface="Helvetica Neue" pitchFamily="5" charset="0"/>
                <a:sym typeface="Helvetica Neue" pitchFamily="5" charset="0"/>
              </a:defRPr>
            </a:lvl3pPr>
            <a:lvl4pPr marL="1600200" indent="-228600" algn="ctr" defTabSz="457200" eaLnBrk="0" hangingPunct="0">
              <a:defRPr sz="3000" b="1">
                <a:solidFill>
                  <a:srgbClr val="000000"/>
                </a:solidFill>
                <a:latin typeface="Helvetica Neue" pitchFamily="5" charset="0"/>
                <a:ea typeface="Helvetica Neue" pitchFamily="5" charset="0"/>
                <a:cs typeface="Helvetica Neue" pitchFamily="5" charset="0"/>
                <a:sym typeface="Helvetica Neue" pitchFamily="5" charset="0"/>
              </a:defRPr>
            </a:lvl4pPr>
            <a:lvl5pPr marL="2057400" indent="-228600" algn="ctr" defTabSz="457200" eaLnBrk="0" hangingPunct="0">
              <a:defRPr sz="3000" b="1">
                <a:solidFill>
                  <a:srgbClr val="000000"/>
                </a:solidFill>
                <a:latin typeface="Helvetica Neue" pitchFamily="5" charset="0"/>
                <a:ea typeface="Helvetica Neue" pitchFamily="5" charset="0"/>
                <a:cs typeface="Helvetica Neue" pitchFamily="5" charset="0"/>
                <a:sym typeface="Helvetica Neue" pitchFamily="5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pitchFamily="5" charset="0"/>
                <a:ea typeface="Helvetica Neue" pitchFamily="5" charset="0"/>
                <a:cs typeface="Helvetica Neue" pitchFamily="5" charset="0"/>
                <a:sym typeface="Helvetica Neue" pitchFamily="5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pitchFamily="5" charset="0"/>
                <a:ea typeface="Helvetica Neue" pitchFamily="5" charset="0"/>
                <a:cs typeface="Helvetica Neue" pitchFamily="5" charset="0"/>
                <a:sym typeface="Helvetica Neue" pitchFamily="5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pitchFamily="5" charset="0"/>
                <a:ea typeface="Helvetica Neue" pitchFamily="5" charset="0"/>
                <a:cs typeface="Helvetica Neue" pitchFamily="5" charset="0"/>
                <a:sym typeface="Helvetica Neue" pitchFamily="5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pitchFamily="5" charset="0"/>
                <a:ea typeface="Helvetica Neue" pitchFamily="5" charset="0"/>
                <a:cs typeface="Helvetica Neue" pitchFamily="5" charset="0"/>
                <a:sym typeface="Helvetica Neue" pitchFamily="5" charset="0"/>
              </a:defRPr>
            </a:lvl9pPr>
          </a:lstStyle>
          <a:p>
            <a:pPr eaLnBrk="1">
              <a:lnSpc>
                <a:spcPct val="120000"/>
              </a:lnSpc>
            </a:pPr>
            <a:r>
              <a:rPr lang="de-DE" altLang="en-US" sz="1800" b="0" dirty="0">
                <a:solidFill>
                  <a:srgbClr val="FFFFFF"/>
                </a:solidFill>
                <a:latin typeface="Proxima Nova Thin" charset="0"/>
                <a:ea typeface="Proxima Nova Thin" charset="0"/>
                <a:cs typeface="Proxima Nova Thin" charset="0"/>
                <a:sym typeface="Proxima Nova Thin" charset="0"/>
              </a:rPr>
              <a:t>www.i</a:t>
            </a:r>
            <a:r>
              <a:rPr lang="de-DE" altLang="en-US" sz="1800" b="0" dirty="0">
                <a:solidFill>
                  <a:srgbClr val="FFFFFF"/>
                </a:solidFill>
                <a:latin typeface="Proxima Nova Semibold" pitchFamily="5" charset="0"/>
                <a:ea typeface="Proxima Nova Semibold" pitchFamily="5" charset="0"/>
                <a:cs typeface="Proxima Nova Semibold" pitchFamily="5" charset="0"/>
                <a:sym typeface="Proxima Nova Semibold" pitchFamily="5" charset="0"/>
              </a:rPr>
              <a:t>yrp.info</a:t>
            </a:r>
          </a:p>
        </p:txBody>
      </p:sp>
      <p:sp>
        <p:nvSpPr>
          <p:cNvPr id="2053" name="International Year of…"/>
          <p:cNvSpPr txBox="1">
            <a:spLocks noChangeArrowheads="1"/>
          </p:cNvSpPr>
          <p:nvPr/>
        </p:nvSpPr>
        <p:spPr bwMode="auto">
          <a:xfrm>
            <a:off x="1542287" y="273935"/>
            <a:ext cx="9107424" cy="1897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25400" tIns="25400" rIns="25400" bIns="25400" anchor="ctr">
            <a:spAutoFit/>
          </a:bodyPr>
          <a:lstStyle>
            <a:lvl1pPr algn="ctr" defTabSz="457200" eaLnBrk="0" hangingPunct="0">
              <a:defRPr sz="3000" b="1">
                <a:solidFill>
                  <a:srgbClr val="000000"/>
                </a:solidFill>
                <a:latin typeface="Helvetica Neue" pitchFamily="5" charset="0"/>
                <a:ea typeface="Helvetica Neue" pitchFamily="5" charset="0"/>
                <a:cs typeface="Helvetica Neue" pitchFamily="5" charset="0"/>
                <a:sym typeface="Helvetica Neue" pitchFamily="5" charset="0"/>
              </a:defRPr>
            </a:lvl1pPr>
            <a:lvl2pPr marL="742950" indent="-285750" algn="ctr" defTabSz="457200" eaLnBrk="0" hangingPunct="0">
              <a:defRPr sz="3000" b="1">
                <a:solidFill>
                  <a:srgbClr val="000000"/>
                </a:solidFill>
                <a:latin typeface="Helvetica Neue" pitchFamily="5" charset="0"/>
                <a:ea typeface="Helvetica Neue" pitchFamily="5" charset="0"/>
                <a:cs typeface="Helvetica Neue" pitchFamily="5" charset="0"/>
                <a:sym typeface="Helvetica Neue" pitchFamily="5" charset="0"/>
              </a:defRPr>
            </a:lvl2pPr>
            <a:lvl3pPr marL="1143000" indent="-228600" algn="ctr" defTabSz="457200" eaLnBrk="0" hangingPunct="0">
              <a:defRPr sz="3000" b="1">
                <a:solidFill>
                  <a:srgbClr val="000000"/>
                </a:solidFill>
                <a:latin typeface="Helvetica Neue" pitchFamily="5" charset="0"/>
                <a:ea typeface="Helvetica Neue" pitchFamily="5" charset="0"/>
                <a:cs typeface="Helvetica Neue" pitchFamily="5" charset="0"/>
                <a:sym typeface="Helvetica Neue" pitchFamily="5" charset="0"/>
              </a:defRPr>
            </a:lvl3pPr>
            <a:lvl4pPr marL="1600200" indent="-228600" algn="ctr" defTabSz="457200" eaLnBrk="0" hangingPunct="0">
              <a:defRPr sz="3000" b="1">
                <a:solidFill>
                  <a:srgbClr val="000000"/>
                </a:solidFill>
                <a:latin typeface="Helvetica Neue" pitchFamily="5" charset="0"/>
                <a:ea typeface="Helvetica Neue" pitchFamily="5" charset="0"/>
                <a:cs typeface="Helvetica Neue" pitchFamily="5" charset="0"/>
                <a:sym typeface="Helvetica Neue" pitchFamily="5" charset="0"/>
              </a:defRPr>
            </a:lvl4pPr>
            <a:lvl5pPr marL="2057400" indent="-228600" algn="ctr" defTabSz="457200" eaLnBrk="0" hangingPunct="0">
              <a:defRPr sz="3000" b="1">
                <a:solidFill>
                  <a:srgbClr val="000000"/>
                </a:solidFill>
                <a:latin typeface="Helvetica Neue" pitchFamily="5" charset="0"/>
                <a:ea typeface="Helvetica Neue" pitchFamily="5" charset="0"/>
                <a:cs typeface="Helvetica Neue" pitchFamily="5" charset="0"/>
                <a:sym typeface="Helvetica Neue" pitchFamily="5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pitchFamily="5" charset="0"/>
                <a:ea typeface="Helvetica Neue" pitchFamily="5" charset="0"/>
                <a:cs typeface="Helvetica Neue" pitchFamily="5" charset="0"/>
                <a:sym typeface="Helvetica Neue" pitchFamily="5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pitchFamily="5" charset="0"/>
                <a:ea typeface="Helvetica Neue" pitchFamily="5" charset="0"/>
                <a:cs typeface="Helvetica Neue" pitchFamily="5" charset="0"/>
                <a:sym typeface="Helvetica Neue" pitchFamily="5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pitchFamily="5" charset="0"/>
                <a:ea typeface="Helvetica Neue" pitchFamily="5" charset="0"/>
                <a:cs typeface="Helvetica Neue" pitchFamily="5" charset="0"/>
                <a:sym typeface="Helvetica Neue" pitchFamily="5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pitchFamily="5" charset="0"/>
                <a:ea typeface="Helvetica Neue" pitchFamily="5" charset="0"/>
                <a:cs typeface="Helvetica Neue" pitchFamily="5" charset="0"/>
                <a:sym typeface="Helvetica Neue" pitchFamily="5" charset="0"/>
              </a:defRPr>
            </a:lvl9pPr>
          </a:lstStyle>
          <a:p>
            <a:pPr eaLnBrk="1">
              <a:lnSpc>
                <a:spcPct val="150000"/>
              </a:lnSpc>
            </a:pPr>
            <a:r>
              <a:rPr lang="de-DE" altLang="en-US" sz="4000" b="0" dirty="0">
                <a:solidFill>
                  <a:srgbClr val="FFFFFF"/>
                </a:solidFill>
                <a:latin typeface="Proxima Nova Thin" charset="0"/>
                <a:ea typeface="Proxima Nova Thin" charset="0"/>
                <a:cs typeface="Proxima Nova Thin" charset="0"/>
                <a:sym typeface="Proxima Nova Thin" charset="0"/>
              </a:rPr>
              <a:t>UN International Year of </a:t>
            </a:r>
            <a:r>
              <a:rPr lang="de-DE" altLang="en-US" sz="4000" b="0" dirty="0">
                <a:solidFill>
                  <a:srgbClr val="FFFFFF"/>
                </a:solidFill>
                <a:latin typeface="Proxima Nova Semibold" pitchFamily="5" charset="0"/>
                <a:ea typeface="Proxima Nova Semibold" pitchFamily="5" charset="0"/>
                <a:cs typeface="Proxima Nova Semibold" pitchFamily="5" charset="0"/>
                <a:sym typeface="Proxima Nova Semibold" pitchFamily="5" charset="0"/>
              </a:rPr>
              <a:t>Rangelands</a:t>
            </a:r>
            <a:r>
              <a:rPr lang="de-DE" altLang="en-US" sz="4000" b="0" dirty="0">
                <a:solidFill>
                  <a:srgbClr val="FFFFFF"/>
                </a:solidFill>
                <a:latin typeface="Proxima Nova Semibold" pitchFamily="5" charset="0"/>
                <a:ea typeface="Proxima Nova Thin" charset="0"/>
                <a:sym typeface="Proxima Nova Thin" charset="0"/>
              </a:rPr>
              <a:t> &amp; </a:t>
            </a:r>
            <a:r>
              <a:rPr lang="de-DE" altLang="en-US" sz="4000" b="0" dirty="0">
                <a:solidFill>
                  <a:srgbClr val="FFFFFF"/>
                </a:solidFill>
                <a:latin typeface="Proxima Nova Semibold" pitchFamily="5" charset="0"/>
                <a:ea typeface="Proxima Nova Semibold" pitchFamily="5" charset="0"/>
                <a:cs typeface="Proxima Nova Semibold" pitchFamily="5" charset="0"/>
                <a:sym typeface="Proxima Nova Semibold" pitchFamily="5" charset="0"/>
              </a:rPr>
              <a:t>Pastoralists (IYRP) 2026</a:t>
            </a:r>
          </a:p>
        </p:txBody>
      </p:sp>
      <p:pic>
        <p:nvPicPr>
          <p:cNvPr id="2054" name="Bild 1" descr="IYRL logo white H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328" y="3429000"/>
            <a:ext cx="4162924" cy="2696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International Year of…"/>
          <p:cNvSpPr txBox="1">
            <a:spLocks noChangeArrowheads="1"/>
          </p:cNvSpPr>
          <p:nvPr/>
        </p:nvSpPr>
        <p:spPr bwMode="auto">
          <a:xfrm>
            <a:off x="2024965" y="2304718"/>
            <a:ext cx="8142070" cy="77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25400" tIns="25400" rIns="25400" bIns="25400" anchor="ctr">
            <a:spAutoFit/>
          </a:bodyPr>
          <a:lstStyle>
            <a:lvl1pPr algn="ctr" defTabSz="457200" eaLnBrk="0" hangingPunct="0">
              <a:defRPr sz="3000" b="1">
                <a:solidFill>
                  <a:srgbClr val="000000"/>
                </a:solidFill>
                <a:latin typeface="Helvetica Neue" pitchFamily="5" charset="0"/>
                <a:ea typeface="Helvetica Neue" pitchFamily="5" charset="0"/>
                <a:cs typeface="Helvetica Neue" pitchFamily="5" charset="0"/>
                <a:sym typeface="Helvetica Neue" pitchFamily="5" charset="0"/>
              </a:defRPr>
            </a:lvl1pPr>
            <a:lvl2pPr marL="742950" indent="-285750" algn="ctr" defTabSz="457200" eaLnBrk="0" hangingPunct="0">
              <a:defRPr sz="3000" b="1">
                <a:solidFill>
                  <a:srgbClr val="000000"/>
                </a:solidFill>
                <a:latin typeface="Helvetica Neue" pitchFamily="5" charset="0"/>
                <a:ea typeface="Helvetica Neue" pitchFamily="5" charset="0"/>
                <a:cs typeface="Helvetica Neue" pitchFamily="5" charset="0"/>
                <a:sym typeface="Helvetica Neue" pitchFamily="5" charset="0"/>
              </a:defRPr>
            </a:lvl2pPr>
            <a:lvl3pPr marL="1143000" indent="-228600" algn="ctr" defTabSz="457200" eaLnBrk="0" hangingPunct="0">
              <a:defRPr sz="3000" b="1">
                <a:solidFill>
                  <a:srgbClr val="000000"/>
                </a:solidFill>
                <a:latin typeface="Helvetica Neue" pitchFamily="5" charset="0"/>
                <a:ea typeface="Helvetica Neue" pitchFamily="5" charset="0"/>
                <a:cs typeface="Helvetica Neue" pitchFamily="5" charset="0"/>
                <a:sym typeface="Helvetica Neue" pitchFamily="5" charset="0"/>
              </a:defRPr>
            </a:lvl3pPr>
            <a:lvl4pPr marL="1600200" indent="-228600" algn="ctr" defTabSz="457200" eaLnBrk="0" hangingPunct="0">
              <a:defRPr sz="3000" b="1">
                <a:solidFill>
                  <a:srgbClr val="000000"/>
                </a:solidFill>
                <a:latin typeface="Helvetica Neue" pitchFamily="5" charset="0"/>
                <a:ea typeface="Helvetica Neue" pitchFamily="5" charset="0"/>
                <a:cs typeface="Helvetica Neue" pitchFamily="5" charset="0"/>
                <a:sym typeface="Helvetica Neue" pitchFamily="5" charset="0"/>
              </a:defRPr>
            </a:lvl4pPr>
            <a:lvl5pPr marL="2057400" indent="-228600" algn="ctr" defTabSz="457200" eaLnBrk="0" hangingPunct="0">
              <a:defRPr sz="3000" b="1">
                <a:solidFill>
                  <a:srgbClr val="000000"/>
                </a:solidFill>
                <a:latin typeface="Helvetica Neue" pitchFamily="5" charset="0"/>
                <a:ea typeface="Helvetica Neue" pitchFamily="5" charset="0"/>
                <a:cs typeface="Helvetica Neue" pitchFamily="5" charset="0"/>
                <a:sym typeface="Helvetica Neue" pitchFamily="5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pitchFamily="5" charset="0"/>
                <a:ea typeface="Helvetica Neue" pitchFamily="5" charset="0"/>
                <a:cs typeface="Helvetica Neue" pitchFamily="5" charset="0"/>
                <a:sym typeface="Helvetica Neue" pitchFamily="5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pitchFamily="5" charset="0"/>
                <a:ea typeface="Helvetica Neue" pitchFamily="5" charset="0"/>
                <a:cs typeface="Helvetica Neue" pitchFamily="5" charset="0"/>
                <a:sym typeface="Helvetica Neue" pitchFamily="5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pitchFamily="5" charset="0"/>
                <a:ea typeface="Helvetica Neue" pitchFamily="5" charset="0"/>
                <a:cs typeface="Helvetica Neue" pitchFamily="5" charset="0"/>
                <a:sym typeface="Helvetica Neue" pitchFamily="5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pitchFamily="5" charset="0"/>
                <a:ea typeface="Helvetica Neue" pitchFamily="5" charset="0"/>
                <a:cs typeface="Helvetica Neue" pitchFamily="5" charset="0"/>
                <a:sym typeface="Helvetica Neue" pitchFamily="5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de-DE" altLang="en-US" sz="3600" b="0" dirty="0">
                <a:solidFill>
                  <a:srgbClr val="FFFFFF"/>
                </a:solidFill>
                <a:latin typeface="Proxima Nova Extrabold It" pitchFamily="5" charset="0"/>
                <a:ea typeface="Proxima Nova Thin" charset="0"/>
                <a:sym typeface="Proxima Nova Thin" charset="0"/>
              </a:rPr>
              <a:t>Overview of IYRP Working Groups</a:t>
            </a:r>
          </a:p>
        </p:txBody>
      </p:sp>
    </p:spTree>
    <p:extLst>
      <p:ext uri="{BB962C8B-B14F-4D97-AF65-F5344CB8AC3E}">
        <p14:creationId xmlns:p14="http://schemas.microsoft.com/office/powerpoint/2010/main" val="197473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7560" y="1234189"/>
            <a:ext cx="10515600" cy="5402786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b="1" dirty="0" smtClean="0"/>
              <a:t>Group 5: Rangelands &amp; Land Degradation Neutrality (LDN)</a:t>
            </a:r>
          </a:p>
          <a:p>
            <a:pPr lvl="1">
              <a:lnSpc>
                <a:spcPct val="110000"/>
              </a:lnSpc>
            </a:pPr>
            <a:r>
              <a:rPr lang="en-GB" dirty="0" smtClean="0"/>
              <a:t>Coordinated by Bora </a:t>
            </a:r>
            <a:r>
              <a:rPr lang="en-GB" dirty="0" err="1" smtClean="0"/>
              <a:t>Masumbuko</a:t>
            </a:r>
            <a:r>
              <a:rPr lang="en-GB" dirty="0" smtClean="0"/>
              <a:t> (IUCN) and Mounir Louhaichi (ICARDA)</a:t>
            </a:r>
          </a:p>
          <a:p>
            <a:pPr lvl="1">
              <a:lnSpc>
                <a:spcPct val="110000"/>
              </a:lnSpc>
            </a:pPr>
            <a:r>
              <a:rPr lang="en-GB" dirty="0" smtClean="0"/>
              <a:t>Focus on UN Convention to Combat Desertification with two critical issues for raising awareness within the UNCCD process:</a:t>
            </a:r>
          </a:p>
          <a:p>
            <a:pPr lvl="2">
              <a:lnSpc>
                <a:spcPct val="110000"/>
              </a:lnSpc>
            </a:pPr>
            <a:r>
              <a:rPr lang="en-GB" sz="2200" dirty="0" smtClean="0"/>
              <a:t>Value of rangelands and pastoralism</a:t>
            </a:r>
          </a:p>
          <a:p>
            <a:pPr lvl="2">
              <a:lnSpc>
                <a:spcPct val="110000"/>
              </a:lnSpc>
            </a:pPr>
            <a:r>
              <a:rPr lang="en-GB" sz="2200" dirty="0" smtClean="0"/>
              <a:t>Conversion of rangelands</a:t>
            </a:r>
          </a:p>
          <a:p>
            <a:pPr lvl="1">
              <a:lnSpc>
                <a:spcPct val="110000"/>
              </a:lnSpc>
            </a:pPr>
            <a:r>
              <a:rPr lang="en-GB" dirty="0" smtClean="0"/>
              <a:t>The WG will undertake research &amp; analysis, conduct case studies and disseminate knowledge products in form of policy briefs, animated videos, webinars etc. </a:t>
            </a:r>
          </a:p>
          <a:p>
            <a:pPr lvl="1">
              <a:lnSpc>
                <a:spcPct val="110000"/>
              </a:lnSpc>
            </a:pPr>
            <a:r>
              <a:rPr lang="en-GB" dirty="0" smtClean="0"/>
              <a:t>Concept note posted on the IYRP website</a:t>
            </a:r>
          </a:p>
          <a:p>
            <a:pPr lvl="1">
              <a:lnSpc>
                <a:spcPct val="110000"/>
              </a:lnSpc>
            </a:pPr>
            <a:r>
              <a:rPr lang="en-GB" dirty="0" smtClean="0"/>
              <a:t>Science review “Global action for sustainable rangelands and pastoralism to achieve Land Degradation Neutrality” under completion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883975" y="348659"/>
            <a:ext cx="10047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+mj-lt"/>
              </a:rPr>
              <a:t>Updates on activities of the </a:t>
            </a:r>
            <a:r>
              <a:rPr lang="en-GB" sz="4000" dirty="0" smtClean="0">
                <a:latin typeface="+mj-lt"/>
              </a:rPr>
              <a:t>WGs </a:t>
            </a:r>
            <a:r>
              <a:rPr lang="en-GB" sz="4000" dirty="0"/>
              <a:t>(cont’d)</a:t>
            </a:r>
            <a:endParaRPr lang="en-GB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4498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109" y="972694"/>
            <a:ext cx="10515600" cy="588530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2700" b="1" dirty="0" smtClean="0"/>
              <a:t>Group 6: Rangelands &amp; Biodiversity</a:t>
            </a:r>
          </a:p>
          <a:p>
            <a:pPr lvl="1">
              <a:lnSpc>
                <a:spcPct val="100000"/>
              </a:lnSpc>
            </a:pPr>
            <a:r>
              <a:rPr lang="en-GB" sz="2300" dirty="0" smtClean="0"/>
              <a:t>Initiated Dec 2022 by </a:t>
            </a:r>
            <a:r>
              <a:rPr lang="en-GB" sz="2300" dirty="0" err="1" smtClean="0"/>
              <a:t>Igshaan</a:t>
            </a:r>
            <a:r>
              <a:rPr lang="en-GB" sz="2300" dirty="0" smtClean="0"/>
              <a:t> Samuels; co-chairs </a:t>
            </a:r>
            <a:r>
              <a:rPr lang="en-GB" sz="2300" dirty="0" err="1" smtClean="0"/>
              <a:t>Rashmi</a:t>
            </a:r>
            <a:r>
              <a:rPr lang="en-GB" sz="2300" dirty="0" smtClean="0"/>
              <a:t> Singh (India) &amp; Matthew </a:t>
            </a:r>
            <a:r>
              <a:rPr lang="en-GB" sz="2300" dirty="0" err="1" smtClean="0"/>
              <a:t>Luizza</a:t>
            </a:r>
            <a:r>
              <a:rPr lang="en-GB" sz="2300" dirty="0" smtClean="0"/>
              <a:t> (USA)</a:t>
            </a:r>
          </a:p>
          <a:p>
            <a:pPr lvl="1">
              <a:lnSpc>
                <a:spcPct val="100000"/>
              </a:lnSpc>
              <a:spcBef>
                <a:spcPts val="400"/>
              </a:spcBef>
            </a:pPr>
            <a:r>
              <a:rPr lang="en-GB" sz="2300" dirty="0" smtClean="0"/>
              <a:t>Focus on “Biodiversity and Ecosystem Services”</a:t>
            </a:r>
          </a:p>
          <a:p>
            <a:pPr lvl="1">
              <a:lnSpc>
                <a:spcPct val="100000"/>
              </a:lnSpc>
              <a:spcBef>
                <a:spcPts val="400"/>
              </a:spcBef>
            </a:pPr>
            <a:r>
              <a:rPr lang="en-GB" sz="2300" dirty="0" smtClean="0"/>
              <a:t>Concept note on website &amp; shared in IYRP network to stimulate creation of WG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2700" b="1" dirty="0" smtClean="0"/>
              <a:t>Group 7: Economics of Pastoralism</a:t>
            </a:r>
            <a:r>
              <a:rPr lang="en-GB" sz="2500" dirty="0" smtClean="0"/>
              <a:t> </a:t>
            </a:r>
            <a:r>
              <a:rPr lang="en-GB" sz="2300" dirty="0" smtClean="0"/>
              <a:t>(being developed; concept note on website)</a:t>
            </a:r>
          </a:p>
          <a:p>
            <a:pPr lvl="1">
              <a:lnSpc>
                <a:spcPct val="100000"/>
              </a:lnSpc>
              <a:spcBef>
                <a:spcPts val="400"/>
              </a:spcBef>
            </a:pPr>
            <a:r>
              <a:rPr lang="en-GB" sz="2300" dirty="0" smtClean="0"/>
              <a:t>Coordinator Serena Ferrari (France/Senegal)</a:t>
            </a:r>
          </a:p>
          <a:p>
            <a:pPr lvl="1">
              <a:lnSpc>
                <a:spcPct val="100000"/>
              </a:lnSpc>
              <a:spcBef>
                <a:spcPts val="400"/>
              </a:spcBef>
            </a:pPr>
            <a:r>
              <a:rPr lang="en-GB" sz="2300" dirty="0" smtClean="0"/>
              <a:t>Initial focus:</a:t>
            </a:r>
          </a:p>
          <a:p>
            <a:pPr lvl="2">
              <a:lnSpc>
                <a:spcPct val="100000"/>
              </a:lnSpc>
            </a:pPr>
            <a:r>
              <a:rPr lang="en-GB" dirty="0" smtClean="0"/>
              <a:t>Valuing pastoralism (contribution to GDP, imports and exports of pastoral products, etc.)</a:t>
            </a:r>
          </a:p>
          <a:p>
            <a:pPr lvl="2">
              <a:lnSpc>
                <a:spcPct val="100000"/>
              </a:lnSpc>
            </a:pPr>
            <a:r>
              <a:rPr lang="en-GB" dirty="0" smtClean="0"/>
              <a:t>Competition at national level between pastoral products and industrial-sourced products</a:t>
            </a:r>
          </a:p>
          <a:p>
            <a:pPr lvl="2">
              <a:lnSpc>
                <a:spcPct val="100000"/>
              </a:lnSpc>
            </a:pPr>
            <a:r>
              <a:rPr lang="en-GB" dirty="0" smtClean="0"/>
              <a:t>Constraints that pastoralists face in marketing their products </a:t>
            </a:r>
          </a:p>
          <a:p>
            <a:pPr lvl="2">
              <a:lnSpc>
                <a:spcPct val="100000"/>
              </a:lnSpc>
            </a:pPr>
            <a:r>
              <a:rPr lang="en-GB" dirty="0" smtClean="0"/>
              <a:t>Sustainable production and consumption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2700" b="1" dirty="0" smtClean="0"/>
              <a:t>Group 8: Pastoralist Youth </a:t>
            </a:r>
            <a:r>
              <a:rPr lang="en-GB" sz="2300" dirty="0" smtClean="0"/>
              <a:t>(suggested by Fiona </a:t>
            </a:r>
            <a:r>
              <a:rPr lang="en-GB" sz="2300" dirty="0" err="1"/>
              <a:t>F</a:t>
            </a:r>
            <a:r>
              <a:rPr lang="en-GB" sz="2300" dirty="0" err="1" smtClean="0"/>
              <a:t>lintan</a:t>
            </a:r>
            <a:r>
              <a:rPr lang="en-GB" sz="2300" dirty="0" smtClean="0"/>
              <a:t>)</a:t>
            </a:r>
          </a:p>
          <a:p>
            <a:pPr lvl="1">
              <a:lnSpc>
                <a:spcPct val="100000"/>
              </a:lnSpc>
              <a:spcBef>
                <a:spcPts val="400"/>
              </a:spcBef>
            </a:pPr>
            <a:r>
              <a:rPr lang="en-GB" sz="2300" dirty="0" smtClean="0"/>
              <a:t>High interest among others in IYRP network – waiting for progress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784372" y="186781"/>
            <a:ext cx="99602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+mj-lt"/>
              </a:rPr>
              <a:t>Updates on activities of the </a:t>
            </a:r>
            <a:r>
              <a:rPr lang="en-GB" sz="4000" dirty="0" smtClean="0">
                <a:latin typeface="+mj-lt"/>
              </a:rPr>
              <a:t>WGs </a:t>
            </a:r>
            <a:r>
              <a:rPr lang="en-GB" sz="4000" dirty="0"/>
              <a:t>(cont’d)</a:t>
            </a:r>
            <a:endParaRPr lang="en-GB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4211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198" y="355600"/>
            <a:ext cx="8575039" cy="165576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de-DE" altLang="en-US" sz="3200" dirty="0" smtClean="0">
                <a:solidFill>
                  <a:srgbClr val="FFFFFF"/>
                </a:solidFill>
                <a:latin typeface="Proxima Nova Extrabold It" pitchFamily="5" charset="0"/>
                <a:ea typeface="Proxima Nova Thin" charset="0"/>
                <a:sym typeface="Proxima Nova Thin" charset="0"/>
              </a:rPr>
              <a:t>Thank you</a:t>
            </a:r>
            <a:endParaRPr lang="en-GB" sz="3200" dirty="0"/>
          </a:p>
        </p:txBody>
      </p:sp>
      <p:pic>
        <p:nvPicPr>
          <p:cNvPr id="4" name="Picture 3" descr="International Year of Rangelands and Pastoralists Initiative | IYRP log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177" y="1500705"/>
            <a:ext cx="5796520" cy="40778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64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6"/>
            <a:ext cx="10914925" cy="917441"/>
          </a:xfrm>
        </p:spPr>
        <p:txBody>
          <a:bodyPr>
            <a:normAutofit/>
          </a:bodyPr>
          <a:lstStyle/>
          <a:p>
            <a:r>
              <a:rPr lang="en-GB" sz="3600" dirty="0" smtClean="0"/>
              <a:t>International Year of Rangelands &amp; Pastoralists 2026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456897"/>
            <a:ext cx="10827773" cy="5211839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30000"/>
              </a:lnSpc>
            </a:pPr>
            <a:r>
              <a:rPr lang="en-GB" dirty="0"/>
              <a:t>Resolution adopted by the </a:t>
            </a:r>
            <a:r>
              <a:rPr lang="en-GB" dirty="0" smtClean="0"/>
              <a:t>United Nations General </a:t>
            </a:r>
            <a:r>
              <a:rPr lang="en-GB" dirty="0"/>
              <a:t>Assembly </a:t>
            </a:r>
            <a:r>
              <a:rPr lang="en-GB" dirty="0" smtClean="0"/>
              <a:t>on 15 March 2022</a:t>
            </a:r>
          </a:p>
          <a:p>
            <a:pPr>
              <a:lnSpc>
                <a:spcPct val="130000"/>
              </a:lnSpc>
            </a:pPr>
            <a:r>
              <a:rPr lang="en-GB" dirty="0"/>
              <a:t>Formally supported by 102 countries and </a:t>
            </a:r>
            <a:r>
              <a:rPr lang="en-GB" dirty="0" smtClean="0"/>
              <a:t>338 organisations</a:t>
            </a:r>
          </a:p>
          <a:p>
            <a:pPr>
              <a:lnSpc>
                <a:spcPct val="130000"/>
              </a:lnSpc>
            </a:pPr>
            <a:r>
              <a:rPr lang="en-GB" dirty="0" smtClean="0"/>
              <a:t>Aims: </a:t>
            </a:r>
          </a:p>
          <a:p>
            <a:pPr lvl="1">
              <a:lnSpc>
                <a:spcPct val="120000"/>
              </a:lnSpc>
              <a:spcBef>
                <a:spcPts val="1100"/>
              </a:spcBef>
            </a:pPr>
            <a:r>
              <a:rPr lang="en-GB" sz="2500" dirty="0" smtClean="0"/>
              <a:t>To </a:t>
            </a:r>
            <a:r>
              <a:rPr lang="en-GB" sz="2500" dirty="0"/>
              <a:t>increase worldwide understanding of importance of rangelands &amp; pastoralists for food security, economy, environment &amp; cultural heritage</a:t>
            </a:r>
          </a:p>
          <a:p>
            <a:pPr lvl="1">
              <a:lnSpc>
                <a:spcPct val="120000"/>
              </a:lnSpc>
              <a:spcBef>
                <a:spcPts val="1100"/>
              </a:spcBef>
            </a:pPr>
            <a:r>
              <a:rPr lang="en-GB" sz="2500" dirty="0"/>
              <a:t>To help fill knowledge gaps about rangelands &amp; pastoralists through participatory research &amp; communication </a:t>
            </a:r>
          </a:p>
          <a:p>
            <a:pPr lvl="1">
              <a:lnSpc>
                <a:spcPct val="120000"/>
              </a:lnSpc>
              <a:spcBef>
                <a:spcPts val="1100"/>
              </a:spcBef>
            </a:pPr>
            <a:r>
              <a:rPr lang="en-GB" sz="2500" dirty="0"/>
              <a:t>To promote informed, science-based policy &amp; legislation for current &amp; future generations</a:t>
            </a:r>
          </a:p>
          <a:p>
            <a:pPr lvl="1">
              <a:lnSpc>
                <a:spcPct val="120000"/>
              </a:lnSpc>
              <a:spcBef>
                <a:spcPts val="1100"/>
              </a:spcBef>
            </a:pPr>
            <a:r>
              <a:rPr lang="en-GB" sz="2500" dirty="0"/>
              <a:t>To mobilise people worldwide to grasp new opportunities in rangelands &amp; </a:t>
            </a:r>
            <a:r>
              <a:rPr lang="en-GB" sz="2500" dirty="0" smtClean="0"/>
              <a:t>pastoralism</a:t>
            </a:r>
          </a:p>
          <a:p>
            <a:pPr>
              <a:lnSpc>
                <a:spcPct val="130000"/>
              </a:lnSpc>
            </a:pPr>
            <a:r>
              <a:rPr lang="en-GB" dirty="0" smtClean="0"/>
              <a:t>Global Coordinating Group, 11 Regional Support Groups, 8 Working Groups</a:t>
            </a:r>
          </a:p>
        </p:txBody>
      </p:sp>
    </p:spTree>
    <p:extLst>
      <p:ext uri="{BB962C8B-B14F-4D97-AF65-F5344CB8AC3E}">
        <p14:creationId xmlns:p14="http://schemas.microsoft.com/office/powerpoint/2010/main" val="306855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465320" cy="5807075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GB" sz="3200" dirty="0" smtClean="0"/>
              <a:t>Outputs of the Working Groups will feed into the 12 themes that actors shall engage with during the IYRP (one theme per month)</a:t>
            </a:r>
            <a:endParaRPr lang="en-GB" sz="3200" dirty="0"/>
          </a:p>
        </p:txBody>
      </p:sp>
      <p:pic>
        <p:nvPicPr>
          <p:cNvPr id="4" name="Bild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080" y="365124"/>
            <a:ext cx="6080760" cy="618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36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20000"/>
              </a:lnSpc>
            </a:pPr>
            <a:r>
              <a:rPr lang="en-GB" dirty="0" smtClean="0"/>
              <a:t>What does the IYRP initiative seek to achieve through the Working Groups?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3101" y="2248996"/>
            <a:ext cx="10515600" cy="4351338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GB" sz="2500" dirty="0" smtClean="0"/>
              <a:t>Greater awareness in science &amp; society about how rangelands &amp; pastoralists</a:t>
            </a:r>
            <a:r>
              <a:rPr lang="en-GB" sz="2500" dirty="0"/>
              <a:t> </a:t>
            </a:r>
            <a:r>
              <a:rPr lang="en-GB" sz="2500" dirty="0" smtClean="0"/>
              <a:t>contribute to food security, economy, environment &amp; cultural heritage</a:t>
            </a:r>
          </a:p>
          <a:p>
            <a:pPr>
              <a:lnSpc>
                <a:spcPct val="110000"/>
              </a:lnSpc>
              <a:spcBef>
                <a:spcPts val="1600"/>
              </a:spcBef>
            </a:pPr>
            <a:r>
              <a:rPr lang="en-GB" sz="2500" dirty="0" smtClean="0"/>
              <a:t>Resolutions taken by UN and other international entities in support of rangelands &amp; pastoralists</a:t>
            </a:r>
          </a:p>
          <a:p>
            <a:pPr>
              <a:lnSpc>
                <a:spcPct val="110000"/>
              </a:lnSpc>
              <a:spcBef>
                <a:spcPts val="1600"/>
              </a:spcBef>
            </a:pPr>
            <a:r>
              <a:rPr lang="en-GB" sz="2500" dirty="0" smtClean="0"/>
              <a:t>Changes in national, regional &amp; global policies in favour of sustainable</a:t>
            </a:r>
            <a:r>
              <a:rPr lang="en-GB" sz="2500" dirty="0"/>
              <a:t> </a:t>
            </a:r>
            <a:r>
              <a:rPr lang="en-GB" sz="2500" dirty="0" smtClean="0"/>
              <a:t>management of rangeland resources by pastoralists &amp; other stakeholders</a:t>
            </a:r>
          </a:p>
          <a:p>
            <a:pPr>
              <a:lnSpc>
                <a:spcPct val="110000"/>
              </a:lnSpc>
              <a:spcBef>
                <a:spcPts val="1600"/>
              </a:spcBef>
            </a:pPr>
            <a:r>
              <a:rPr lang="en-GB" sz="2500" dirty="0" smtClean="0"/>
              <a:t>Increase sustainable &amp; ethical investment in rangelands &amp; pastoralist</a:t>
            </a:r>
            <a:r>
              <a:rPr lang="en-GB" sz="2500" dirty="0"/>
              <a:t> </a:t>
            </a:r>
            <a:r>
              <a:rPr lang="en-GB" sz="2500" dirty="0" smtClean="0"/>
              <a:t>livelihoods</a:t>
            </a:r>
            <a:endParaRPr lang="en-GB" sz="2500" dirty="0"/>
          </a:p>
        </p:txBody>
      </p:sp>
    </p:spTree>
    <p:extLst>
      <p:ext uri="{BB962C8B-B14F-4D97-AF65-F5344CB8AC3E}">
        <p14:creationId xmlns:p14="http://schemas.microsoft.com/office/powerpoint/2010/main" val="1337227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Working groups agreed to date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508631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Afforestation in Rangelands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Mountain Pastoralism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Pastoralism &amp; Gender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Pastoralism &amp; Water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Rangelands &amp; Land Degradation Neutrality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Rangelands &amp; Biodiversity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Economics of Pastoralism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Pastoralist Youth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3465" r="7188"/>
          <a:stretch/>
        </p:blipFill>
        <p:spPr>
          <a:xfrm>
            <a:off x="8346831" y="0"/>
            <a:ext cx="38451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59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78937"/>
          </a:xfrm>
        </p:spPr>
        <p:txBody>
          <a:bodyPr>
            <a:normAutofit fontScale="90000"/>
          </a:bodyPr>
          <a:lstStyle/>
          <a:p>
            <a:pPr>
              <a:lnSpc>
                <a:spcPct val="110000"/>
              </a:lnSpc>
            </a:pPr>
            <a:r>
              <a:rPr lang="en-GB" dirty="0" smtClean="0"/>
              <a:t>Possible tasks of Working Groups (WGs) </a:t>
            </a:r>
            <a:br>
              <a:rPr lang="en-GB" dirty="0" smtClean="0"/>
            </a:br>
            <a:r>
              <a:rPr lang="en-GB" dirty="0" smtClean="0"/>
              <a:t>related to their respective themes: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73994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GB" sz="2300" dirty="0" smtClean="0"/>
              <a:t>Collate and analyse existing research results (science review)</a:t>
            </a:r>
          </a:p>
          <a:p>
            <a:pPr>
              <a:lnSpc>
                <a:spcPct val="110000"/>
              </a:lnSpc>
            </a:pPr>
            <a:r>
              <a:rPr lang="en-GB" sz="2300" dirty="0" smtClean="0"/>
              <a:t>Identify knowledge &amp; information gaps – and new opportunities</a:t>
            </a:r>
          </a:p>
          <a:p>
            <a:pPr>
              <a:lnSpc>
                <a:spcPct val="110000"/>
              </a:lnSpc>
            </a:pPr>
            <a:r>
              <a:rPr lang="en-GB" sz="2300" dirty="0" smtClean="0"/>
              <a:t>Stimulate and engage in participatory research to fill gaps &amp; explore opportunities</a:t>
            </a:r>
          </a:p>
          <a:p>
            <a:pPr>
              <a:lnSpc>
                <a:spcPct val="110000"/>
              </a:lnSpc>
            </a:pPr>
            <a:r>
              <a:rPr lang="en-GB" sz="2300" dirty="0" smtClean="0"/>
              <a:t>Analyse existing international policy related to the theme</a:t>
            </a:r>
          </a:p>
          <a:p>
            <a:pPr>
              <a:lnSpc>
                <a:spcPct val="110000"/>
              </a:lnSpc>
            </a:pPr>
            <a:r>
              <a:rPr lang="en-GB" sz="2300" dirty="0" smtClean="0"/>
              <a:t>Identify “targets” (international bodies, conventions, events etc.) for science- and experience-based advocacy </a:t>
            </a:r>
          </a:p>
          <a:p>
            <a:pPr>
              <a:lnSpc>
                <a:spcPct val="110000"/>
              </a:lnSpc>
            </a:pPr>
            <a:r>
              <a:rPr lang="en-GB" sz="2300" dirty="0" smtClean="0"/>
              <a:t>Strategise on right messages for these targets, including identifying spokespersons or “ambassadors” to bring them across</a:t>
            </a:r>
          </a:p>
          <a:p>
            <a:pPr>
              <a:lnSpc>
                <a:spcPct val="110000"/>
              </a:lnSpc>
            </a:pPr>
            <a:r>
              <a:rPr lang="en-GB" sz="2300" dirty="0" smtClean="0"/>
              <a:t>Engage with pastoralists and others in IYRP network (including other WGs) in disseminating these messages, also for public awareness</a:t>
            </a:r>
          </a:p>
        </p:txBody>
      </p:sp>
    </p:spTree>
    <p:extLst>
      <p:ext uri="{BB962C8B-B14F-4D97-AF65-F5344CB8AC3E}">
        <p14:creationId xmlns:p14="http://schemas.microsoft.com/office/powerpoint/2010/main" val="278057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4514" y="1444445"/>
            <a:ext cx="10515600" cy="5279695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b="1" dirty="0" smtClean="0"/>
              <a:t>Group 1: Afforestation in Rangelands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GB" dirty="0" smtClean="0"/>
              <a:t>Coordinators: David </a:t>
            </a:r>
            <a:r>
              <a:rPr lang="en-GB" dirty="0" err="1" smtClean="0"/>
              <a:t>Briske</a:t>
            </a:r>
            <a:r>
              <a:rPr lang="en-GB" dirty="0" smtClean="0"/>
              <a:t> (USA) and Susi Vetter (South Africa)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GB" dirty="0" smtClean="0"/>
              <a:t>“Rangeland afforestation is not a natural climate solution” state-of-the-science evidence-based paper submitted for publication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GB" dirty="0" smtClean="0"/>
              <a:t>Key message: </a:t>
            </a:r>
            <a:r>
              <a:rPr lang="en-GB" dirty="0"/>
              <a:t>R</a:t>
            </a:r>
            <a:r>
              <a:rPr lang="en-GB" dirty="0" smtClean="0"/>
              <a:t>angelands are valuable ecosystems and afforestation efforts, driven by a climate change mitigation agenda, present a serious risk.</a:t>
            </a:r>
          </a:p>
          <a:p>
            <a:pPr marL="0" indent="0">
              <a:lnSpc>
                <a:spcPct val="110000"/>
              </a:lnSpc>
              <a:spcBef>
                <a:spcPts val="2200"/>
              </a:spcBef>
              <a:buNone/>
            </a:pPr>
            <a:r>
              <a:rPr lang="en-GB" b="1" dirty="0" smtClean="0"/>
              <a:t>Group 2: Mountain Pastoralism 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GB" dirty="0" smtClean="0"/>
              <a:t>Coordinators: Igshaan Samuels (IYRP) and Eric Chavez (FAO)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GB" dirty="0" smtClean="0"/>
              <a:t>Policy brief on Sustainable Mountain Pastoralism under development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908875" y="361112"/>
            <a:ext cx="91003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+mj-lt"/>
              </a:rPr>
              <a:t>Updates on activities of the WGs</a:t>
            </a:r>
            <a:endParaRPr lang="en-GB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8112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4712" y="1332376"/>
            <a:ext cx="10515600" cy="516762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b="1" dirty="0" smtClean="0"/>
              <a:t>Group 3: Pastoralism &amp; Gender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GB" dirty="0" smtClean="0"/>
              <a:t>Coordinator: Nitya </a:t>
            </a:r>
            <a:r>
              <a:rPr lang="en-GB" dirty="0" err="1" smtClean="0"/>
              <a:t>Ghotge</a:t>
            </a:r>
            <a:r>
              <a:rPr lang="en-GB" dirty="0" smtClean="0"/>
              <a:t> (India)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GB" dirty="0" smtClean="0"/>
              <a:t>Highlight the advantages of bringing a gender lens to pastoralist policy &amp; development 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GB" dirty="0" smtClean="0"/>
              <a:t>Disseminate key information around gender &amp; pastoralism and generate discussions on this topic with a view to raise/increase awareness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GB" dirty="0" smtClean="0"/>
              <a:t>Identify gaps in research on gender &amp; pastoralism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GB" dirty="0" smtClean="0"/>
              <a:t>Support the other IYRP WGs in their efforts to incorporate a gender lens into their work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GB" dirty="0" smtClean="0"/>
              <a:t>Make sure gender issues receive adequate attention in the IYRP 2026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GB" dirty="0" smtClean="0"/>
              <a:t>Concept note posted on the IYRP website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883975" y="348659"/>
            <a:ext cx="9698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+mj-lt"/>
              </a:rPr>
              <a:t>Updates on activities of the </a:t>
            </a:r>
            <a:r>
              <a:rPr lang="en-GB" sz="4000" dirty="0" smtClean="0">
                <a:latin typeface="+mj-lt"/>
              </a:rPr>
              <a:t>WGs (cont’d)</a:t>
            </a:r>
            <a:endParaRPr lang="en-GB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8131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7361" y="1491846"/>
            <a:ext cx="10515600" cy="4821374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b="1" dirty="0" smtClean="0"/>
              <a:t>Group 4: Pastoralism &amp; Water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GB" dirty="0" smtClean="0"/>
              <a:t>Launched after webinar on pastoralism &amp; water held in June 2022 by RWSN (Rural Water Supply Network), CELEP (Coalition of European Lobbies for Eastern African Pastoralism), IWMI (International Water Management Institute), SIMVI Foundation &amp; </a:t>
            </a:r>
            <a:r>
              <a:rPr lang="en-GB" dirty="0" err="1" smtClean="0"/>
              <a:t>Skat</a:t>
            </a:r>
            <a:r>
              <a:rPr lang="en-GB" dirty="0" smtClean="0"/>
              <a:t> Foundation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GB" dirty="0" smtClean="0"/>
              <a:t>Coordinators: Michael </a:t>
            </a:r>
            <a:r>
              <a:rPr lang="en-GB" dirty="0" err="1" smtClean="0"/>
              <a:t>Odhiambo</a:t>
            </a:r>
            <a:r>
              <a:rPr lang="en-GB" dirty="0" smtClean="0"/>
              <a:t> (Kenya) &amp; Adrian </a:t>
            </a:r>
            <a:r>
              <a:rPr lang="en-GB" dirty="0" err="1" smtClean="0"/>
              <a:t>Cullis</a:t>
            </a:r>
            <a:r>
              <a:rPr lang="en-GB" dirty="0" smtClean="0"/>
              <a:t> (UK) with support from Kerstin </a:t>
            </a:r>
            <a:r>
              <a:rPr lang="en-GB" dirty="0" err="1" smtClean="0"/>
              <a:t>Danert</a:t>
            </a:r>
            <a:r>
              <a:rPr lang="en-GB" dirty="0" smtClean="0"/>
              <a:t> (UK)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GB" dirty="0" smtClean="0"/>
              <a:t>Focus on water governance as well as water-related ecosystem services and rangeland land &amp; water management 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GB" dirty="0" smtClean="0"/>
              <a:t>Concept note posted on the IYRP website 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883974" y="348659"/>
            <a:ext cx="100349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+mj-lt"/>
              </a:rPr>
              <a:t>Updates on activities of the </a:t>
            </a:r>
            <a:r>
              <a:rPr lang="en-GB" sz="4000" dirty="0" smtClean="0">
                <a:latin typeface="+mj-lt"/>
              </a:rPr>
              <a:t>WGs </a:t>
            </a:r>
            <a:r>
              <a:rPr lang="en-GB" sz="4000" dirty="0"/>
              <a:t>(cont’d)</a:t>
            </a:r>
            <a:endParaRPr lang="en-GB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757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900</Words>
  <Application>Microsoft Office PowerPoint</Application>
  <PresentationFormat>Widescreen</PresentationFormat>
  <Paragraphs>82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Helvetica Neue</vt:lpstr>
      <vt:lpstr>Proxima Nova Extrabold It</vt:lpstr>
      <vt:lpstr>Proxima Nova Semibold</vt:lpstr>
      <vt:lpstr>Proxima Nova Thin</vt:lpstr>
      <vt:lpstr>Office Theme</vt:lpstr>
      <vt:lpstr>PowerPoint Presentation</vt:lpstr>
      <vt:lpstr>International Year of Rangelands &amp; Pastoralists 2026</vt:lpstr>
      <vt:lpstr>Outputs of the Working Groups will feed into the 12 themes that actors shall engage with during the IYRP (one theme per month)</vt:lpstr>
      <vt:lpstr>What does the IYRP initiative seek to achieve through the Working Groups?</vt:lpstr>
      <vt:lpstr>Working groups agreed to date</vt:lpstr>
      <vt:lpstr>Possible tasks of Working Groups (WGs)  related to their respective themes: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</dc:creator>
  <cp:lastModifiedBy>Anon</cp:lastModifiedBy>
  <cp:revision>25</cp:revision>
  <dcterms:created xsi:type="dcterms:W3CDTF">2023-04-24T15:32:03Z</dcterms:created>
  <dcterms:modified xsi:type="dcterms:W3CDTF">2023-10-10T14:04:55Z</dcterms:modified>
</cp:coreProperties>
</file>