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9" r:id="rId3"/>
    <p:sldId id="271" r:id="rId4"/>
    <p:sldId id="265" r:id="rId5"/>
    <p:sldId id="268" r:id="rId6"/>
    <p:sldId id="266" r:id="rId7"/>
    <p:sldId id="262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6609" autoAdjust="0"/>
  </p:normalViewPr>
  <p:slideViewPr>
    <p:cSldViewPr snapToGrid="0">
      <p:cViewPr varScale="1">
        <p:scale>
          <a:sx n="78" d="100"/>
          <a:sy n="78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F0484-A28F-416C-9551-6DDCA4320D47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2B0FD-EF95-400C-9E3C-A76B91DA2C1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376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B0FD-EF95-400C-9E3C-A76B91DA2C1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9426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B0FD-EF95-400C-9E3C-A76B91DA2C1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288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B0FD-EF95-400C-9E3C-A76B91DA2C1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494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2B0FD-EF95-400C-9E3C-A76B91DA2C11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4977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120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31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976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357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56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813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808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5455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322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809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896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CDFB6-EED2-42B3-A5FD-963F46AB4339}" type="datetimeFigureOut">
              <a:rPr lang="en-ZA" smtClean="0"/>
              <a:t>2023/10/20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8A2D-D46D-4A50-B3C0-CA4F5C91A0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407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5662749" cy="6858000"/>
          </a:xfrm>
          <a:prstGeom prst="rect">
            <a:avLst/>
          </a:prstGeom>
          <a:solidFill>
            <a:schemeClr val="accent4">
              <a:lumMod val="50000"/>
              <a:alpha val="69804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ln w="57150">
                <a:solidFill>
                  <a:schemeClr val="tx1">
                    <a:lumMod val="75000"/>
                    <a:lumOff val="25000"/>
                  </a:schemeClr>
                </a:solidFill>
              </a:ln>
              <a:noFill/>
            </a:endParaRPr>
          </a:p>
        </p:txBody>
      </p:sp>
      <p:pic>
        <p:nvPicPr>
          <p:cNvPr id="2" name="Picture 1" descr="Logo color updated aug22.pn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539" y="3871938"/>
            <a:ext cx="3298917" cy="21360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47656" y="374749"/>
            <a:ext cx="63354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i="1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Introduction to the symposium and reflections on action planning for increasing awareness and knowledge on sustainable global rangelands</a:t>
            </a:r>
            <a:endParaRPr lang="en-ZA" sz="2400" b="1" i="1" dirty="0"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1090" y="2588736"/>
            <a:ext cx="5808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Igshaan Samuels and Maryam Niamir-Fuller</a:t>
            </a:r>
          </a:p>
          <a:p>
            <a:pPr algn="ctr"/>
            <a:r>
              <a:rPr lang="en-US" sz="2000" b="1" i="1" dirty="0"/>
              <a:t>Co-chairs of the IYRP ISP</a:t>
            </a:r>
            <a:endParaRPr lang="en-ZA" sz="20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3222"/>
            <a:ext cx="5662749" cy="5662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8539" y="6521701"/>
            <a:ext cx="4823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Society for Range Management – IYRP Symposium, 07 Feb 2023 </a:t>
            </a:r>
            <a:endParaRPr lang="en-ZA" sz="1400" i="1" dirty="0"/>
          </a:p>
        </p:txBody>
      </p:sp>
    </p:spTree>
    <p:extLst>
      <p:ext uri="{BB962C8B-B14F-4D97-AF65-F5344CB8AC3E}">
        <p14:creationId xmlns:p14="http://schemas.microsoft.com/office/powerpoint/2010/main" val="6145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19"/>
    </mc:Choice>
    <mc:Fallback xmlns="">
      <p:transition spd="slow" advTm="622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0684" y="59706"/>
            <a:ext cx="6408357" cy="2834634"/>
            <a:chOff x="4375517" y="2531603"/>
            <a:chExt cx="6461258" cy="2932126"/>
          </a:xfrm>
        </p:grpSpPr>
        <p:sp>
          <p:nvSpPr>
            <p:cNvPr id="2" name="Rectangle 1"/>
            <p:cNvSpPr/>
            <p:nvPr/>
          </p:nvSpPr>
          <p:spPr>
            <a:xfrm>
              <a:off x="5926190" y="3048812"/>
              <a:ext cx="307167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Who is the IYRP?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5188469" y="3459775"/>
              <a:ext cx="480947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36"/>
                </a:spcBef>
              </a:pPr>
              <a:r>
                <a:rPr lang="en-US" dirty="0"/>
                <a:t>Coalition of 327 organizations from around the world representing pastoralists, NGOs, academia, media, private sector, multinational organizations, etc. ) </a:t>
              </a:r>
            </a:p>
          </p:txBody>
        </p:sp>
        <p:sp>
          <p:nvSpPr>
            <p:cNvPr id="4" name="7-Point Star 3"/>
            <p:cNvSpPr/>
            <p:nvPr/>
          </p:nvSpPr>
          <p:spPr>
            <a:xfrm>
              <a:off x="4375517" y="2531603"/>
              <a:ext cx="6461258" cy="2932126"/>
            </a:xfrm>
            <a:prstGeom prst="star7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94353"/>
            <a:ext cx="6040351" cy="32358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97" y="1181075"/>
            <a:ext cx="6079900" cy="46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113"/>
    </mc:Choice>
    <mc:Fallback xmlns="">
      <p:transition spd="slow" advTm="10211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7337151" y="315721"/>
            <a:ext cx="4166871" cy="6627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+mn-lt"/>
                <a:ea typeface="+mn-ea"/>
                <a:cs typeface="+mn-cs"/>
              </a:rPr>
              <a:t>Who are pastoralists? </a:t>
            </a:r>
          </a:p>
        </p:txBody>
      </p:sp>
      <p:sp>
        <p:nvSpPr>
          <p:cNvPr id="4" name="Rectangle 3"/>
          <p:cNvSpPr/>
          <p:nvPr/>
        </p:nvSpPr>
        <p:spPr>
          <a:xfrm>
            <a:off x="992290" y="315721"/>
            <a:ext cx="4067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 are rangelands?</a:t>
            </a:r>
            <a:br>
              <a:rPr lang="en-US" sz="3200" b="1" dirty="0"/>
            </a:br>
            <a:endParaRPr lang="en-ZA" sz="3200" dirty="0"/>
          </a:p>
        </p:txBody>
      </p:sp>
      <p:pic>
        <p:nvPicPr>
          <p:cNvPr id="5" name="Picture 4" descr="IYRP Word Cloud-Pastoralist 6may2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095" y="1392939"/>
            <a:ext cx="4746173" cy="4661702"/>
          </a:xfrm>
          <a:prstGeom prst="rect">
            <a:avLst/>
          </a:prstGeom>
        </p:spPr>
      </p:pic>
      <p:pic>
        <p:nvPicPr>
          <p:cNvPr id="6" name="Picture 5" descr="IYRP Word Cloud-Rangeland 6may2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5" y="1478109"/>
            <a:ext cx="4848226" cy="46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87"/>
    </mc:Choice>
    <mc:Fallback xmlns="">
      <p:transition spd="slow" advTm="6888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2026" y="281980"/>
            <a:ext cx="6446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What does the IYRP seek to achieve?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681607" y="1718710"/>
            <a:ext cx="10850413" cy="40019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175" dirty="0"/>
              <a:t>Create awareness on the critical contributions of rangelands &amp; pastoralists for food security, the economy and the environment</a:t>
            </a:r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endParaRPr lang="en-US" sz="2175" i="1" dirty="0"/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175" dirty="0"/>
              <a:t>Break myths and misunderstandings of rangelands and pastoralism </a:t>
            </a:r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endParaRPr lang="en-US" sz="2175" dirty="0"/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175" dirty="0"/>
              <a:t>Fill knowledge gaps with more participatory research and engagements </a:t>
            </a:r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endParaRPr lang="en-US" sz="2175" i="1" dirty="0"/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175" dirty="0"/>
              <a:t>Promote evidence-based policies and legislation throughout the world in support of sustainable rangelands and pastoralism </a:t>
            </a:r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endParaRPr lang="en-US" sz="2175" dirty="0"/>
          </a:p>
          <a:p>
            <a:pPr>
              <a:lnSpc>
                <a:spcPct val="11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175" dirty="0"/>
              <a:t>Increase sustainable and ethical investment in rangelands</a:t>
            </a:r>
          </a:p>
        </p:txBody>
      </p:sp>
    </p:spTree>
    <p:extLst>
      <p:ext uri="{BB962C8B-B14F-4D97-AF65-F5344CB8AC3E}">
        <p14:creationId xmlns:p14="http://schemas.microsoft.com/office/powerpoint/2010/main" val="28887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79"/>
    </mc:Choice>
    <mc:Fallback xmlns="">
      <p:transition spd="slow" advTm="14687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5497" y="213967"/>
            <a:ext cx="5598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How will we achieve our goals? </a:t>
            </a:r>
            <a:endParaRPr lang="en-ZA" sz="3200" b="1" dirty="0"/>
          </a:p>
        </p:txBody>
      </p:sp>
      <p:sp>
        <p:nvSpPr>
          <p:cNvPr id="3" name="Content Placeholder 6"/>
          <p:cNvSpPr txBox="1">
            <a:spLocks/>
          </p:cNvSpPr>
          <p:nvPr/>
        </p:nvSpPr>
        <p:spPr>
          <a:xfrm>
            <a:off x="256939" y="957592"/>
            <a:ext cx="11501792" cy="400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Involvement of diverse stakeholders </a:t>
            </a:r>
          </a:p>
          <a:p>
            <a:pPr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Stakeholders will be involved in different processes, action plans, IYRP structures, events. </a:t>
            </a: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r>
              <a:rPr lang="en-US" sz="2200" i="1" dirty="0"/>
              <a:t>Institutional partnerships e.g. IYC, MPS, FAO COFO</a:t>
            </a:r>
          </a:p>
          <a:p>
            <a:pPr lvl="1">
              <a:lnSpc>
                <a:spcPct val="150000"/>
              </a:lnSpc>
              <a:spcBef>
                <a:spcPts val="136"/>
              </a:spcBef>
              <a:buFont typeface="Wingdings" panose="05000000000000000000" pitchFamily="2" charset="2"/>
              <a:buChar char="§"/>
            </a:pPr>
            <a:r>
              <a:rPr lang="en-US" sz="2200" i="1" dirty="0"/>
              <a:t>IYRP representation on different platforms e.g. global events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248" y="2153265"/>
            <a:ext cx="7230910" cy="345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52"/>
    </mc:Choice>
    <mc:Fallback xmlns="">
      <p:transition spd="slow" advTm="866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3071" y="0"/>
            <a:ext cx="2556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Action plans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176"/>
            <a:ext cx="4229000" cy="4243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864" y="986399"/>
            <a:ext cx="136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12 themes</a:t>
            </a:r>
            <a:endParaRPr lang="en-ZA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000" y="729771"/>
            <a:ext cx="7878631" cy="49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34"/>
    </mc:Choice>
    <mc:Fallback xmlns="">
      <p:transition spd="slow" advTm="9133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" y="1127549"/>
            <a:ext cx="118872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Strategic overview of global rangeland stewardship and how can the IYRP  can be the catalyst for transformational change towards sustainability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Plans for establishing a global system for certification of rangeland-friendly products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WG on Afforestation in rangelands highlighting the challenges for meeting national climate goals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WG on Equitable Water Governance for pastoralists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WG LDN will present how countries can achieve Land Degradation Neutrality targets through rangeland restoration and empowerment of pastoralists.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There will be exchanges of experiences of Regional IYRP Support Groups  relating to their activities. 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We will hear the voices of some pastoralists at the global stage 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200" dirty="0">
                <a:ea typeface="MS Mincho"/>
                <a:cs typeface="Times New Roman" panose="02020603050405020304" pitchFamily="18" charset="0"/>
              </a:rPr>
              <a:t>The Symposium will draw conclusions on how the preparations for IYRP 2026 can reach all regions, including pastoralists and other members of society. </a:t>
            </a:r>
            <a:endParaRPr lang="en-ZA" sz="2200" dirty="0">
              <a:ea typeface="MS Minch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1514" y="0"/>
            <a:ext cx="7723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Further Actions to Achieve IYRP Goals</a:t>
            </a:r>
          </a:p>
          <a:p>
            <a:pPr algn="ctr"/>
            <a:r>
              <a:rPr lang="en-US" sz="2800" i="1" dirty="0">
                <a:solidFill>
                  <a:srgbClr val="C00000"/>
                </a:solidFill>
              </a:rPr>
              <a:t>SRM IYRP Symposium  </a:t>
            </a:r>
            <a:endParaRPr lang="en-ZA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00"/>
    </mc:Choice>
    <mc:Fallback xmlns="">
      <p:transition spd="slow" advTm="843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677" y="12536"/>
            <a:ext cx="11840307" cy="684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What would we consider success? </a:t>
            </a:r>
          </a:p>
          <a:p>
            <a:endParaRPr lang="en-ZA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FAO Rangelands Partnership Secretariat, to continue to raise awareness for governments</a:t>
            </a:r>
            <a:endParaRPr lang="en-ZA" sz="2200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Pastoralists are looking for platforms for pastoralists to speak and have their voice heard, at national, regional and global levels</a:t>
            </a:r>
            <a:endParaRPr lang="en-ZA" sz="2200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Resolutions taken by UN Entities in support of rangelands and pastoralism, including UNFCCC and the Post-2030 SDGs </a:t>
            </a:r>
            <a:endParaRPr lang="en-ZA" sz="2200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Global data base of rangelands and pastoralists</a:t>
            </a:r>
            <a:endParaRPr lang="en-ZA" sz="2200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Changes in national, regional, global policies promoting the protection and sustainability of rangelands and pastoralists, fair and equitable benefits and </a:t>
            </a:r>
            <a:r>
              <a:rPr lang="en-US" sz="2200" dirty="0" err="1"/>
              <a:t>upliftment</a:t>
            </a:r>
            <a:endParaRPr lang="en-ZA" sz="2200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A fully funded and representative global gathering of pastoralists in 2026</a:t>
            </a:r>
            <a:endParaRPr lang="en-ZA" sz="2200" dirty="0"/>
          </a:p>
          <a:p>
            <a:pPr marL="228600" lvl="0" indent="-228600">
              <a:lnSpc>
                <a:spcPct val="150000"/>
              </a:lnSpc>
              <a:spcBef>
                <a:spcPts val="136"/>
              </a:spcBef>
              <a:buFont typeface="Wingdings" charset="2"/>
              <a:buChar char="Ø"/>
            </a:pPr>
            <a:r>
              <a:rPr lang="en-US" sz="2200" dirty="0"/>
              <a:t>More projects and programs dedicated to rangelands and pastoralists through global funds such as GEF, GCF, LDN, VCM </a:t>
            </a:r>
            <a:r>
              <a:rPr lang="en-ZA" sz="2200" dirty="0"/>
              <a:t>–</a:t>
            </a:r>
            <a:r>
              <a:rPr lang="en-US" sz="2200" dirty="0"/>
              <a:t> and growing portfolio of rangeland friendly certified products</a:t>
            </a:r>
            <a:endParaRPr lang="en-ZA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927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210"/>
    </mc:Choice>
    <mc:Fallback xmlns="">
      <p:transition spd="slow" advTm="15721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6451</TotalTime>
  <Words>466</Words>
  <Application>Microsoft Office PowerPoint</Application>
  <PresentationFormat>Widescreen</PresentationFormat>
  <Paragraphs>55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Maurice Mengel</cp:lastModifiedBy>
  <cp:revision>45</cp:revision>
  <dcterms:created xsi:type="dcterms:W3CDTF">2023-01-28T22:06:58Z</dcterms:created>
  <dcterms:modified xsi:type="dcterms:W3CDTF">2023-10-20T09:30:15Z</dcterms:modified>
</cp:coreProperties>
</file>