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C2B"/>
    <a:srgbClr val="403129"/>
    <a:srgbClr val="8D4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691" y="7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5719-44DD-994C-AB8A-8F3236890CF4}" type="datetimeFigureOut">
              <a:rPr lang="de-DE" smtClean="0"/>
              <a:t>19.06.2023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B6811-D526-3449-A9B9-A461EE8D13C0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05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21867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alphaModFix amt="74727"/>
          </a:blip>
          <a:stretch>
            <a:fillRect/>
          </a:stretch>
        </p:blipFill>
        <p:spPr>
          <a:xfrm>
            <a:off x="23173915" y="-1096189"/>
            <a:ext cx="1206324" cy="1590837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28404" y="355600"/>
            <a:ext cx="17575074" cy="20712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" sz="6000" b="1" dirty="0">
                <a:solidFill>
                  <a:srgbClr val="8D4F3F"/>
                </a:solidFill>
                <a:latin typeface="Proxima Nova"/>
                <a:cs typeface="Proxima Nova"/>
              </a:rPr>
              <a:t>Estructura de la coalición AIPP-IYRP 2026</a:t>
            </a:r>
            <a:br>
              <a:rPr lang="es-ES" sz="7200" b="1" dirty="0">
                <a:solidFill>
                  <a:srgbClr val="8D4F3F"/>
                </a:solidFill>
                <a:latin typeface="Proxima Nova"/>
                <a:cs typeface="Proxima Nova"/>
              </a:rPr>
            </a:br>
            <a:r>
              <a:rPr lang="es-ES" sz="2400" b="1" dirty="0">
                <a:solidFill>
                  <a:srgbClr val="8D4F3F"/>
                </a:solidFill>
                <a:latin typeface="Proxima Nova"/>
                <a:cs typeface="Proxima Nova"/>
              </a:rPr>
              <a:t>AIPP = Año Internacional de Pastos y Pastores   IYRP International </a:t>
            </a:r>
            <a:r>
              <a:rPr lang="es-ES" sz="2400" b="1" dirty="0" err="1">
                <a:solidFill>
                  <a:srgbClr val="8D4F3F"/>
                </a:solidFill>
                <a:latin typeface="Proxima Nova"/>
                <a:cs typeface="Proxima Nova"/>
              </a:rPr>
              <a:t>Year</a:t>
            </a:r>
            <a:r>
              <a:rPr lang="es-ES" sz="2400" b="1" dirty="0">
                <a:solidFill>
                  <a:srgbClr val="8D4F3F"/>
                </a:solidFill>
                <a:latin typeface="Proxima Nova"/>
                <a:cs typeface="Proxima Nova"/>
              </a:rPr>
              <a:t> </a:t>
            </a:r>
            <a:r>
              <a:rPr lang="es-ES" sz="2400" b="1" dirty="0" err="1">
                <a:solidFill>
                  <a:srgbClr val="8D4F3F"/>
                </a:solidFill>
                <a:latin typeface="Proxima Nova"/>
                <a:cs typeface="Proxima Nova"/>
              </a:rPr>
              <a:t>of</a:t>
            </a:r>
            <a:r>
              <a:rPr lang="es-ES" sz="2400" b="1" dirty="0">
                <a:solidFill>
                  <a:srgbClr val="8D4F3F"/>
                </a:solidFill>
                <a:latin typeface="Proxima Nova"/>
                <a:cs typeface="Proxima Nova"/>
              </a:rPr>
              <a:t> </a:t>
            </a:r>
            <a:r>
              <a:rPr lang="es-ES" sz="2400" b="1" dirty="0" err="1">
                <a:solidFill>
                  <a:srgbClr val="8D4F3F"/>
                </a:solidFill>
                <a:latin typeface="Proxima Nova"/>
                <a:cs typeface="Proxima Nova"/>
              </a:rPr>
              <a:t>Rangeland</a:t>
            </a:r>
            <a:r>
              <a:rPr lang="es-ES" sz="2400" b="1" dirty="0">
                <a:solidFill>
                  <a:srgbClr val="8D4F3F"/>
                </a:solidFill>
                <a:latin typeface="Proxima Nova"/>
                <a:cs typeface="Proxima Nova"/>
              </a:rPr>
              <a:t> and </a:t>
            </a:r>
            <a:r>
              <a:rPr lang="es-ES" sz="2400" b="1" dirty="0" err="1">
                <a:solidFill>
                  <a:srgbClr val="8D4F3F"/>
                </a:solidFill>
                <a:latin typeface="Proxima Nova"/>
                <a:cs typeface="Proxima Nova"/>
              </a:rPr>
              <a:t>Pastoralists</a:t>
            </a:r>
            <a:endParaRPr lang="en-GB" sz="7200" b="1" dirty="0">
              <a:solidFill>
                <a:srgbClr val="8D4F3F"/>
              </a:solidFill>
              <a:latin typeface="Proxima Nova"/>
              <a:cs typeface="Proxima Nova"/>
            </a:endParaRPr>
          </a:p>
        </p:txBody>
      </p:sp>
      <p:pic>
        <p:nvPicPr>
          <p:cNvPr id="6" name="Bild 5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656" y="690674"/>
            <a:ext cx="3609555" cy="230371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869649" y="2870850"/>
            <a:ext cx="11418226" cy="1554656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" sz="4400" dirty="0">
                <a:solidFill>
                  <a:schemeClr val="accent5">
                    <a:lumMod val="50000"/>
                  </a:schemeClr>
                </a:solidFill>
                <a:latin typeface="Proxima Nova"/>
                <a:cs typeface="Proxima Nova"/>
              </a:rPr>
              <a:t>Lista digital general del AIPP-IYRP</a:t>
            </a:r>
          </a:p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" b="0" dirty="0">
                <a:latin typeface="Proxima Nova Semibold It"/>
                <a:cs typeface="Proxima Nova Semibold It"/>
              </a:rPr>
              <a:t>~770 direcciones, la mayoría sólo para información</a:t>
            </a:r>
            <a:endParaRPr kumimoji="0" lang="de-D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899210" y="4840024"/>
            <a:ext cx="15703239" cy="1572225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4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Grupo Internacional de Apoyo (GIA)</a:t>
            </a:r>
          </a:p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lang="es-ES" b="0" dirty="0">
                <a:latin typeface="Proxima Nova Semibold It"/>
                <a:cs typeface="Proxima Nova Semibold It"/>
              </a:rPr>
              <a:t>~450 socios activos, Amigos del AIPP, incluidos los miembros del GCG y 2 </a:t>
            </a:r>
            <a:r>
              <a:rPr lang="es-ES" b="0" dirty="0" err="1">
                <a:latin typeface="Proxima Nova Semibold It"/>
                <a:cs typeface="Proxima Nova Semibold It"/>
              </a:rPr>
              <a:t>co-presidentes</a:t>
            </a:r>
            <a:endParaRPr kumimoji="0" lang="de-DE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"/>
              <a:cs typeface="Proxima Nova Semibold"/>
              <a:sym typeface="Helvetica Neue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71775" y="6586353"/>
            <a:ext cx="18092300" cy="2624821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4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Grupo de Coordinación Global (GCG)</a:t>
            </a:r>
            <a:endParaRPr kumimoji="0" lang="en-GB" sz="4500" u="none" strike="noStrike" cap="none" spc="0" normalizeH="0" baseline="0" dirty="0">
              <a:ln>
                <a:noFill/>
              </a:ln>
              <a:solidFill>
                <a:srgbClr val="A71500"/>
              </a:solidFill>
              <a:effectLst/>
              <a:uFillTx/>
              <a:latin typeface="Proxima Nova"/>
              <a:ea typeface="Helvetica Neue"/>
              <a:cs typeface="Proxima Nova"/>
              <a:sym typeface="Helvetica Neue"/>
            </a:endParaRPr>
          </a:p>
          <a:p>
            <a:pPr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0" dirty="0">
                <a:latin typeface="Proxima Nova Semibold It"/>
                <a:cs typeface="Proxima Nova Semibold It"/>
              </a:rPr>
              <a:t>~50 </a:t>
            </a:r>
            <a:r>
              <a:rPr lang="en-US" b="0" dirty="0" err="1">
                <a:latin typeface="Proxima Nova Semibold It"/>
                <a:cs typeface="Proxima Nova Semibold It"/>
              </a:rPr>
              <a:t>miembros</a:t>
            </a:r>
            <a:r>
              <a:rPr lang="en-US" b="0" dirty="0">
                <a:latin typeface="Proxima Nova Semibold It"/>
                <a:cs typeface="Proxima Nova Semibold It"/>
              </a:rPr>
              <a:t> (co-</a:t>
            </a:r>
            <a:r>
              <a:rPr lang="en-US" b="0" dirty="0" err="1">
                <a:latin typeface="Proxima Nova Semibold It"/>
                <a:cs typeface="Proxima Nova Semibold It"/>
              </a:rPr>
              <a:t>presidentes</a:t>
            </a:r>
            <a:r>
              <a:rPr lang="en-US" b="0" dirty="0">
                <a:latin typeface="Proxima Nova Semibold It"/>
                <a:cs typeface="Proxima Nova Semibold It"/>
              </a:rPr>
              <a:t>, </a:t>
            </a:r>
            <a:r>
              <a:rPr lang="en-US" b="0" dirty="0" err="1">
                <a:latin typeface="Proxima Nova Semibold It"/>
                <a:cs typeface="Proxima Nova Semibold It"/>
              </a:rPr>
              <a:t>coordinadores</a:t>
            </a:r>
            <a:r>
              <a:rPr lang="en-US" b="0" dirty="0">
                <a:latin typeface="Proxima Nova Semibold It"/>
                <a:cs typeface="Proxima Nova Semibold It"/>
              </a:rPr>
              <a:t> de Comms + GT, </a:t>
            </a:r>
            <a:r>
              <a:rPr lang="en-US" b="0" dirty="0" err="1">
                <a:latin typeface="Proxima Nova Semibold It"/>
                <a:cs typeface="Proxima Nova Semibold It"/>
              </a:rPr>
              <a:t>presidentes</a:t>
            </a:r>
            <a:r>
              <a:rPr lang="en-US" b="0" dirty="0">
                <a:latin typeface="Proxima Nova Semibold It"/>
                <a:cs typeface="Proxima Nova Semibold It"/>
              </a:rPr>
              <a:t> de las RISG (GRAA </a:t>
            </a:r>
            <a:r>
              <a:rPr lang="en-US" b="0" dirty="0" err="1">
                <a:latin typeface="Proxima Nova Semibold It"/>
                <a:cs typeface="Proxima Nova Semibold It"/>
              </a:rPr>
              <a:t>en</a:t>
            </a:r>
            <a:r>
              <a:rPr lang="en-US" b="0" dirty="0">
                <a:latin typeface="Proxima Nova Semibold It"/>
                <a:cs typeface="Proxima Nova Semibold It"/>
              </a:rPr>
              <a:t> </a:t>
            </a:r>
            <a:r>
              <a:rPr lang="en-US" b="0" dirty="0" err="1">
                <a:latin typeface="Proxima Nova Semibold It"/>
                <a:cs typeface="Proxima Nova Semibold It"/>
              </a:rPr>
              <a:t>español</a:t>
            </a:r>
            <a:r>
              <a:rPr lang="en-US" b="0" dirty="0">
                <a:latin typeface="Proxima Nova Semibold It"/>
                <a:cs typeface="Proxima Nova Semibold It"/>
              </a:rPr>
              <a:t>) y </a:t>
            </a:r>
            <a:r>
              <a:rPr lang="en-US" b="0" dirty="0" err="1">
                <a:latin typeface="Proxima Nova Semibold It"/>
                <a:cs typeface="Proxima Nova Semibold It"/>
              </a:rPr>
              <a:t>representantes</a:t>
            </a:r>
            <a:r>
              <a:rPr lang="en-US" b="0" dirty="0">
                <a:latin typeface="Proxima Nova Semibold It"/>
                <a:cs typeface="Proxima Nova Semibold It"/>
              </a:rPr>
              <a:t> de </a:t>
            </a:r>
            <a:r>
              <a:rPr lang="en-US" b="0" dirty="0" err="1">
                <a:latin typeface="Proxima Nova Semibold It"/>
                <a:cs typeface="Proxima Nova Semibold It"/>
              </a:rPr>
              <a:t>los</a:t>
            </a:r>
            <a:r>
              <a:rPr lang="en-US" b="0" dirty="0">
                <a:latin typeface="Proxima Nova Semibold It"/>
                <a:cs typeface="Proxima Nova Semibold It"/>
              </a:rPr>
              <a:t> </a:t>
            </a:r>
            <a:r>
              <a:rPr lang="en-US" b="0" dirty="0" err="1">
                <a:latin typeface="Proxima Nova Semibold It"/>
                <a:cs typeface="Proxima Nova Semibold It"/>
              </a:rPr>
              <a:t>principales</a:t>
            </a:r>
            <a:r>
              <a:rPr lang="en-US" b="0" dirty="0">
                <a:latin typeface="Proxima Nova Semibold It"/>
                <a:cs typeface="Proxima Nova Semibold It"/>
              </a:rPr>
              <a:t> </a:t>
            </a:r>
            <a:r>
              <a:rPr lang="en-US" b="0" dirty="0" err="1">
                <a:latin typeface="Proxima Nova Semibold It"/>
                <a:cs typeface="Proxima Nova Semibold It"/>
              </a:rPr>
              <a:t>socios</a:t>
            </a:r>
            <a:r>
              <a:rPr lang="en-US" b="0" dirty="0">
                <a:latin typeface="Proxima Nova Semibold It"/>
                <a:cs typeface="Proxima Nova Semibold It"/>
              </a:rPr>
              <a:t> de </a:t>
            </a:r>
            <a:r>
              <a:rPr lang="en-US" b="0" dirty="0" err="1">
                <a:latin typeface="Proxima Nova Semibold It"/>
                <a:cs typeface="Proxima Nova Semibold It"/>
              </a:rPr>
              <a:t>soporte</a:t>
            </a:r>
            <a:r>
              <a:rPr lang="en-US" b="0" dirty="0">
                <a:latin typeface="Proxima Nova Semibold It"/>
                <a:cs typeface="Proxima Nova Semibold It"/>
              </a:rPr>
              <a:t>: FAO, </a:t>
            </a:r>
            <a:r>
              <a:rPr lang="en-US" b="0" dirty="0" err="1">
                <a:latin typeface="Proxima Nova Semibold It"/>
                <a:cs typeface="Proxima Nova Semibold It"/>
              </a:rPr>
              <a:t>Gobierno</a:t>
            </a:r>
            <a:r>
              <a:rPr lang="en-US" b="0" dirty="0">
                <a:latin typeface="Proxima Nova Semibold It"/>
                <a:cs typeface="Proxima Nova Semibold It"/>
              </a:rPr>
              <a:t> de Mongolia, ILRI, UICN, PNUMA, WAMIP)</a:t>
            </a:r>
            <a:endParaRPr kumimoji="0" lang="en-GB" sz="3000" b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Proxima Nova Semibold It"/>
              <a:cs typeface="Proxima Nova Semibold It"/>
              <a:sym typeface="Helvetica Neue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65273" y="10317740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500" u="none" strike="noStrike" cap="none" spc="0" normalizeH="0" baseline="0" dirty="0" err="1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Equipo</a:t>
            </a:r>
            <a:r>
              <a:rPr kumimoji="0" lang="de-DE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 de </a:t>
            </a:r>
            <a:r>
              <a:rPr kumimoji="0" lang="de-DE" sz="3500" u="none" strike="noStrike" cap="none" spc="0" normalizeH="0" baseline="0" dirty="0" err="1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Comunicación</a:t>
            </a:r>
            <a:r>
              <a:rPr kumimoji="0" lang="de-DE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 Global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9018550" y="9136328"/>
            <a:ext cx="4645172" cy="4334520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Grupos de </a:t>
            </a:r>
            <a:r>
              <a:rPr lang="es-ES" sz="3500" dirty="0">
                <a:solidFill>
                  <a:srgbClr val="A71500"/>
                </a:solidFill>
                <a:latin typeface="Proxima Nova"/>
                <a:cs typeface="Proxima Nova"/>
              </a:rPr>
              <a:t>Tr</a:t>
            </a:r>
            <a:r>
              <a:rPr kumimoji="0" lang="es-ES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abajo: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Repoblación forestal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Biodiversidad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Género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Reducción de la Degradación de la Tierra ( RDD)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Montañas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Economía pastoral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Agua</a:t>
            </a:r>
          </a:p>
          <a:p>
            <a:pPr marL="342900" marR="0" indent="-3429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sz="240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Proxima Nova"/>
                <a:cs typeface="Proxima Nova"/>
                <a:sym typeface="Helvetica Neue"/>
              </a:rPr>
              <a:t>Juventud</a:t>
            </a:r>
            <a:endParaRPr kumimoji="0" lang="en-GB" sz="240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Proxima Nova"/>
              <a:cs typeface="Proxima Nova"/>
              <a:sym typeface="Helvetica Neue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584343" y="10163852"/>
            <a:ext cx="4913008" cy="2026196"/>
          </a:xfrm>
          <a:prstGeom prst="rect">
            <a:avLst/>
          </a:prstGeom>
          <a:noFill/>
          <a:ln w="12700" cap="flat" cmpd="sng">
            <a:solidFill>
              <a:srgbClr val="8D4F3F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3500" u="none" strike="noStrike" cap="none" spc="0" normalizeH="0" baseline="0" dirty="0">
                <a:ln>
                  <a:noFill/>
                </a:ln>
                <a:solidFill>
                  <a:srgbClr val="A71500"/>
                </a:solidFill>
                <a:effectLst/>
                <a:uFillTx/>
                <a:latin typeface="Proxima Nova"/>
                <a:ea typeface="Helvetica Neue"/>
                <a:cs typeface="Proxima Nova"/>
                <a:sym typeface="Helvetica Neue"/>
              </a:rPr>
              <a:t>Grupos Regionales de Apoyo al AIPP (GRAA-RISG)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000" dirty="0">
                <a:solidFill>
                  <a:srgbClr val="A71500"/>
                </a:solidFill>
                <a:latin typeface="Proxima Nova"/>
                <a:cs typeface="Proxima Nova"/>
              </a:rPr>
              <a:t>RISG Regional IYRP </a:t>
            </a:r>
            <a:r>
              <a:rPr lang="es-ES" sz="2000" dirty="0" err="1">
                <a:solidFill>
                  <a:srgbClr val="A71500"/>
                </a:solidFill>
                <a:latin typeface="Proxima Nova"/>
                <a:cs typeface="Proxima Nova"/>
              </a:rPr>
              <a:t>Support</a:t>
            </a:r>
            <a:r>
              <a:rPr lang="es-ES" sz="2000" dirty="0">
                <a:solidFill>
                  <a:srgbClr val="A71500"/>
                </a:solidFill>
                <a:latin typeface="Proxima Nova"/>
                <a:cs typeface="Proxima Nova"/>
              </a:rPr>
              <a:t> </a:t>
            </a:r>
            <a:r>
              <a:rPr lang="es-ES" sz="2000" dirty="0" err="1">
                <a:solidFill>
                  <a:srgbClr val="A71500"/>
                </a:solidFill>
                <a:latin typeface="Proxima Nova"/>
                <a:cs typeface="Proxima Nova"/>
              </a:rPr>
              <a:t>Group</a:t>
            </a:r>
            <a:endParaRPr kumimoji="0" lang="de-DE" sz="2000" u="none" strike="noStrike" cap="none" spc="0" normalizeH="0" baseline="0" dirty="0">
              <a:ln>
                <a:noFill/>
              </a:ln>
              <a:solidFill>
                <a:srgbClr val="A71500"/>
              </a:solidFill>
              <a:effectLst/>
              <a:uFillTx/>
              <a:latin typeface="Proxima Nova"/>
              <a:ea typeface="Helvetica Neue"/>
              <a:cs typeface="Proxima Nova"/>
              <a:sym typeface="Helvetica Neue"/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4210153" y="8904167"/>
            <a:ext cx="3834360" cy="1393488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Gerade Verbindung mit Pfeil 19"/>
          <p:cNvCxnSpPr>
            <a:endCxn id="9" idx="0"/>
          </p:cNvCxnSpPr>
          <p:nvPr/>
        </p:nvCxnSpPr>
        <p:spPr>
          <a:xfrm>
            <a:off x="11341136" y="8821754"/>
            <a:ext cx="0" cy="314574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Gerade Verbindung mit Pfeil 21"/>
          <p:cNvCxnSpPr/>
          <p:nvPr/>
        </p:nvCxnSpPr>
        <p:spPr>
          <a:xfrm>
            <a:off x="15819660" y="8904167"/>
            <a:ext cx="3186213" cy="139348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Gerade Verbindung mit Pfeil 14"/>
          <p:cNvCxnSpPr/>
          <p:nvPr/>
        </p:nvCxnSpPr>
        <p:spPr>
          <a:xfrm>
            <a:off x="11341136" y="6368391"/>
            <a:ext cx="0" cy="52496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7" name="Gerade Verbindung mit Pfeil 16"/>
          <p:cNvCxnSpPr/>
          <p:nvPr/>
        </p:nvCxnSpPr>
        <p:spPr>
          <a:xfrm>
            <a:off x="11341136" y="4390432"/>
            <a:ext cx="0" cy="49345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357088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4484</TotalTime>
  <Words>152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Helvetica Neue</vt:lpstr>
      <vt:lpstr>Helvetica Neue Light</vt:lpstr>
      <vt:lpstr>Helvetica Neue Medium</vt:lpstr>
      <vt:lpstr>Proxima Nova</vt:lpstr>
      <vt:lpstr>Proxima Nova Semibold</vt:lpstr>
      <vt:lpstr>Proxima Nova Semibold It</vt:lpstr>
      <vt:lpstr>White</vt:lpstr>
      <vt:lpstr>Estructura de la coalición AIPP-IYRP 2026 AIPP = Año Internacional de Pastos y Pastores   IYRP International Year of Rangeland and Pastoralists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Francesca</dc:creator>
  <cp:lastModifiedBy>Francesca</cp:lastModifiedBy>
  <cp:revision>74</cp:revision>
  <cp:lastPrinted>2022-11-26T16:41:13Z</cp:lastPrinted>
  <dcterms:modified xsi:type="dcterms:W3CDTF">2023-06-22T14:20:54Z</dcterms:modified>
</cp:coreProperties>
</file>