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8" r:id="rId2"/>
    <p:sldId id="274" r:id="rId3"/>
    <p:sldId id="280" r:id="rId4"/>
    <p:sldId id="277" r:id="rId5"/>
    <p:sldId id="293" r:id="rId6"/>
    <p:sldId id="28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3979" autoAdjust="0"/>
  </p:normalViewPr>
  <p:slideViewPr>
    <p:cSldViewPr snapToGrid="0">
      <p:cViewPr varScale="1">
        <p:scale>
          <a:sx n="52" d="100"/>
          <a:sy n="52" d="100"/>
        </p:scale>
        <p:origin x="93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499BB4-9592-41FE-A660-E75023D9F557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87661E-1A9B-47B9-90CE-5ADDDC8CC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543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7661E-1A9B-47B9-90CE-5ADDDC8CCE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82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62BDD-1FA7-4837-BEB0-20FF6EB39549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4CFA6-6668-4897-87F6-0FCB9B9BE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762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62BDD-1FA7-4837-BEB0-20FF6EB39549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4CFA6-6668-4897-87F6-0FCB9B9BE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85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62BDD-1FA7-4837-BEB0-20FF6EB39549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4CFA6-6668-4897-87F6-0FCB9B9BE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343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62BDD-1FA7-4837-BEB0-20FF6EB39549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4CFA6-6668-4897-87F6-0FCB9B9BE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089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62BDD-1FA7-4837-BEB0-20FF6EB39549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4CFA6-6668-4897-87F6-0FCB9B9BE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99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62BDD-1FA7-4837-BEB0-20FF6EB39549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4CFA6-6668-4897-87F6-0FCB9B9BE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14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62BDD-1FA7-4837-BEB0-20FF6EB39549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4CFA6-6668-4897-87F6-0FCB9B9BE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32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62BDD-1FA7-4837-BEB0-20FF6EB39549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4CFA6-6668-4897-87F6-0FCB9B9BE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952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62BDD-1FA7-4837-BEB0-20FF6EB39549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4CFA6-6668-4897-87F6-0FCB9B9BE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7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62BDD-1FA7-4837-BEB0-20FF6EB39549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4CFA6-6668-4897-87F6-0FCB9B9BE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05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62BDD-1FA7-4837-BEB0-20FF6EB39549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4CFA6-6668-4897-87F6-0FCB9B9BE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646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62BDD-1FA7-4837-BEB0-20FF6EB39549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4CFA6-6668-4897-87F6-0FCB9B9BE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57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fif"/><Relationship Id="rId5" Type="http://schemas.openxmlformats.org/officeDocument/2006/relationships/image" Target="../media/image3.jpeg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JP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hdphoto" Target="../media/hdphoto2.wdp"/><Relationship Id="rId7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hyperlink" Target="http://www.cenesta.org/" TargetMode="Externa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94031" y="141327"/>
            <a:ext cx="11108635" cy="1463887"/>
          </a:xfrm>
          <a:prstGeom prst="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 b="1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Importance of Mobility and Nomadic People in Managing Biodiversity and Food Systems 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92" y="6174707"/>
            <a:ext cx="1575953" cy="6022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790" y="6210195"/>
            <a:ext cx="651691" cy="4145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156" y="6197937"/>
            <a:ext cx="473989" cy="46740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49272" y="1854709"/>
            <a:ext cx="8784976" cy="882678"/>
          </a:xfrm>
          <a:prstGeom prst="rect">
            <a:avLst/>
          </a:prstGeom>
          <a:solidFill>
            <a:schemeClr val="bg1">
              <a:lumMod val="95000"/>
              <a:alpha val="59000"/>
            </a:schemeClr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i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Side Event </a:t>
            </a:r>
            <a:r>
              <a:rPr 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the </a:t>
            </a:r>
            <a:r>
              <a:rPr lang="en-US" sz="2400" b="1" i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Frame </a:t>
            </a:r>
            <a:r>
              <a:rPr 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the </a:t>
            </a:r>
            <a:r>
              <a:rPr lang="en-US" sz="2400" b="1" i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28</a:t>
            </a:r>
            <a:r>
              <a:rPr lang="en-US" sz="2400" b="1" i="1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2400" b="1" i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Session </a:t>
            </a:r>
            <a:r>
              <a:rPr 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the FAO </a:t>
            </a:r>
            <a:r>
              <a:rPr lang="en-US" sz="2400" b="1" i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COAG28 </a:t>
            </a:r>
            <a:r>
              <a:rPr 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“Transforming </a:t>
            </a:r>
            <a:r>
              <a:rPr lang="en-US" sz="2400" b="1" i="1" dirty="0" err="1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Agri</a:t>
            </a:r>
            <a:r>
              <a:rPr lang="en-US" sz="2400" b="1" i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-food </a:t>
            </a:r>
            <a:r>
              <a:rPr 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en-US" sz="2400" b="1" i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ystems</a:t>
            </a:r>
            <a:r>
              <a:rPr 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From strategy to Action”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644013" y="5793701"/>
            <a:ext cx="44391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Small traditional dam in Wintering territory of Qashqai Tribal Confederacy, </a:t>
            </a:r>
            <a:r>
              <a:rPr lang="en-US" sz="1600" b="1" i="1" dirty="0" err="1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Farsimadan</a:t>
            </a:r>
            <a:r>
              <a:rPr lang="en-US" sz="1600" b="1" i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Tribe, </a:t>
            </a:r>
            <a:r>
              <a:rPr lang="en-US" sz="1600" b="1" i="1" dirty="0" err="1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Sheybani</a:t>
            </a:r>
            <a:r>
              <a:rPr lang="en-US" sz="1600" b="1" i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sub-tribe </a:t>
            </a:r>
            <a:endParaRPr lang="en-US" sz="1600" dirty="0">
              <a:solidFill>
                <a:srgbClr val="FFFF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4374915" y="3923497"/>
            <a:ext cx="5095656" cy="16064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14" b="22982"/>
          <a:stretch/>
        </p:blipFill>
        <p:spPr>
          <a:xfrm>
            <a:off x="3407949" y="6211614"/>
            <a:ext cx="1571472" cy="4537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3692" y="5171705"/>
            <a:ext cx="2831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Nahid Naghizadeh, CENESTA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664" y="6225021"/>
            <a:ext cx="1505368" cy="44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333" r="29759"/>
          <a:stretch/>
        </p:blipFill>
        <p:spPr>
          <a:xfrm>
            <a:off x="8618482" y="10"/>
            <a:ext cx="3573517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5" name="Build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06459" y="6286634"/>
            <a:ext cx="406400" cy="406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3879" y="158107"/>
            <a:ext cx="115853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/>
              <a:t>Pastoralism, </a:t>
            </a:r>
            <a:r>
              <a:rPr lang="en-US" sz="4000" b="1" i="1" dirty="0" smtClean="0"/>
              <a:t>the Backbone and Invisible Assets of the World’s Drylands  </a:t>
            </a:r>
            <a:endParaRPr lang="en-US" sz="4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35769" t="13386" r="37902" b="15718"/>
          <a:stretch/>
        </p:blipFill>
        <p:spPr>
          <a:xfrm>
            <a:off x="10632086" y="0"/>
            <a:ext cx="1361022" cy="20605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/>
          <a:srcRect l="38707" t="15066" r="37692" b="26726"/>
          <a:stretch/>
        </p:blipFill>
        <p:spPr>
          <a:xfrm>
            <a:off x="9972559" y="562503"/>
            <a:ext cx="1479505" cy="2051580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252" y="1464731"/>
            <a:ext cx="1649556" cy="21347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15"/>
          <a:stretch/>
        </p:blipFill>
        <p:spPr>
          <a:xfrm>
            <a:off x="8227031" y="3896881"/>
            <a:ext cx="3964968" cy="296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68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379" y="0"/>
            <a:ext cx="5951621" cy="39615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946"/>
            <a:ext cx="6240379" cy="3984215"/>
          </a:xfrm>
          <a:prstGeom prst="rect">
            <a:avLst/>
          </a:prstGeom>
        </p:spPr>
      </p:pic>
      <p:pic>
        <p:nvPicPr>
          <p:cNvPr id="5" name="Picture 4" descr="Kouch%20CENESTA%20(324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3185" y="3950989"/>
            <a:ext cx="5219445" cy="2898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1865" y="133047"/>
            <a:ext cx="54137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 smtClean="0"/>
              <a:t>Policy and Social Issues</a:t>
            </a:r>
            <a:endParaRPr lang="en-US" sz="4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6268"/>
            <a:ext cx="5236029" cy="29017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779"/>
          <a:stretch/>
        </p:blipFill>
        <p:spPr>
          <a:xfrm>
            <a:off x="0" y="2612571"/>
            <a:ext cx="3243943" cy="1338418"/>
          </a:xfrm>
          <a:prstGeom prst="rect">
            <a:avLst/>
          </a:prstGeom>
        </p:spPr>
      </p:pic>
      <p:pic>
        <p:nvPicPr>
          <p:cNvPr id="10" name="Picture 2" descr="1 (33)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966"/>
          <a:stretch/>
        </p:blipFill>
        <p:spPr bwMode="auto">
          <a:xfrm>
            <a:off x="8179618" y="3376199"/>
            <a:ext cx="4012381" cy="1718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1 (24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01943" y="5095107"/>
            <a:ext cx="2090056" cy="1754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46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3" descr="C:\Documents and Settings\Nahi\Desktop\Copy of New Folder (4)\shahsavan 25--27.2.1384 CENESTA (218).JPG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" name="Group 45"/>
          <p:cNvGrpSpPr/>
          <p:nvPr/>
        </p:nvGrpSpPr>
        <p:grpSpPr>
          <a:xfrm>
            <a:off x="1212910" y="196474"/>
            <a:ext cx="9766632" cy="6402627"/>
            <a:chOff x="1212910" y="196474"/>
            <a:chExt cx="9766632" cy="6402627"/>
          </a:xfrm>
        </p:grpSpPr>
        <p:grpSp>
          <p:nvGrpSpPr>
            <p:cNvPr id="2" name="Group 1"/>
            <p:cNvGrpSpPr/>
            <p:nvPr/>
          </p:nvGrpSpPr>
          <p:grpSpPr>
            <a:xfrm rot="10800000">
              <a:off x="1323565" y="196474"/>
              <a:ext cx="9655977" cy="3873627"/>
              <a:chOff x="971550" y="2682875"/>
              <a:chExt cx="6800850" cy="4094892"/>
            </a:xfrm>
          </p:grpSpPr>
          <p:cxnSp>
            <p:nvCxnSpPr>
              <p:cNvPr id="5" name="AutoShape 59"/>
              <p:cNvCxnSpPr>
                <a:cxnSpLocks noChangeShapeType="1"/>
              </p:cNvCxnSpPr>
              <p:nvPr/>
            </p:nvCxnSpPr>
            <p:spPr bwMode="auto">
              <a:xfrm rot="5400000">
                <a:off x="2351087" y="2541588"/>
                <a:ext cx="574675" cy="3333750"/>
              </a:xfrm>
              <a:prstGeom prst="bentConnector3">
                <a:avLst>
                  <a:gd name="adj1" fmla="val 48343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" name="AutoShape 60"/>
              <p:cNvCxnSpPr>
                <a:cxnSpLocks noChangeShapeType="1"/>
              </p:cNvCxnSpPr>
              <p:nvPr/>
            </p:nvCxnSpPr>
            <p:spPr bwMode="auto">
              <a:xfrm rot="5400000">
                <a:off x="3036887" y="3227388"/>
                <a:ext cx="574675" cy="1962150"/>
              </a:xfrm>
              <a:prstGeom prst="bentConnector3">
                <a:avLst>
                  <a:gd name="adj1" fmla="val 48343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" name="AutoShape 61"/>
              <p:cNvCxnSpPr>
                <a:cxnSpLocks noChangeShapeType="1"/>
              </p:cNvCxnSpPr>
              <p:nvPr/>
            </p:nvCxnSpPr>
            <p:spPr bwMode="auto">
              <a:xfrm rot="5400000">
                <a:off x="3706812" y="3897313"/>
                <a:ext cx="574675" cy="622300"/>
              </a:xfrm>
              <a:prstGeom prst="bentConnector3">
                <a:avLst>
                  <a:gd name="adj1" fmla="val 48343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" name="AutoShape 62"/>
              <p:cNvCxnSpPr>
                <a:cxnSpLocks noChangeShapeType="1"/>
              </p:cNvCxnSpPr>
              <p:nvPr/>
            </p:nvCxnSpPr>
            <p:spPr bwMode="auto">
              <a:xfrm rot="16200000" flipH="1">
                <a:off x="4385469" y="3840956"/>
                <a:ext cx="574675" cy="735013"/>
              </a:xfrm>
              <a:prstGeom prst="bentConnector3">
                <a:avLst>
                  <a:gd name="adj1" fmla="val 48343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" name="AutoShape 63"/>
              <p:cNvCxnSpPr>
                <a:cxnSpLocks noChangeShapeType="1"/>
              </p:cNvCxnSpPr>
              <p:nvPr/>
            </p:nvCxnSpPr>
            <p:spPr bwMode="auto">
              <a:xfrm rot="16200000" flipH="1">
                <a:off x="5063331" y="3163094"/>
                <a:ext cx="574675" cy="2090738"/>
              </a:xfrm>
              <a:prstGeom prst="bentConnector3">
                <a:avLst>
                  <a:gd name="adj1" fmla="val 48343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" name="AutoShape 64"/>
              <p:cNvCxnSpPr>
                <a:cxnSpLocks noChangeShapeType="1"/>
              </p:cNvCxnSpPr>
              <p:nvPr/>
            </p:nvCxnSpPr>
            <p:spPr bwMode="auto">
              <a:xfrm rot="16200000" flipH="1">
                <a:off x="5741987" y="2484438"/>
                <a:ext cx="574675" cy="3448050"/>
              </a:xfrm>
              <a:prstGeom prst="bentConnector3">
                <a:avLst>
                  <a:gd name="adj1" fmla="val 48343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" name="AutoShape 65"/>
              <p:cNvCxnSpPr>
                <a:cxnSpLocks noChangeShapeType="1"/>
              </p:cNvCxnSpPr>
              <p:nvPr/>
            </p:nvCxnSpPr>
            <p:spPr bwMode="auto">
              <a:xfrm rot="16200000" flipH="1">
                <a:off x="2362200" y="1371600"/>
                <a:ext cx="590550" cy="3333750"/>
              </a:xfrm>
              <a:prstGeom prst="bentConnector3">
                <a:avLst>
                  <a:gd name="adj1" fmla="val 46505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" name="AutoShape 66"/>
              <p:cNvCxnSpPr>
                <a:cxnSpLocks noChangeShapeType="1"/>
              </p:cNvCxnSpPr>
              <p:nvPr/>
            </p:nvCxnSpPr>
            <p:spPr bwMode="auto">
              <a:xfrm rot="16200000" flipH="1">
                <a:off x="3001963" y="2030412"/>
                <a:ext cx="628650" cy="1978025"/>
              </a:xfrm>
              <a:prstGeom prst="bentConnector3">
                <a:avLst>
                  <a:gd name="adj1" fmla="val 51514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" name="AutoShape 67"/>
              <p:cNvCxnSpPr>
                <a:cxnSpLocks noChangeShapeType="1"/>
              </p:cNvCxnSpPr>
              <p:nvPr/>
            </p:nvCxnSpPr>
            <p:spPr bwMode="auto">
              <a:xfrm rot="16200000" flipH="1">
                <a:off x="3668712" y="2697163"/>
                <a:ext cx="650875" cy="622300"/>
              </a:xfrm>
              <a:prstGeom prst="bentConnector3">
                <a:avLst>
                  <a:gd name="adj1" fmla="val 51463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AutoShape 68"/>
              <p:cNvCxnSpPr>
                <a:cxnSpLocks noChangeShapeType="1"/>
              </p:cNvCxnSpPr>
              <p:nvPr/>
            </p:nvCxnSpPr>
            <p:spPr bwMode="auto">
              <a:xfrm rot="5400000">
                <a:off x="4347369" y="2640806"/>
                <a:ext cx="650875" cy="735013"/>
              </a:xfrm>
              <a:prstGeom prst="bentConnector3">
                <a:avLst>
                  <a:gd name="adj1" fmla="val 51463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AutoShape 69"/>
              <p:cNvCxnSpPr>
                <a:cxnSpLocks noChangeShapeType="1"/>
              </p:cNvCxnSpPr>
              <p:nvPr/>
            </p:nvCxnSpPr>
            <p:spPr bwMode="auto">
              <a:xfrm rot="5400000">
                <a:off x="5025231" y="1962944"/>
                <a:ext cx="650875" cy="2090738"/>
              </a:xfrm>
              <a:prstGeom prst="bentConnector3">
                <a:avLst>
                  <a:gd name="adj1" fmla="val 51463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AutoShape 70"/>
              <p:cNvCxnSpPr>
                <a:cxnSpLocks noChangeShapeType="1"/>
              </p:cNvCxnSpPr>
              <p:nvPr/>
            </p:nvCxnSpPr>
            <p:spPr bwMode="auto">
              <a:xfrm rot="5400000">
                <a:off x="5715088" y="1284303"/>
                <a:ext cx="650875" cy="3448050"/>
              </a:xfrm>
              <a:prstGeom prst="bentConnector3">
                <a:avLst>
                  <a:gd name="adj1" fmla="val 51463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9" name="AutoShape 82"/>
              <p:cNvSpPr>
                <a:spLocks noChangeArrowheads="1"/>
              </p:cNvSpPr>
              <p:nvPr/>
            </p:nvSpPr>
            <p:spPr bwMode="auto">
              <a:xfrm rot="10800000" flipV="1">
                <a:off x="6424614" y="6091967"/>
                <a:ext cx="989827" cy="685800"/>
              </a:xfrm>
              <a:prstGeom prst="wedgeRoundRectCallout">
                <a:avLst>
                  <a:gd name="adj1" fmla="val 35621"/>
                  <a:gd name="adj2" fmla="val -87164"/>
                  <a:gd name="adj3" fmla="val 16667"/>
                </a:avLst>
              </a:prstGeom>
              <a:solidFill>
                <a:srgbClr val="FDF0CF"/>
              </a:solidFill>
              <a:ln w="9525">
                <a:solidFill>
                  <a:srgbClr val="FFCC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400" dirty="0" smtClean="0">
                    <a:latin typeface="Arial Narrow" panose="020B0606020202030204" pitchFamily="34" charset="0"/>
                  </a:rPr>
                  <a:t>In search of job, education, …</a:t>
                </a:r>
                <a:endParaRPr lang="en-US" altLang="en-US" sz="1400" dirty="0"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30" name="AutoShape 65"/>
              <p:cNvCxnSpPr>
                <a:cxnSpLocks noChangeShapeType="1"/>
              </p:cNvCxnSpPr>
              <p:nvPr/>
            </p:nvCxnSpPr>
            <p:spPr bwMode="auto">
              <a:xfrm rot="16200000" flipH="1">
                <a:off x="2381250" y="4454524"/>
                <a:ext cx="590550" cy="3333750"/>
              </a:xfrm>
              <a:prstGeom prst="bentConnector3">
                <a:avLst>
                  <a:gd name="adj1" fmla="val 46505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" name="AutoShape 66"/>
              <p:cNvCxnSpPr>
                <a:cxnSpLocks noChangeShapeType="1"/>
              </p:cNvCxnSpPr>
              <p:nvPr/>
            </p:nvCxnSpPr>
            <p:spPr bwMode="auto">
              <a:xfrm rot="16200000" flipH="1">
                <a:off x="3021013" y="5113336"/>
                <a:ext cx="628650" cy="1978025"/>
              </a:xfrm>
              <a:prstGeom prst="bentConnector3">
                <a:avLst>
                  <a:gd name="adj1" fmla="val 51514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AutoShape 67"/>
              <p:cNvCxnSpPr>
                <a:cxnSpLocks noChangeShapeType="1"/>
              </p:cNvCxnSpPr>
              <p:nvPr/>
            </p:nvCxnSpPr>
            <p:spPr bwMode="auto">
              <a:xfrm rot="16200000" flipH="1">
                <a:off x="3687762" y="5780087"/>
                <a:ext cx="650875" cy="622300"/>
              </a:xfrm>
              <a:prstGeom prst="bentConnector3">
                <a:avLst>
                  <a:gd name="adj1" fmla="val 51463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" name="AutoShape 68"/>
              <p:cNvCxnSpPr>
                <a:cxnSpLocks noChangeShapeType="1"/>
              </p:cNvCxnSpPr>
              <p:nvPr/>
            </p:nvCxnSpPr>
            <p:spPr bwMode="auto">
              <a:xfrm rot="5400000">
                <a:off x="4366419" y="5723730"/>
                <a:ext cx="650875" cy="735013"/>
              </a:xfrm>
              <a:prstGeom prst="bentConnector3">
                <a:avLst>
                  <a:gd name="adj1" fmla="val 51463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" name="AutoShape 69"/>
              <p:cNvCxnSpPr>
                <a:cxnSpLocks noChangeShapeType="1"/>
              </p:cNvCxnSpPr>
              <p:nvPr/>
            </p:nvCxnSpPr>
            <p:spPr bwMode="auto">
              <a:xfrm rot="5400000">
                <a:off x="5044281" y="5045868"/>
                <a:ext cx="650875" cy="2090738"/>
              </a:xfrm>
              <a:prstGeom prst="bentConnector3">
                <a:avLst>
                  <a:gd name="adj1" fmla="val 51463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5" name="AutoShape 70"/>
              <p:cNvCxnSpPr>
                <a:cxnSpLocks noChangeShapeType="1"/>
              </p:cNvCxnSpPr>
              <p:nvPr/>
            </p:nvCxnSpPr>
            <p:spPr bwMode="auto">
              <a:xfrm rot="5400000">
                <a:off x="5722937" y="4367212"/>
                <a:ext cx="650875" cy="3448050"/>
              </a:xfrm>
              <a:prstGeom prst="bentConnector3">
                <a:avLst>
                  <a:gd name="adj1" fmla="val 51463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8" name="Group 37"/>
            <p:cNvGrpSpPr/>
            <p:nvPr/>
          </p:nvGrpSpPr>
          <p:grpSpPr>
            <a:xfrm rot="10800000">
              <a:off x="1212910" y="5295560"/>
              <a:ext cx="9766632" cy="555589"/>
              <a:chOff x="971550" y="3921125"/>
              <a:chExt cx="6781800" cy="574675"/>
            </a:xfrm>
          </p:grpSpPr>
          <p:cxnSp>
            <p:nvCxnSpPr>
              <p:cNvPr id="39" name="AutoShape 59"/>
              <p:cNvCxnSpPr>
                <a:cxnSpLocks noChangeShapeType="1"/>
              </p:cNvCxnSpPr>
              <p:nvPr/>
            </p:nvCxnSpPr>
            <p:spPr bwMode="auto">
              <a:xfrm rot="5400000">
                <a:off x="2351087" y="2541588"/>
                <a:ext cx="574675" cy="3333750"/>
              </a:xfrm>
              <a:prstGeom prst="bentConnector3">
                <a:avLst>
                  <a:gd name="adj1" fmla="val 48343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" name="AutoShape 60"/>
              <p:cNvCxnSpPr>
                <a:cxnSpLocks noChangeShapeType="1"/>
              </p:cNvCxnSpPr>
              <p:nvPr/>
            </p:nvCxnSpPr>
            <p:spPr bwMode="auto">
              <a:xfrm rot="5400000">
                <a:off x="3036887" y="3227388"/>
                <a:ext cx="574675" cy="1962150"/>
              </a:xfrm>
              <a:prstGeom prst="bentConnector3">
                <a:avLst>
                  <a:gd name="adj1" fmla="val 48343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1" name="AutoShape 61"/>
              <p:cNvCxnSpPr>
                <a:cxnSpLocks noChangeShapeType="1"/>
              </p:cNvCxnSpPr>
              <p:nvPr/>
            </p:nvCxnSpPr>
            <p:spPr bwMode="auto">
              <a:xfrm rot="5400000">
                <a:off x="3706812" y="3897313"/>
                <a:ext cx="574675" cy="622300"/>
              </a:xfrm>
              <a:prstGeom prst="bentConnector3">
                <a:avLst>
                  <a:gd name="adj1" fmla="val 48343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2" name="AutoShape 62"/>
              <p:cNvCxnSpPr>
                <a:cxnSpLocks noChangeShapeType="1"/>
              </p:cNvCxnSpPr>
              <p:nvPr/>
            </p:nvCxnSpPr>
            <p:spPr bwMode="auto">
              <a:xfrm rot="16200000" flipH="1">
                <a:off x="4385469" y="3840956"/>
                <a:ext cx="574675" cy="735013"/>
              </a:xfrm>
              <a:prstGeom prst="bentConnector3">
                <a:avLst>
                  <a:gd name="adj1" fmla="val 48343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3" name="AutoShape 63"/>
              <p:cNvCxnSpPr>
                <a:cxnSpLocks noChangeShapeType="1"/>
              </p:cNvCxnSpPr>
              <p:nvPr/>
            </p:nvCxnSpPr>
            <p:spPr bwMode="auto">
              <a:xfrm rot="16200000" flipH="1">
                <a:off x="5063331" y="3163094"/>
                <a:ext cx="574675" cy="2090738"/>
              </a:xfrm>
              <a:prstGeom prst="bentConnector3">
                <a:avLst>
                  <a:gd name="adj1" fmla="val 48343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4" name="AutoShape 64"/>
              <p:cNvCxnSpPr>
                <a:cxnSpLocks noChangeShapeType="1"/>
              </p:cNvCxnSpPr>
              <p:nvPr/>
            </p:nvCxnSpPr>
            <p:spPr bwMode="auto">
              <a:xfrm rot="16200000" flipH="1">
                <a:off x="5741987" y="2484438"/>
                <a:ext cx="574675" cy="3448050"/>
              </a:xfrm>
              <a:prstGeom prst="bentConnector3">
                <a:avLst>
                  <a:gd name="adj1" fmla="val 48343"/>
                </a:avLst>
              </a:prstGeom>
              <a:noFill/>
              <a:ln w="9525">
                <a:solidFill>
                  <a:srgbClr val="333333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45" name="Flowchart: Punched Tape 44"/>
            <p:cNvSpPr/>
            <p:nvPr/>
          </p:nvSpPr>
          <p:spPr>
            <a:xfrm>
              <a:off x="4087896" y="5709147"/>
              <a:ext cx="4208457" cy="889954"/>
            </a:xfrm>
            <a:prstGeom prst="flowChartPunchedTap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 smtClean="0">
                  <a:solidFill>
                    <a:schemeClr val="tx1"/>
                  </a:solidFill>
                </a:rPr>
                <a:t>Poor &amp; Inappropriate Policies </a:t>
              </a:r>
            </a:p>
            <a:p>
              <a:pPr algn="ctr"/>
              <a:r>
                <a:rPr lang="en-US" sz="2200" b="1" dirty="0" smtClean="0">
                  <a:solidFill>
                    <a:schemeClr val="tx1"/>
                  </a:solidFill>
                </a:rPr>
                <a:t>&amp; Programs at various levels </a:t>
              </a:r>
              <a:endParaRPr lang="en-US" sz="2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47" name="Flowchart: Punched Tape 46"/>
          <p:cNvSpPr/>
          <p:nvPr/>
        </p:nvSpPr>
        <p:spPr>
          <a:xfrm>
            <a:off x="4600835" y="2704837"/>
            <a:ext cx="3306828" cy="993094"/>
          </a:xfrm>
          <a:prstGeom prst="flowChartPunchedTap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n-US" sz="1700" b="1" i="1" dirty="0" smtClean="0">
                <a:solidFill>
                  <a:schemeClr val="tx1"/>
                </a:solidFill>
              </a:rPr>
              <a:t>Fragmentation of Pastoralists territories—undermining mobility and survival of pastoralists</a:t>
            </a:r>
            <a:endParaRPr lang="en-US" sz="1700" b="1" dirty="0">
              <a:solidFill>
                <a:schemeClr val="tx1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8355929" y="4090737"/>
            <a:ext cx="1638304" cy="118711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Ignoring indigenous knowledge and Socio &amp; ecological values </a:t>
            </a:r>
            <a:endParaRPr lang="en-US" altLang="en-US" sz="1400" b="1" dirty="0">
              <a:solidFill>
                <a:schemeClr val="tx1"/>
              </a:solidFill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6246218" y="4079882"/>
            <a:ext cx="1879527" cy="118711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</a:rPr>
              <a:t>L</a:t>
            </a:r>
            <a:r>
              <a:rPr lang="en-US" sz="1500" b="1" dirty="0" smtClean="0">
                <a:solidFill>
                  <a:schemeClr val="tx1"/>
                </a:solidFill>
              </a:rPr>
              <a:t>ack </a:t>
            </a:r>
            <a:r>
              <a:rPr lang="en-US" sz="1500" b="1" dirty="0">
                <a:solidFill>
                  <a:schemeClr val="tx1"/>
                </a:solidFill>
              </a:rPr>
              <a:t>of </a:t>
            </a:r>
            <a:r>
              <a:rPr lang="en-US" sz="1500" b="1" dirty="0" smtClean="0">
                <a:solidFill>
                  <a:schemeClr val="tx1"/>
                </a:solidFill>
              </a:rPr>
              <a:t> </a:t>
            </a:r>
            <a:r>
              <a:rPr lang="en-US" sz="1500" b="1" dirty="0">
                <a:solidFill>
                  <a:schemeClr val="tx1"/>
                </a:solidFill>
              </a:rPr>
              <a:t>legal systems to legalize common property and mobility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355043" y="4051324"/>
            <a:ext cx="1638304" cy="118711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</a:rPr>
              <a:t>Social inequality and unbalance </a:t>
            </a:r>
            <a:r>
              <a:rPr lang="en-US" sz="1500" b="1" dirty="0" smtClean="0">
                <a:solidFill>
                  <a:schemeClr val="tx1"/>
                </a:solidFill>
              </a:rPr>
              <a:t>subsidies &amp; </a:t>
            </a:r>
            <a:r>
              <a:rPr lang="en-US" sz="1500" b="1" dirty="0">
                <a:solidFill>
                  <a:schemeClr val="tx1"/>
                </a:solidFill>
              </a:rPr>
              <a:t>development works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2513656" y="4100134"/>
            <a:ext cx="1638304" cy="118711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</a:rPr>
              <a:t>Forced </a:t>
            </a:r>
            <a:r>
              <a:rPr lang="en-US" sz="1500" b="1" dirty="0" smtClean="0">
                <a:solidFill>
                  <a:schemeClr val="tx1"/>
                </a:solidFill>
              </a:rPr>
              <a:t> &amp; induced sedentarisation </a:t>
            </a:r>
            <a:endParaRPr lang="en-US" sz="1500" b="1" dirty="0">
              <a:solidFill>
                <a:schemeClr val="tx1"/>
              </a:solidFill>
            </a:endParaRPr>
          </a:p>
          <a:p>
            <a:pPr algn="ctr"/>
            <a:r>
              <a:rPr lang="en-US" sz="1500" b="1" dirty="0">
                <a:solidFill>
                  <a:schemeClr val="tx1"/>
                </a:solidFill>
              </a:rPr>
              <a:t>nationalization of rangelands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566231" y="4101499"/>
            <a:ext cx="1744341" cy="118711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chemeClr val="tx1"/>
                </a:solidFill>
              </a:rPr>
              <a:t>Land allocation to Large </a:t>
            </a:r>
            <a:r>
              <a:rPr lang="en-US" sz="1500" b="1" dirty="0">
                <a:solidFill>
                  <a:schemeClr val="tx1"/>
                </a:solidFill>
              </a:rPr>
              <a:t>scale development </a:t>
            </a:r>
            <a:r>
              <a:rPr lang="en-US" sz="1500" b="1" dirty="0" smtClean="0">
                <a:solidFill>
                  <a:schemeClr val="tx1"/>
                </a:solidFill>
              </a:rPr>
              <a:t>projects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10220007" y="4051324"/>
            <a:ext cx="1638304" cy="118711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Poor delivery of mobile services in veterinary, health, education, </a:t>
            </a:r>
            <a:r>
              <a:rPr lang="en-US" sz="1400" b="1" dirty="0" smtClean="0">
                <a:solidFill>
                  <a:schemeClr val="tx1"/>
                </a:solidFill>
              </a:rPr>
              <a:t>…</a:t>
            </a:r>
            <a:endParaRPr lang="en-US" altLang="en-US" sz="1400" b="1" dirty="0">
              <a:solidFill>
                <a:schemeClr val="tx1"/>
              </a:solidFill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8202168" y="1189857"/>
            <a:ext cx="1663727" cy="1158831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Loss of: grazing lands, biodiversity &amp; local breeds &amp; degradation</a:t>
            </a:r>
            <a:endParaRPr lang="en-US" sz="1400" b="1" dirty="0"/>
          </a:p>
        </p:txBody>
      </p:sp>
      <p:sp>
        <p:nvSpPr>
          <p:cNvPr id="68" name="Rounded Rectangle 67"/>
          <p:cNvSpPr/>
          <p:nvPr/>
        </p:nvSpPr>
        <p:spPr>
          <a:xfrm>
            <a:off x="6134955" y="1150718"/>
            <a:ext cx="1879527" cy="1187116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Weakening customary governance &amp; social structure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4243780" y="1122160"/>
            <a:ext cx="1638304" cy="1187116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</a:rPr>
              <a:t>Multilevel disputes and conflict 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2402393" y="1170970"/>
            <a:ext cx="1638304" cy="1187116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</a:rPr>
              <a:t>Migration </a:t>
            </a:r>
            <a:r>
              <a:rPr lang="en-US" sz="1500" b="1" dirty="0" smtClean="0">
                <a:solidFill>
                  <a:schemeClr val="bg1"/>
                </a:solidFill>
              </a:rPr>
              <a:t>&amp; </a:t>
            </a:r>
            <a:r>
              <a:rPr lang="en-US" sz="1500" b="1" dirty="0">
                <a:solidFill>
                  <a:schemeClr val="bg1"/>
                </a:solidFill>
              </a:rPr>
              <a:t>marginalization </a:t>
            </a:r>
            <a:r>
              <a:rPr lang="en-US" sz="1500" b="1" dirty="0" smtClean="0">
                <a:solidFill>
                  <a:schemeClr val="bg1"/>
                </a:solidFill>
              </a:rPr>
              <a:t>in big cities</a:t>
            </a: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454968" y="1172335"/>
            <a:ext cx="1744341" cy="1187116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15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Endangered livelihoods </a:t>
            </a:r>
            <a:r>
              <a:rPr lang="en-US" altLang="en-US" sz="1500" b="1" dirty="0">
                <a:solidFill>
                  <a:schemeClr val="bg1"/>
                </a:solidFill>
                <a:latin typeface="Arial Narrow" panose="020B0606020202030204" pitchFamily="34" charset="0"/>
              </a:rPr>
              <a:t>&amp; production </a:t>
            </a:r>
            <a:r>
              <a:rPr lang="en-US" altLang="en-US" sz="15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system</a:t>
            </a:r>
            <a:endParaRPr lang="en-US" altLang="en-US" sz="15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10108744" y="1122160"/>
            <a:ext cx="1638304" cy="1187116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innerShdw blurRad="63500" dist="50800" dir="2154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Blocked Migratory routes, loss of indigenous knowledge 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74" name="AutoShape 82"/>
          <p:cNvSpPr>
            <a:spLocks noChangeArrowheads="1"/>
          </p:cNvSpPr>
          <p:nvPr/>
        </p:nvSpPr>
        <p:spPr bwMode="auto">
          <a:xfrm flipV="1">
            <a:off x="3374120" y="208825"/>
            <a:ext cx="2173919" cy="540540"/>
          </a:xfrm>
          <a:prstGeom prst="wedgeRoundRectCallout">
            <a:avLst>
              <a:gd name="adj1" fmla="val 29810"/>
              <a:gd name="adj2" fmla="val -106949"/>
              <a:gd name="adj3" fmla="val 16667"/>
            </a:avLst>
          </a:prstGeom>
          <a:solidFill>
            <a:srgbClr val="FDF0CF"/>
          </a:solidFill>
          <a:ln w="9525">
            <a:solidFill>
              <a:srgbClr val="FFCC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400" dirty="0" smtClean="0">
                <a:latin typeface="Arial Narrow" panose="020B0606020202030204" pitchFamily="34" charset="0"/>
              </a:rPr>
              <a:t>Insecure </a:t>
            </a:r>
            <a:r>
              <a:rPr lang="en-US" sz="1400" dirty="0">
                <a:latin typeface="Arial Narrow" panose="020B0606020202030204" pitchFamily="34" charset="0"/>
              </a:rPr>
              <a:t>property </a:t>
            </a:r>
            <a:r>
              <a:rPr lang="en-US" sz="1400" dirty="0" smtClean="0">
                <a:latin typeface="Arial Narrow" panose="020B0606020202030204" pitchFamily="34" charset="0"/>
              </a:rPr>
              <a:t>rights &amp; right to land/ degradation</a:t>
            </a:r>
            <a:endParaRPr lang="en-US" altLang="en-US" sz="1400" dirty="0">
              <a:latin typeface="Arial Narrow" panose="020B0606020202030204" pitchFamily="34" charset="0"/>
            </a:endParaRPr>
          </a:p>
        </p:txBody>
      </p:sp>
      <p:sp>
        <p:nvSpPr>
          <p:cNvPr id="75" name="AutoShape 82"/>
          <p:cNvSpPr>
            <a:spLocks noChangeArrowheads="1"/>
          </p:cNvSpPr>
          <p:nvPr/>
        </p:nvSpPr>
        <p:spPr bwMode="auto">
          <a:xfrm flipV="1">
            <a:off x="5869100" y="224586"/>
            <a:ext cx="1834622" cy="543619"/>
          </a:xfrm>
          <a:prstGeom prst="wedgeRoundRectCallout">
            <a:avLst>
              <a:gd name="adj1" fmla="val 11158"/>
              <a:gd name="adj2" fmla="val -119201"/>
              <a:gd name="adj3" fmla="val 16667"/>
            </a:avLst>
          </a:prstGeom>
          <a:solidFill>
            <a:srgbClr val="FDF0CF"/>
          </a:solidFill>
          <a:ln w="9525">
            <a:solidFill>
              <a:srgbClr val="FFCC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400" dirty="0">
                <a:latin typeface="Arial Narrow" panose="020B0606020202030204" pitchFamily="34" charset="0"/>
              </a:rPr>
              <a:t>Weakening customary NRs management </a:t>
            </a:r>
            <a:endParaRPr lang="en-US" altLang="en-US" sz="1400" dirty="0">
              <a:latin typeface="Arial Narrow" panose="020B0606020202030204" pitchFamily="34" charset="0"/>
            </a:endParaRPr>
          </a:p>
        </p:txBody>
      </p:sp>
      <p:sp>
        <p:nvSpPr>
          <p:cNvPr id="77" name="AutoShape 82"/>
          <p:cNvSpPr>
            <a:spLocks noChangeArrowheads="1"/>
          </p:cNvSpPr>
          <p:nvPr/>
        </p:nvSpPr>
        <p:spPr bwMode="auto">
          <a:xfrm flipV="1">
            <a:off x="7907662" y="217336"/>
            <a:ext cx="1585362" cy="592006"/>
          </a:xfrm>
          <a:prstGeom prst="wedgeRoundRectCallout">
            <a:avLst>
              <a:gd name="adj1" fmla="val 8199"/>
              <a:gd name="adj2" fmla="val -108368"/>
              <a:gd name="adj3" fmla="val 16667"/>
            </a:avLst>
          </a:prstGeom>
          <a:solidFill>
            <a:srgbClr val="FDF0CF"/>
          </a:solidFill>
          <a:ln w="9525">
            <a:solidFill>
              <a:srgbClr val="FFCC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400" dirty="0">
                <a:latin typeface="Arial Narrow" panose="020B0606020202030204" pitchFamily="34" charset="0"/>
              </a:rPr>
              <a:t>Weakening socio-ecological cohesion</a:t>
            </a:r>
            <a:endParaRPr lang="en-US" altLang="en-US" sz="1400" dirty="0">
              <a:latin typeface="Arial Narrow" panose="020B0606020202030204" pitchFamily="34" charset="0"/>
            </a:endParaRPr>
          </a:p>
          <a:p>
            <a:pPr algn="ctr"/>
            <a:endParaRPr lang="en-US" altLang="en-US" sz="1400" dirty="0">
              <a:latin typeface="Arial Narrow" panose="020B0606020202030204" pitchFamily="34" charset="0"/>
            </a:endParaRPr>
          </a:p>
        </p:txBody>
      </p:sp>
      <p:sp>
        <p:nvSpPr>
          <p:cNvPr id="78" name="AutoShape 82"/>
          <p:cNvSpPr>
            <a:spLocks noChangeArrowheads="1"/>
          </p:cNvSpPr>
          <p:nvPr/>
        </p:nvSpPr>
        <p:spPr bwMode="auto">
          <a:xfrm flipV="1">
            <a:off x="9696964" y="183092"/>
            <a:ext cx="1814382" cy="592006"/>
          </a:xfrm>
          <a:prstGeom prst="wedgeRoundRectCallout">
            <a:avLst>
              <a:gd name="adj1" fmla="val 241"/>
              <a:gd name="adj2" fmla="val -102949"/>
              <a:gd name="adj3" fmla="val 16667"/>
            </a:avLst>
          </a:prstGeom>
          <a:solidFill>
            <a:srgbClr val="FDF0CF"/>
          </a:solidFill>
          <a:ln w="9525">
            <a:solidFill>
              <a:srgbClr val="FFCC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400" dirty="0" smtClean="0">
                <a:latin typeface="Arial Narrow" panose="020B0606020202030204" pitchFamily="34" charset="0"/>
              </a:rPr>
              <a:t>Increased </a:t>
            </a:r>
            <a:r>
              <a:rPr lang="en-US" sz="1400" dirty="0">
                <a:latin typeface="Arial Narrow" panose="020B0606020202030204" pitchFamily="34" charset="0"/>
              </a:rPr>
              <a:t>pressure of livestock </a:t>
            </a:r>
            <a:r>
              <a:rPr lang="en-US" sz="1400" dirty="0" smtClean="0">
                <a:latin typeface="Arial Narrow" panose="020B0606020202030204" pitchFamily="34" charset="0"/>
              </a:rPr>
              <a:t>&amp; degradation</a:t>
            </a:r>
            <a:endParaRPr lang="en-US" altLang="en-US" sz="1400" dirty="0">
              <a:latin typeface="Arial Narrow" panose="020B0606020202030204" pitchFamily="34" charset="0"/>
            </a:endParaRPr>
          </a:p>
        </p:txBody>
      </p:sp>
      <p:sp>
        <p:nvSpPr>
          <p:cNvPr id="79" name="AutoShape 82"/>
          <p:cNvSpPr>
            <a:spLocks noChangeArrowheads="1"/>
          </p:cNvSpPr>
          <p:nvPr/>
        </p:nvSpPr>
        <p:spPr bwMode="auto">
          <a:xfrm flipV="1">
            <a:off x="111628" y="208825"/>
            <a:ext cx="1608547" cy="610957"/>
          </a:xfrm>
          <a:prstGeom prst="wedgeRoundRectCallout">
            <a:avLst>
              <a:gd name="adj1" fmla="val -907"/>
              <a:gd name="adj2" fmla="val -99528"/>
              <a:gd name="adj3" fmla="val 16667"/>
            </a:avLst>
          </a:prstGeom>
          <a:solidFill>
            <a:srgbClr val="FDF0CF"/>
          </a:solidFill>
          <a:ln w="9525">
            <a:solidFill>
              <a:srgbClr val="FFCC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300" dirty="0" smtClean="0">
                <a:latin typeface="Arial Narrow" panose="020B0606020202030204" pitchFamily="34" charset="0"/>
              </a:rPr>
              <a:t>Loss of income &amp; loss of youth motivation</a:t>
            </a:r>
            <a:endParaRPr lang="en-US" altLang="en-US" sz="1300" dirty="0">
              <a:latin typeface="Arial Narrow" panose="020B0606020202030204" pitchFamily="34" charset="0"/>
            </a:endParaRPr>
          </a:p>
        </p:txBody>
      </p:sp>
      <p:sp>
        <p:nvSpPr>
          <p:cNvPr id="83" name="Wave 82"/>
          <p:cNvSpPr/>
          <p:nvPr/>
        </p:nvSpPr>
        <p:spPr>
          <a:xfrm>
            <a:off x="403317" y="2688220"/>
            <a:ext cx="1561350" cy="931260"/>
          </a:xfrm>
          <a:prstGeom prst="wav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Social &amp; Policy Issues</a:t>
            </a:r>
            <a:endParaRPr lang="en-US" sz="2000" b="1" dirty="0"/>
          </a:p>
        </p:txBody>
      </p:sp>
      <p:sp>
        <p:nvSpPr>
          <p:cNvPr id="88" name="Left-Right Arrow 87"/>
          <p:cNvSpPr/>
          <p:nvPr/>
        </p:nvSpPr>
        <p:spPr>
          <a:xfrm>
            <a:off x="2250040" y="4642710"/>
            <a:ext cx="337212" cy="101963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Left-Right Arrow 88"/>
          <p:cNvSpPr/>
          <p:nvPr/>
        </p:nvSpPr>
        <p:spPr>
          <a:xfrm>
            <a:off x="4090719" y="4631367"/>
            <a:ext cx="337212" cy="101963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Left-Right Arrow 89"/>
          <p:cNvSpPr/>
          <p:nvPr/>
        </p:nvSpPr>
        <p:spPr>
          <a:xfrm>
            <a:off x="5951647" y="4625706"/>
            <a:ext cx="337212" cy="101963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Left-Right Arrow 90"/>
          <p:cNvSpPr/>
          <p:nvPr/>
        </p:nvSpPr>
        <p:spPr>
          <a:xfrm>
            <a:off x="8080409" y="4616967"/>
            <a:ext cx="337212" cy="101963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Left-Right Arrow 91"/>
          <p:cNvSpPr/>
          <p:nvPr/>
        </p:nvSpPr>
        <p:spPr>
          <a:xfrm>
            <a:off x="9945739" y="4618287"/>
            <a:ext cx="337212" cy="101963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iagr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5111" y="63087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7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Documents and Settings\Nahi\Desktop\Copy of New Folder (4)\shahsavan 25--27.2.1384 CENESTA (218)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4" y="-35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3996" y="598346"/>
            <a:ext cx="11744804" cy="3585597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>
            <a:spAutoFit/>
          </a:bodyPr>
          <a:lstStyle/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300" dirty="0"/>
              <a:t>Recognition of the pastoralist's "Territories of </a:t>
            </a:r>
            <a:r>
              <a:rPr lang="en-US" sz="2300" dirty="0" smtClean="0"/>
              <a:t>Life“ and customary governance systems and, </a:t>
            </a:r>
            <a:r>
              <a:rPr lang="en-US" sz="2300" dirty="0"/>
              <a:t>provision of the secure and sustainable right to land and its </a:t>
            </a:r>
            <a:r>
              <a:rPr lang="en-US" sz="2300" dirty="0" smtClean="0"/>
              <a:t>resources;</a:t>
            </a: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300" dirty="0" smtClean="0"/>
              <a:t>Establish </a:t>
            </a:r>
            <a:r>
              <a:rPr lang="en-US" sz="2300" dirty="0"/>
              <a:t>binding strong supporting policies and resources to enhance the resilience and mobility features of pastoralists on environmental tensions and take immediate urgent actions to save the endangered livelihoods </a:t>
            </a:r>
            <a:r>
              <a:rPr lang="en-US" sz="2300" dirty="0" smtClean="0"/>
              <a:t>of pastoralists </a:t>
            </a:r>
            <a:r>
              <a:rPr lang="en-US" sz="2300" dirty="0"/>
              <a:t>through relevant international policy platforms </a:t>
            </a:r>
            <a:r>
              <a:rPr lang="en-US" sz="2300" dirty="0" smtClean="0"/>
              <a:t>(the </a:t>
            </a:r>
            <a:r>
              <a:rPr lang="en-US" sz="2300" dirty="0"/>
              <a:t>three Rio Conventions, </a:t>
            </a:r>
            <a:r>
              <a:rPr lang="en-US" sz="2300" dirty="0" smtClean="0"/>
              <a:t>UNDRIP</a:t>
            </a:r>
            <a:r>
              <a:rPr lang="en-US" sz="2300" dirty="0"/>
              <a:t>, </a:t>
            </a:r>
            <a:r>
              <a:rPr lang="en-US" sz="2300" dirty="0" smtClean="0"/>
              <a:t>IYRP, Dana Declaration, and other international instruments);</a:t>
            </a:r>
            <a:endParaRPr lang="en-US" sz="2300" dirty="0"/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300" dirty="0" smtClean="0"/>
              <a:t>Support </a:t>
            </a:r>
            <a:r>
              <a:rPr lang="en-US" sz="2300" dirty="0"/>
              <a:t>and encourage pastoralists youth to take responsibility for preserving, sustainable use, and restoration of their territories and promoting their indigenous </a:t>
            </a:r>
            <a:r>
              <a:rPr lang="en-US" sz="2300" dirty="0" smtClean="0"/>
              <a:t>food systems</a:t>
            </a:r>
            <a:endParaRPr lang="en-GB" sz="2300" dirty="0"/>
          </a:p>
        </p:txBody>
      </p:sp>
      <p:sp>
        <p:nvSpPr>
          <p:cNvPr id="5" name="Rectangle 4"/>
          <p:cNvSpPr/>
          <p:nvPr/>
        </p:nvSpPr>
        <p:spPr>
          <a:xfrm>
            <a:off x="255682" y="83006"/>
            <a:ext cx="27183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Key Messages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02130"/>
            <a:ext cx="4721544" cy="26558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6" b="8574"/>
          <a:stretch/>
        </p:blipFill>
        <p:spPr>
          <a:xfrm>
            <a:off x="8334703" y="4225159"/>
            <a:ext cx="3889381" cy="26340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4" b="6433"/>
          <a:stretch/>
        </p:blipFill>
        <p:spPr>
          <a:xfrm>
            <a:off x="1" y="5467186"/>
            <a:ext cx="2444852" cy="13839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545" y="4195841"/>
            <a:ext cx="3560607" cy="26553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853" y="5150066"/>
            <a:ext cx="22352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5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8891" y="5948664"/>
            <a:ext cx="4539916" cy="830997"/>
          </a:xfrm>
          <a:prstGeom prst="rect">
            <a:avLst/>
          </a:prstGeom>
          <a:solidFill>
            <a:schemeClr val="accent6">
              <a:lumMod val="20000"/>
              <a:lumOff val="80000"/>
              <a:alpha val="62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i="1" dirty="0" smtClean="0"/>
              <a:t>Nahid Naghizadeh, CENESTA, Iran</a:t>
            </a:r>
          </a:p>
          <a:p>
            <a:r>
              <a:rPr lang="en-US" sz="2400" b="1" i="1" dirty="0" smtClean="0">
                <a:hlinkClick r:id="rId5"/>
              </a:rPr>
              <a:t>www.cenesta.org</a:t>
            </a:r>
            <a:r>
              <a:rPr lang="en-US" sz="2400" b="1" i="1" dirty="0" smtClean="0"/>
              <a:t>   </a:t>
            </a:r>
            <a:endParaRPr lang="en-US" sz="2400" dirty="0"/>
          </a:p>
        </p:txBody>
      </p:sp>
      <p:pic>
        <p:nvPicPr>
          <p:cNvPr id="2" name="Key-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7583" y="63732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2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6887</TotalTime>
  <Words>343</Words>
  <Application>Microsoft Office PowerPoint</Application>
  <PresentationFormat>Widescreen</PresentationFormat>
  <Paragraphs>36</Paragraphs>
  <Slides>6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Arial Narrow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Nahid</dc:creator>
  <cp:lastModifiedBy>Nahid</cp:lastModifiedBy>
  <cp:revision>167</cp:revision>
  <dcterms:created xsi:type="dcterms:W3CDTF">2021-10-14T14:03:57Z</dcterms:created>
  <dcterms:modified xsi:type="dcterms:W3CDTF">2022-07-18T08:07:58Z</dcterms:modified>
</cp:coreProperties>
</file>