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1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16"/>
            <a:ext cx="12192000" cy="6998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4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9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579A-6EFF-4C67-8444-6A88A9EBF1DC}" type="datetimeFigureOut">
              <a:rPr lang="en-GB" smtClean="0"/>
              <a:t>10/11/23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"/>
            <a:ext cx="51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http://iyrp.info"/>
          <p:cNvSpPr txBox="1">
            <a:spLocks noChangeArrowheads="1"/>
          </p:cNvSpPr>
          <p:nvPr/>
        </p:nvSpPr>
        <p:spPr bwMode="auto">
          <a:xfrm>
            <a:off x="5143437" y="6346073"/>
            <a:ext cx="1410707" cy="3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de-DE" altLang="en-US" sz="18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www.i</a:t>
            </a:r>
            <a:r>
              <a:rPr lang="de-DE" altLang="en-US" sz="18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yrp.info</a:t>
            </a:r>
          </a:p>
        </p:txBody>
      </p:sp>
      <p:sp>
        <p:nvSpPr>
          <p:cNvPr id="2053" name="International Year of…"/>
          <p:cNvSpPr txBox="1">
            <a:spLocks noChangeArrowheads="1"/>
          </p:cNvSpPr>
          <p:nvPr/>
        </p:nvSpPr>
        <p:spPr bwMode="auto">
          <a:xfrm>
            <a:off x="1542287" y="273935"/>
            <a:ext cx="9107424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de-DE" altLang="en-US" sz="40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UN International Year of 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Rangelands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Thin" charset="0"/>
                <a:sym typeface="Proxima Nova Thin" charset="0"/>
              </a:rPr>
              <a:t> &amp; 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Pastoralists (IYRP) 2026</a:t>
            </a:r>
          </a:p>
        </p:txBody>
      </p:sp>
      <p:pic>
        <p:nvPicPr>
          <p:cNvPr id="2054" name="Bild 1" descr="IYRL logo white H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8" y="3429000"/>
            <a:ext cx="4162924" cy="26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International Year of…"/>
          <p:cNvSpPr txBox="1">
            <a:spLocks noChangeArrowheads="1"/>
          </p:cNvSpPr>
          <p:nvPr/>
        </p:nvSpPr>
        <p:spPr bwMode="auto">
          <a:xfrm>
            <a:off x="2024965" y="2304718"/>
            <a:ext cx="8142070" cy="7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en-US" sz="3600" b="0" dirty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Overview of IYRP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19747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65" y="469295"/>
            <a:ext cx="10515600" cy="62193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 smtClean="0"/>
              <a:t>Group 6: Rangelands </a:t>
            </a:r>
            <a:r>
              <a:rPr lang="en-GB" b="1" dirty="0" smtClean="0"/>
              <a:t>&amp; </a:t>
            </a:r>
            <a:r>
              <a:rPr lang="en-GB" b="1" dirty="0" smtClean="0"/>
              <a:t>Biodiversity </a:t>
            </a:r>
            <a:r>
              <a:rPr lang="en-GB" i="1" dirty="0" smtClean="0"/>
              <a:t>(</a:t>
            </a:r>
            <a:r>
              <a:rPr lang="en-GB" i="1" dirty="0"/>
              <a:t>under development)</a:t>
            </a:r>
            <a:endParaRPr lang="en-GB" b="1" dirty="0" smtClean="0"/>
          </a:p>
          <a:p>
            <a:pPr lvl="1">
              <a:lnSpc>
                <a:spcPct val="110000"/>
              </a:lnSpc>
              <a:spcBef>
                <a:spcPts val="1100"/>
              </a:spcBef>
            </a:pPr>
            <a:r>
              <a:rPr lang="en-GB" sz="2300" dirty="0"/>
              <a:t>Coordinators: </a:t>
            </a:r>
            <a:r>
              <a:rPr lang="en-GB" sz="2300" dirty="0" smtClean="0"/>
              <a:t>Rashmi Singh </a:t>
            </a:r>
            <a:r>
              <a:rPr lang="en-GB" sz="2300" dirty="0" smtClean="0"/>
              <a:t>&amp; </a:t>
            </a:r>
            <a:r>
              <a:rPr lang="en-GB" sz="2300" dirty="0" smtClean="0"/>
              <a:t>Matthew Luizza</a:t>
            </a:r>
          </a:p>
          <a:p>
            <a:pPr lvl="1">
              <a:lnSpc>
                <a:spcPct val="110000"/>
              </a:lnSpc>
            </a:pPr>
            <a:r>
              <a:rPr lang="en-GB" sz="2300" dirty="0"/>
              <a:t>Status: </a:t>
            </a:r>
            <a:r>
              <a:rPr lang="en-GB" sz="2300" dirty="0" smtClean="0"/>
              <a:t>Concept note </a:t>
            </a:r>
            <a:r>
              <a:rPr lang="en-GB" sz="2300" dirty="0"/>
              <a:t>developed and to be shared with the network to stimulate the creation of a </a:t>
            </a:r>
            <a:r>
              <a:rPr lang="en-GB" sz="2300" dirty="0" smtClean="0"/>
              <a:t>WG</a:t>
            </a:r>
            <a:endParaRPr lang="en-GB" sz="2300" dirty="0"/>
          </a:p>
          <a:p>
            <a:pPr lvl="1">
              <a:lnSpc>
                <a:spcPct val="110000"/>
              </a:lnSpc>
            </a:pPr>
            <a:r>
              <a:rPr lang="en-GB" sz="2300" dirty="0" smtClean="0"/>
              <a:t>Focus on “Biodiversity and Ecosystem Services”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GB" b="1" dirty="0" smtClean="0"/>
              <a:t>Group 7: Economics </a:t>
            </a:r>
            <a:r>
              <a:rPr lang="en-GB" b="1" dirty="0" smtClean="0"/>
              <a:t>of </a:t>
            </a:r>
            <a:r>
              <a:rPr lang="en-GB" b="1" dirty="0" smtClean="0"/>
              <a:t>Pastoralism</a:t>
            </a:r>
            <a:r>
              <a:rPr lang="en-GB" i="1" dirty="0" smtClean="0"/>
              <a:t> (under development)</a:t>
            </a:r>
            <a:endParaRPr lang="en-GB" i="1" dirty="0" smtClean="0"/>
          </a:p>
          <a:p>
            <a:pPr lvl="1">
              <a:lnSpc>
                <a:spcPct val="110000"/>
              </a:lnSpc>
              <a:spcBef>
                <a:spcPts val="1100"/>
              </a:spcBef>
            </a:pPr>
            <a:r>
              <a:rPr lang="en-GB" sz="2300" dirty="0" smtClean="0"/>
              <a:t>Coordinator: Serena Ferrari (CIRAD, France)</a:t>
            </a:r>
          </a:p>
          <a:p>
            <a:pPr lvl="1">
              <a:lnSpc>
                <a:spcPct val="110000"/>
              </a:lnSpc>
            </a:pPr>
            <a:r>
              <a:rPr lang="en-GB" sz="2300" dirty="0" smtClean="0"/>
              <a:t>Valuing pastoralism (contribution to GDP, imports </a:t>
            </a:r>
            <a:r>
              <a:rPr lang="en-GB" sz="2300" dirty="0" smtClean="0"/>
              <a:t>&amp; </a:t>
            </a:r>
            <a:r>
              <a:rPr lang="en-GB" sz="2300" dirty="0" smtClean="0"/>
              <a:t>exports of pastoral products, etc.)</a:t>
            </a:r>
          </a:p>
          <a:p>
            <a:pPr lvl="1">
              <a:lnSpc>
                <a:spcPct val="110000"/>
              </a:lnSpc>
            </a:pPr>
            <a:r>
              <a:rPr lang="en-GB" sz="2300" dirty="0" smtClean="0"/>
              <a:t>Competition at national level between pastoral products and </a:t>
            </a:r>
            <a:r>
              <a:rPr lang="en-GB" sz="2300" dirty="0" smtClean="0"/>
              <a:t>industry-</a:t>
            </a:r>
            <a:r>
              <a:rPr lang="en-GB" sz="2300" dirty="0" smtClean="0"/>
              <a:t>sourced products</a:t>
            </a:r>
          </a:p>
          <a:p>
            <a:pPr lvl="1">
              <a:lnSpc>
                <a:spcPct val="110000"/>
              </a:lnSpc>
            </a:pPr>
            <a:r>
              <a:rPr lang="en-GB" sz="2300" dirty="0" smtClean="0"/>
              <a:t>Constraints that pastoralists face in marketing their products </a:t>
            </a:r>
          </a:p>
          <a:p>
            <a:pPr lvl="1">
              <a:lnSpc>
                <a:spcPct val="110000"/>
              </a:lnSpc>
            </a:pPr>
            <a:r>
              <a:rPr lang="en-GB" sz="2300" dirty="0" smtClean="0"/>
              <a:t>Sustainable production </a:t>
            </a:r>
            <a:r>
              <a:rPr lang="en-GB" sz="2300" dirty="0" smtClean="0"/>
              <a:t>&amp; consumption</a:t>
            </a: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264211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711200"/>
            <a:ext cx="10515600" cy="55778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Group 8: Pastoralist Youth </a:t>
            </a:r>
            <a:r>
              <a:rPr lang="en-GB" i="1" dirty="0" smtClean="0"/>
              <a:t>(</a:t>
            </a:r>
            <a:r>
              <a:rPr lang="en-GB" i="1" dirty="0"/>
              <a:t>under </a:t>
            </a:r>
            <a:r>
              <a:rPr lang="en-GB" i="1" dirty="0" smtClean="0"/>
              <a:t>development)</a:t>
            </a:r>
            <a:endParaRPr lang="en-GB" b="1" dirty="0"/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dirty="0"/>
              <a:t>Coordinator Caroline Ruto </a:t>
            </a:r>
            <a:r>
              <a:rPr lang="en-GB" dirty="0" smtClean="0"/>
              <a:t>(Kansas </a:t>
            </a:r>
            <a:r>
              <a:rPr lang="en-GB" dirty="0"/>
              <a:t>State University)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Draft concept note has been </a:t>
            </a:r>
            <a:r>
              <a:rPr lang="en-GB" dirty="0" smtClean="0"/>
              <a:t>developed and is under review with the </a:t>
            </a:r>
            <a:r>
              <a:rPr lang="en-GB" dirty="0" smtClean="0"/>
              <a:t>WG</a:t>
            </a:r>
            <a:endParaRPr lang="en-GB" dirty="0"/>
          </a:p>
          <a:p>
            <a:pPr marL="457200" lvl="1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/>
              <a:t>Group 9: Pastoralist </a:t>
            </a:r>
            <a:r>
              <a:rPr lang="en-GB" b="1" dirty="0" smtClean="0"/>
              <a:t>Land </a:t>
            </a:r>
            <a:r>
              <a:rPr lang="en-GB" b="1" dirty="0" smtClean="0"/>
              <a:t>Tenure &amp; Commons </a:t>
            </a:r>
            <a:r>
              <a:rPr lang="en-GB" i="1" dirty="0"/>
              <a:t>(under </a:t>
            </a:r>
            <a:r>
              <a:rPr lang="en-GB" i="1" dirty="0" smtClean="0"/>
              <a:t>development)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dirty="0" smtClean="0"/>
              <a:t>Coordinator/Facilitator: Natasha </a:t>
            </a:r>
            <a:r>
              <a:rPr lang="en-GB" dirty="0" err="1" smtClean="0"/>
              <a:t>Maru</a:t>
            </a:r>
            <a:r>
              <a:rPr lang="en-GB" dirty="0" smtClean="0"/>
              <a:t> (International </a:t>
            </a:r>
            <a:r>
              <a:rPr lang="en-GB" dirty="0" smtClean="0"/>
              <a:t>Land </a:t>
            </a:r>
            <a:r>
              <a:rPr lang="en-GB" dirty="0" smtClean="0"/>
              <a:t>Coalition)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Preliminary group meetings convened and a concept note for the group is under </a:t>
            </a:r>
            <a:r>
              <a:rPr lang="en-GB" dirty="0" smtClean="0"/>
              <a:t>development.</a:t>
            </a:r>
            <a:endParaRPr lang="en-GB" dirty="0" smtClean="0"/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794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198" y="355600"/>
            <a:ext cx="8575039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altLang="en-US" sz="3200" dirty="0" smtClean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Thank you</a:t>
            </a:r>
            <a:endParaRPr lang="en-GB" sz="3200" dirty="0"/>
          </a:p>
        </p:txBody>
      </p:sp>
      <p:pic>
        <p:nvPicPr>
          <p:cNvPr id="4" name="Picture 3" descr="International Year of Rangelands and Pastoralists Initiative | IYRP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05" y="1351280"/>
            <a:ext cx="7539676" cy="540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65320" cy="58070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200" dirty="0" smtClean="0"/>
              <a:t>Outputs of the Working Groups will feed into the 12 themes that actors shall engage with during the IYRP (one theme per month).</a:t>
            </a:r>
            <a:endParaRPr lang="en-GB" sz="3200" dirty="0"/>
          </a:p>
        </p:txBody>
      </p:sp>
      <p:pic>
        <p:nvPicPr>
          <p:cNvPr id="4" name="Bild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365124"/>
            <a:ext cx="6080760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Working groups agreed to date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0863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Afforestation in Rangelands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Mountain Pastoralism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Pastoralism &amp; Gender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Pastoralism &amp; Water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Rangelands &amp; Land Degradation Neutrality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Rangelands &amp; Biodiversity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Economics of Pastoralism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Pastoralist Youth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Pastoralist Land Tenure &amp;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65" r="7188"/>
          <a:stretch/>
        </p:blipFill>
        <p:spPr>
          <a:xfrm>
            <a:off x="8346831" y="0"/>
            <a:ext cx="384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GB" sz="4000" dirty="0" smtClean="0"/>
              <a:t>What does the IYRP initiative seek to achieve through the Working Groups?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10" y="200705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 smtClean="0"/>
              <a:t>Greater awareness </a:t>
            </a:r>
            <a:r>
              <a:rPr lang="en-GB" dirty="0" smtClean="0"/>
              <a:t>in science &amp; society about how rangelands &amp; pastoralists</a:t>
            </a:r>
            <a:r>
              <a:rPr lang="en-GB" dirty="0"/>
              <a:t> </a:t>
            </a:r>
            <a:r>
              <a:rPr lang="en-GB" dirty="0" smtClean="0"/>
              <a:t>contribute to food security, economy, environment &amp; cultural heritage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Resolutions </a:t>
            </a:r>
            <a:r>
              <a:rPr lang="en-GB" dirty="0" smtClean="0"/>
              <a:t>taken </a:t>
            </a:r>
            <a:r>
              <a:rPr lang="en-GB" dirty="0" smtClean="0"/>
              <a:t>by </a:t>
            </a:r>
            <a:r>
              <a:rPr lang="en-GB" dirty="0" smtClean="0"/>
              <a:t>UN and other international entities in support of rangelands &amp; pastoralists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Changes in national, regional &amp; global policies </a:t>
            </a:r>
            <a:r>
              <a:rPr lang="en-GB" dirty="0" smtClean="0"/>
              <a:t>in favour of sustainable</a:t>
            </a:r>
            <a:r>
              <a:rPr lang="en-GB" dirty="0"/>
              <a:t> </a:t>
            </a:r>
            <a:r>
              <a:rPr lang="en-GB" dirty="0" smtClean="0"/>
              <a:t>management of rangeland resources by pastoralists &amp; other stakeholders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Increase sustainable &amp; ethical investment </a:t>
            </a:r>
            <a:r>
              <a:rPr lang="en-GB" dirty="0" smtClean="0"/>
              <a:t>in rangelands &amp; pastoralist</a:t>
            </a:r>
            <a:r>
              <a:rPr lang="en-GB" dirty="0"/>
              <a:t> </a:t>
            </a:r>
            <a:r>
              <a:rPr lang="en-GB" dirty="0" smtClean="0"/>
              <a:t>livelihoods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GB" sz="4000" dirty="0" smtClean="0"/>
              <a:t>Possible tasks of Working </a:t>
            </a:r>
            <a:r>
              <a:rPr lang="en-GB" sz="4000" dirty="0" smtClean="0"/>
              <a:t>Groups (WGs)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related to their respective themes: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581" y="1970768"/>
            <a:ext cx="10515600" cy="46695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Collate and analyse existing research results (science review)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Identify knowledge &amp; information gaps – and new opportunities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Stimulate and engage in participatory research to fill gaps and explore opportunities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Analyse existing international policy related to the theme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Identify “targets” (international bodies, conventions, events etc.) for science- and experience-based advocacy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Strategise </a:t>
            </a:r>
            <a:r>
              <a:rPr lang="en-GB" dirty="0" smtClean="0"/>
              <a:t>on right messages for these targets, including identification of</a:t>
            </a:r>
            <a:r>
              <a:rPr lang="en-GB" dirty="0"/>
              <a:t> </a:t>
            </a:r>
            <a:r>
              <a:rPr lang="en-GB" dirty="0" smtClean="0"/>
              <a:t>spokespersons or “ambassadors” to bring them across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Engage with pastoralists and others in IYRP network (including other WGs) in disseminating these messages, also for public </a:t>
            </a:r>
            <a:r>
              <a:rPr lang="en-GB" dirty="0" smtClean="0"/>
              <a:t>awareness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057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711200"/>
            <a:ext cx="10515600" cy="55778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Group 1: Afforestation in Rangelands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Coordinators: David Briske (Texas A&amp;M University, USA) and Susi Vetter (Rhodes University, South Africa)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Status: “Rangeland afforestation is not a natural climate solution” state-of-the-science evidence-based paper submitted for publication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Headline message: </a:t>
            </a:r>
            <a:r>
              <a:rPr lang="en-GB" dirty="0" smtClean="0"/>
              <a:t>Rangelands </a:t>
            </a:r>
            <a:r>
              <a:rPr lang="en-GB" dirty="0" smtClean="0"/>
              <a:t>are valuable ecosystems and afforestation efforts, driven by a climate change mitigation agenda, present a serious </a:t>
            </a:r>
            <a:r>
              <a:rPr lang="en-GB" dirty="0" smtClean="0"/>
              <a:t>risk.</a:t>
            </a:r>
            <a:endParaRPr lang="en-GB" dirty="0" smtClean="0"/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b="1" dirty="0" smtClean="0"/>
              <a:t>Group 2: Mountain Pastoralism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Coordinators: Igshaan Samuels (IYRP) and Eric Chavez (FAO)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Status: Policy brief on Sustainable Mountain Pastoralism under </a:t>
            </a:r>
            <a:r>
              <a:rPr lang="en-GB" dirty="0" smtClean="0"/>
              <a:t>development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8112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64" y="396723"/>
            <a:ext cx="10959011" cy="61588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Group 3: Pastoralism &amp; Gender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Coordinator: Nitya Ghotge (ANTHRA, India)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Status: </a:t>
            </a:r>
            <a:r>
              <a:rPr lang="en-GB" dirty="0" smtClean="0"/>
              <a:t>WG </a:t>
            </a:r>
            <a:r>
              <a:rPr lang="en-GB" dirty="0" smtClean="0"/>
              <a:t>has convened several times and recruited additional members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Activities: </a:t>
            </a:r>
          </a:p>
          <a:p>
            <a:pPr lvl="2">
              <a:lnSpc>
                <a:spcPct val="120000"/>
              </a:lnSpc>
            </a:pPr>
            <a:r>
              <a:rPr lang="en-GB" sz="2200" dirty="0" smtClean="0"/>
              <a:t>Highlight the advantages of bringing a gender lens to pastoralist policy &amp; development </a:t>
            </a:r>
          </a:p>
          <a:p>
            <a:pPr lvl="2">
              <a:lnSpc>
                <a:spcPct val="120000"/>
              </a:lnSpc>
            </a:pPr>
            <a:r>
              <a:rPr lang="en-GB" sz="2200" dirty="0" smtClean="0"/>
              <a:t>Disseminate key information around gender &amp; pastoralism and generate discussions on this topic with a view to raise/increase awareness</a:t>
            </a:r>
          </a:p>
          <a:p>
            <a:pPr lvl="2">
              <a:lnSpc>
                <a:spcPct val="120000"/>
              </a:lnSpc>
            </a:pPr>
            <a:r>
              <a:rPr lang="en-GB" sz="2200" dirty="0" smtClean="0"/>
              <a:t>Identify gaps in research on gender &amp; pastoralism</a:t>
            </a:r>
          </a:p>
          <a:p>
            <a:pPr lvl="2">
              <a:lnSpc>
                <a:spcPct val="120000"/>
              </a:lnSpc>
            </a:pPr>
            <a:r>
              <a:rPr lang="en-GB" sz="2200" dirty="0" smtClean="0"/>
              <a:t>Support the other </a:t>
            </a:r>
            <a:r>
              <a:rPr lang="en-GB" sz="2200" dirty="0" smtClean="0"/>
              <a:t>WGs </a:t>
            </a:r>
            <a:r>
              <a:rPr lang="en-GB" sz="2200" dirty="0" smtClean="0"/>
              <a:t>in their efforts to incorporate a gender lens into their work</a:t>
            </a:r>
          </a:p>
          <a:p>
            <a:pPr lvl="2">
              <a:lnSpc>
                <a:spcPct val="120000"/>
              </a:lnSpc>
            </a:pPr>
            <a:r>
              <a:rPr lang="en-GB" sz="2200" dirty="0" smtClean="0"/>
              <a:t>Make sure gender issues receive adequate attention in the IYRP 2026</a:t>
            </a:r>
          </a:p>
          <a:p>
            <a:pPr lvl="2">
              <a:lnSpc>
                <a:spcPct val="120000"/>
              </a:lnSpc>
            </a:pPr>
            <a:r>
              <a:rPr lang="en-GB" sz="2200" dirty="0" smtClean="0"/>
              <a:t>Concept note posted on the IYRP website.</a:t>
            </a:r>
          </a:p>
        </p:txBody>
      </p:sp>
    </p:spTree>
    <p:extLst>
      <p:ext uri="{BB962C8B-B14F-4D97-AF65-F5344CB8AC3E}">
        <p14:creationId xmlns:p14="http://schemas.microsoft.com/office/powerpoint/2010/main" val="98131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711200"/>
            <a:ext cx="10515600" cy="55778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Group 4: Pastoralism &amp; Water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dirty="0" smtClean="0"/>
              <a:t>Coordinators: </a:t>
            </a:r>
            <a:r>
              <a:rPr lang="en-GB" dirty="0"/>
              <a:t>Adrian Cullis, Michael </a:t>
            </a:r>
            <a:r>
              <a:rPr lang="en-GB" dirty="0" err="1" smtClean="0"/>
              <a:t>Odhiambo</a:t>
            </a:r>
            <a:r>
              <a:rPr lang="en-GB" dirty="0" smtClean="0"/>
              <a:t> </a:t>
            </a:r>
            <a:r>
              <a:rPr lang="en-GB" dirty="0" smtClean="0"/>
              <a:t>&amp; </a:t>
            </a:r>
            <a:r>
              <a:rPr lang="en-GB" dirty="0" smtClean="0"/>
              <a:t>Kerstin </a:t>
            </a:r>
            <a:r>
              <a:rPr lang="en-GB" dirty="0" err="1" smtClean="0"/>
              <a:t>Danert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Status: </a:t>
            </a:r>
            <a:r>
              <a:rPr lang="en-GB" dirty="0"/>
              <a:t>Launched after webinar on pastoralism &amp; water held in June 2022 by RWSN (Rural Water Supply Network), CELEP (Coalition of European Lobbies for Eastern African Pastoralism), IWMI (International Water Management Institute), SIMVI Foundation &amp; </a:t>
            </a:r>
            <a:r>
              <a:rPr lang="en-GB" dirty="0" err="1"/>
              <a:t>Skat</a:t>
            </a:r>
            <a:r>
              <a:rPr lang="en-GB" dirty="0"/>
              <a:t> Foundation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Focus on water governance as well as water-related ecosystem services and rangeland land &amp; water management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 concept note is posted on the IYRP website. </a:t>
            </a:r>
          </a:p>
        </p:txBody>
      </p:sp>
    </p:spTree>
    <p:extLst>
      <p:ext uri="{BB962C8B-B14F-4D97-AF65-F5344CB8AC3E}">
        <p14:creationId xmlns:p14="http://schemas.microsoft.com/office/powerpoint/2010/main" val="10757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711200"/>
            <a:ext cx="10515600" cy="55778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Group 5: Rangelands &amp; Land Degradation Neutrality (LDN)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300" dirty="0" smtClean="0"/>
              <a:t>Coordinators: Bora </a:t>
            </a:r>
            <a:r>
              <a:rPr lang="en-GB" sz="2300" dirty="0" err="1" smtClean="0"/>
              <a:t>Masumbuko</a:t>
            </a:r>
            <a:r>
              <a:rPr lang="en-GB" sz="2300" dirty="0" smtClean="0"/>
              <a:t> (IUCN) </a:t>
            </a:r>
            <a:r>
              <a:rPr lang="en-GB" sz="2300" dirty="0" smtClean="0"/>
              <a:t>&amp; </a:t>
            </a:r>
            <a:r>
              <a:rPr lang="en-GB" sz="2300" dirty="0" smtClean="0"/>
              <a:t>Mounir Louhaichi (ICARDA)</a:t>
            </a:r>
          </a:p>
          <a:p>
            <a:pPr lvl="1">
              <a:lnSpc>
                <a:spcPct val="120000"/>
              </a:lnSpc>
            </a:pPr>
            <a:r>
              <a:rPr lang="en-GB" sz="2300" dirty="0"/>
              <a:t>Status: Science review “Global action for sustainable rangelands and pastoralism to achieve Land Degradation Neutrality” is under </a:t>
            </a:r>
            <a:r>
              <a:rPr lang="en-GB" sz="2300" dirty="0" smtClean="0"/>
              <a:t>final editing.</a:t>
            </a:r>
            <a:endParaRPr lang="en-GB" sz="2300" dirty="0"/>
          </a:p>
          <a:p>
            <a:pPr lvl="1">
              <a:lnSpc>
                <a:spcPct val="120000"/>
              </a:lnSpc>
            </a:pPr>
            <a:r>
              <a:rPr lang="en-GB" sz="2300" dirty="0" smtClean="0"/>
              <a:t>Focus on the UN Convention to Combat Desertification </a:t>
            </a:r>
            <a:r>
              <a:rPr lang="en-GB" sz="2300" dirty="0" smtClean="0"/>
              <a:t>(UNCCD) with </a:t>
            </a:r>
            <a:r>
              <a:rPr lang="en-GB" sz="2300" dirty="0" smtClean="0"/>
              <a:t>two critical issues for raising awareness within the UNCCD process:</a:t>
            </a:r>
          </a:p>
          <a:p>
            <a:pPr lvl="2">
              <a:lnSpc>
                <a:spcPct val="120000"/>
              </a:lnSpc>
            </a:pPr>
            <a:r>
              <a:rPr lang="en-GB" sz="2100" dirty="0" smtClean="0"/>
              <a:t>The value of rangelands and pastoralism</a:t>
            </a:r>
          </a:p>
          <a:p>
            <a:pPr lvl="2">
              <a:lnSpc>
                <a:spcPct val="120000"/>
              </a:lnSpc>
            </a:pPr>
            <a:r>
              <a:rPr lang="en-GB" sz="2100" dirty="0" smtClean="0"/>
              <a:t>Conversion of rangelands</a:t>
            </a:r>
          </a:p>
          <a:p>
            <a:pPr lvl="1">
              <a:lnSpc>
                <a:spcPct val="120000"/>
              </a:lnSpc>
            </a:pPr>
            <a:r>
              <a:rPr lang="en-GB" sz="2300" dirty="0" smtClean="0"/>
              <a:t>The WG will undertake research and analysis, conduct case studies and disseminate knowledge products in the form of policy briefs, animated videos, webinars etc. </a:t>
            </a:r>
          </a:p>
          <a:p>
            <a:pPr lvl="1">
              <a:lnSpc>
                <a:spcPct val="120000"/>
              </a:lnSpc>
            </a:pPr>
            <a:r>
              <a:rPr lang="en-GB" sz="2300" dirty="0" smtClean="0"/>
              <a:t>A concept note is posted on the IYRP website.</a:t>
            </a:r>
          </a:p>
        </p:txBody>
      </p:sp>
    </p:spTree>
    <p:extLst>
      <p:ext uri="{BB962C8B-B14F-4D97-AF65-F5344CB8AC3E}">
        <p14:creationId xmlns:p14="http://schemas.microsoft.com/office/powerpoint/2010/main" val="134498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Macintosh PowerPoint</Application>
  <PresentationFormat>Benutzerdefiniert</PresentationFormat>
  <Paragraphs>76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PowerPoint-Präsentation</vt:lpstr>
      <vt:lpstr>Outputs of the Working Groups will feed into the 12 themes that actors shall engage with during the IYRP (one theme per month).</vt:lpstr>
      <vt:lpstr>Working groups agreed to date</vt:lpstr>
      <vt:lpstr>What does the IYRP initiative seek to achieve through the Working Groups?</vt:lpstr>
      <vt:lpstr>Possible tasks of Working Groups (WGs)  related to their respective themes: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Reviewer</cp:lastModifiedBy>
  <cp:revision>20</cp:revision>
  <dcterms:created xsi:type="dcterms:W3CDTF">2023-04-24T15:32:03Z</dcterms:created>
  <dcterms:modified xsi:type="dcterms:W3CDTF">2023-11-10T13:06:54Z</dcterms:modified>
</cp:coreProperties>
</file>