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60" r:id="rId3"/>
    <p:sldId id="271" r:id="rId4"/>
    <p:sldId id="273" r:id="rId5"/>
    <p:sldId id="275" r:id="rId6"/>
    <p:sldId id="276" r:id="rId7"/>
    <p:sldId id="262" r:id="rId8"/>
    <p:sldId id="277" r:id="rId9"/>
    <p:sldId id="261" r:id="rId10"/>
    <p:sldId id="269" r:id="rId11"/>
    <p:sldId id="266" r:id="rId12"/>
    <p:sldId id="268" r:id="rId13"/>
    <p:sldId id="267" r:id="rId14"/>
    <p:sldId id="263" r:id="rId15"/>
    <p:sldId id="270" r:id="rId16"/>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204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snapToObjects="1">
      <p:cViewPr>
        <p:scale>
          <a:sx n="62" d="100"/>
          <a:sy n="62" d="100"/>
        </p:scale>
        <p:origin x="1240" y="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49" d="100"/>
          <a:sy n="49" d="100"/>
        </p:scale>
        <p:origin x="2552"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A67936-BDF7-D54E-BA53-F445D4FEC663}" type="datetimeFigureOut">
              <a:rPr lang="de-DE" smtClean="0"/>
              <a:t>10.12.2020</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0C1CDD-1362-C344-9966-B32AD428701B}" type="slidenum">
              <a:rPr lang="de-DE" smtClean="0"/>
              <a:t>‹#›</a:t>
            </a:fld>
            <a:endParaRPr lang="de-DE"/>
          </a:p>
        </p:txBody>
      </p:sp>
    </p:spTree>
    <p:extLst>
      <p:ext uri="{BB962C8B-B14F-4D97-AF65-F5344CB8AC3E}">
        <p14:creationId xmlns:p14="http://schemas.microsoft.com/office/powerpoint/2010/main" val="1053394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11D0C0-D113-9043-AA9A-52DF8CA344A5}" type="datetimeFigureOut">
              <a:rPr lang="de-DE" smtClean="0"/>
              <a:t>10.12.2020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7C897F-85F7-2847-81F5-1899DE69FF41}" type="slidenum">
              <a:rPr lang="de-DE" smtClean="0"/>
              <a:t>‹#›</a:t>
            </a:fld>
            <a:endParaRPr lang="de-DE"/>
          </a:p>
        </p:txBody>
      </p:sp>
    </p:spTree>
    <p:extLst>
      <p:ext uri="{BB962C8B-B14F-4D97-AF65-F5344CB8AC3E}">
        <p14:creationId xmlns:p14="http://schemas.microsoft.com/office/powerpoint/2010/main" val="27269706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8500"/>
            <a:ext cx="4572000" cy="3429000"/>
          </a:xfrm>
        </p:spPr>
      </p:sp>
      <p:sp>
        <p:nvSpPr>
          <p:cNvPr id="3" name="Notes Placeholder 2"/>
          <p:cNvSpPr>
            <a:spLocks noGrp="1"/>
          </p:cNvSpPr>
          <p:nvPr>
            <p:ph type="body" idx="1"/>
          </p:nvPr>
        </p:nvSpPr>
        <p:spPr/>
        <p:txBody>
          <a:bodyPr/>
          <a:lstStyle/>
          <a:p>
            <a:r>
              <a:rPr lang="en-US" kern="1200" dirty="0">
                <a:solidFill>
                  <a:srgbClr val="000000"/>
                </a:solidFill>
                <a:effectLst/>
                <a:ea typeface="Times New Roman" panose="02020603050405020304" pitchFamily="18" charset="0"/>
              </a:rPr>
              <a:t>1) Hello - My name is Barbara Hutchinson. I work at the University of Arizona in the United States and have been involved in the North American Rangelands Partnership since its beginning nearly 20 years ago.  It is my pleasure to give this presentation on behalf of the International Year of Rangelands and Pastoralists (IYRP) Support Group.  This group includes representatives of organizations and institutions from around the world who have strong interests in pastoralist and rangelands issues and who have worked for the past five years to gain a United Nations designation for an International Year of Rangelands and Pastoralists.  In this presentation, I will focus on three topics: (1) the background on the history of the International Year initiative; (2) the current status of the initiative; and (3) how you can become involved.</a:t>
            </a:r>
            <a:endParaRPr lang="en-US" dirty="0">
              <a:effectLs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A7C897F-85F7-2847-81F5-1899DE69FF41}" type="slidenum">
              <a:rPr lang="de-DE" smtClean="0"/>
              <a:t>1</a:t>
            </a:fld>
            <a:endParaRPr lang="de-DE"/>
          </a:p>
        </p:txBody>
      </p:sp>
    </p:spTree>
    <p:extLst>
      <p:ext uri="{BB962C8B-B14F-4D97-AF65-F5344CB8AC3E}">
        <p14:creationId xmlns:p14="http://schemas.microsoft.com/office/powerpoint/2010/main" val="397634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mj-lt"/>
                <a:ea typeface="Times New Roman" panose="02020603050405020304" pitchFamily="18" charset="0"/>
              </a:rPr>
              <a:t>10) Here you see the current Regional groupings and the immediate actions to be taken.  A Regional Group can decide to split into smaller groups if there are enough members and if language or other factors require it. For example, Europe and the Arctic or North Africa and the Middle East may decide to group separately. If Mexico wishes to be in both the North American and South American RISGs, then it will appoint a representative to both RISGs. </a:t>
            </a:r>
          </a:p>
          <a:p>
            <a:endParaRPr lang="en-US" dirty="0"/>
          </a:p>
        </p:txBody>
      </p:sp>
      <p:sp>
        <p:nvSpPr>
          <p:cNvPr id="4" name="Slide Number Placeholder 3"/>
          <p:cNvSpPr>
            <a:spLocks noGrp="1"/>
          </p:cNvSpPr>
          <p:nvPr>
            <p:ph type="sldNum" sz="quarter" idx="10"/>
          </p:nvPr>
        </p:nvSpPr>
        <p:spPr/>
        <p:txBody>
          <a:bodyPr/>
          <a:lstStyle/>
          <a:p>
            <a:fld id="{CA7C897F-85F7-2847-81F5-1899DE69FF41}" type="slidenum">
              <a:rPr lang="de-DE" smtClean="0"/>
              <a:t>10</a:t>
            </a:fld>
            <a:endParaRPr lang="de-DE"/>
          </a:p>
        </p:txBody>
      </p:sp>
    </p:spTree>
    <p:extLst>
      <p:ext uri="{BB962C8B-B14F-4D97-AF65-F5344CB8AC3E}">
        <p14:creationId xmlns:p14="http://schemas.microsoft.com/office/powerpoint/2010/main" val="38459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mj-lt"/>
                <a:ea typeface="Times New Roman" panose="02020603050405020304" pitchFamily="18" charset="0"/>
              </a:rPr>
              <a:t>11) Co-sponsorship” of a resolution at the United Nations means that one or more countries agree to submit the proposal along with the lead country (in our case, Mongolia). It also means that these countries will be willing to commit some financing for the process (e.g. funds for side events, briefing meetings for Ambassadors prior to a decision, promotional publications, etc.). To this end, gaining letters of support from governmental agencies and NGOs is a high priority, as well as bringing the effort to the attention of others through relevant meetings.  And, as mentioned before, we hope the RISG members will continue to help populate the “online booth” and conduct their own social media campaigns.  </a:t>
            </a:r>
          </a:p>
          <a:p>
            <a:endParaRPr lang="en-US" dirty="0">
              <a:latin typeface="+mj-lt"/>
            </a:endParaRPr>
          </a:p>
          <a:p>
            <a:endParaRPr lang="en-US" dirty="0"/>
          </a:p>
        </p:txBody>
      </p:sp>
      <p:sp>
        <p:nvSpPr>
          <p:cNvPr id="4" name="Slide Number Placeholder 3"/>
          <p:cNvSpPr>
            <a:spLocks noGrp="1"/>
          </p:cNvSpPr>
          <p:nvPr>
            <p:ph type="sldNum" sz="quarter" idx="10"/>
          </p:nvPr>
        </p:nvSpPr>
        <p:spPr/>
        <p:txBody>
          <a:bodyPr/>
          <a:lstStyle/>
          <a:p>
            <a:fld id="{CA7C897F-85F7-2847-81F5-1899DE69FF41}" type="slidenum">
              <a:rPr lang="de-DE" smtClean="0"/>
              <a:t>11</a:t>
            </a:fld>
            <a:endParaRPr lang="de-DE"/>
          </a:p>
        </p:txBody>
      </p:sp>
    </p:spTree>
    <p:extLst>
      <p:ext uri="{BB962C8B-B14F-4D97-AF65-F5344CB8AC3E}">
        <p14:creationId xmlns:p14="http://schemas.microsoft.com/office/powerpoint/2010/main" val="168526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mj-lt"/>
                <a:ea typeface="Times New Roman" panose="02020603050405020304" pitchFamily="18" charset="0"/>
              </a:rPr>
              <a:t>12) This slide shows the countries who have expressed some type of support for the IYRP during COAG.  We are hoping the Regional Committees will be able to gain concrete letters of support from more of these governments prior to the UN General Assembly meeting. </a:t>
            </a:r>
          </a:p>
          <a:p>
            <a:endParaRPr lang="en-US" dirty="0"/>
          </a:p>
        </p:txBody>
      </p:sp>
      <p:sp>
        <p:nvSpPr>
          <p:cNvPr id="4" name="Slide Number Placeholder 3"/>
          <p:cNvSpPr>
            <a:spLocks noGrp="1"/>
          </p:cNvSpPr>
          <p:nvPr>
            <p:ph type="sldNum" sz="quarter" idx="10"/>
          </p:nvPr>
        </p:nvSpPr>
        <p:spPr/>
        <p:txBody>
          <a:bodyPr/>
          <a:lstStyle/>
          <a:p>
            <a:fld id="{CA7C897F-85F7-2847-81F5-1899DE69FF41}" type="slidenum">
              <a:rPr lang="de-DE" smtClean="0"/>
              <a:t>12</a:t>
            </a:fld>
            <a:endParaRPr lang="de-DE"/>
          </a:p>
        </p:txBody>
      </p:sp>
    </p:spTree>
    <p:extLst>
      <p:ext uri="{BB962C8B-B14F-4D97-AF65-F5344CB8AC3E}">
        <p14:creationId xmlns:p14="http://schemas.microsoft.com/office/powerpoint/2010/main" val="3994410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ea typeface="Times New Roman" panose="02020603050405020304" pitchFamily="18" charset="0"/>
              </a:rPr>
              <a:t>13) </a:t>
            </a:r>
            <a:r>
              <a:rPr lang="en-GB" dirty="0">
                <a:effectLst/>
                <a:ea typeface="Times New Roman" panose="02020603050405020304" pitchFamily="18" charset="0"/>
              </a:rPr>
              <a:t>Often partners want to know what priority issues will be included under the IYRP banner.  A document specifying “12 monthly themes” was put together in an attempt to find a global common ground. This now will be adapted to the specific interests and languages of each region.</a:t>
            </a:r>
            <a:r>
              <a:rPr lang="en-GB" dirty="0">
                <a:effectLst/>
                <a:ea typeface="Times New Roman" panose="02020603050405020304" pitchFamily="18" charset="0"/>
                <a:cs typeface="Mangal" panose="02040503050203030202" pitchFamily="18" charset="0"/>
              </a:rPr>
              <a:t> </a:t>
            </a:r>
            <a:r>
              <a:rPr lang="en-US" dirty="0">
                <a:effectLst/>
                <a:ea typeface="Times New Roman" panose="02020603050405020304" pitchFamily="18" charset="0"/>
              </a:rPr>
              <a:t>Regional Groups may also consider how to engage regional, national, and local groups to plan and conduct activities prior to and during the IYRP around these themes. This might include expos, awards, fairs, educational materials, national awareness days, social media campaigns and video documentaries. Through the efforts of the ISG and Regional Groups, it is hoped that international organizations and other global partners will also consider “hosting” a theme throughout the IYRP and implementing a variety of outreach and awareness raising activities.  </a:t>
            </a:r>
          </a:p>
          <a:p>
            <a:endParaRPr lang="en-US" noProof="0" dirty="0"/>
          </a:p>
          <a:p>
            <a:endParaRPr lang="en-GB" noProof="0" dirty="0"/>
          </a:p>
        </p:txBody>
      </p:sp>
      <p:sp>
        <p:nvSpPr>
          <p:cNvPr id="4" name="Slide Number Placeholder 3"/>
          <p:cNvSpPr>
            <a:spLocks noGrp="1"/>
          </p:cNvSpPr>
          <p:nvPr>
            <p:ph type="sldNum" sz="quarter" idx="5"/>
          </p:nvPr>
        </p:nvSpPr>
        <p:spPr/>
        <p:txBody>
          <a:bodyPr/>
          <a:lstStyle/>
          <a:p>
            <a:fld id="{905991E9-1D3B-4F85-AAB1-13D5D3CBFB6F}" type="slidenum">
              <a:rPr lang="en-US" smtClean="0"/>
              <a:t>13</a:t>
            </a:fld>
            <a:endParaRPr lang="en-US"/>
          </a:p>
        </p:txBody>
      </p:sp>
    </p:spTree>
    <p:extLst>
      <p:ext uri="{BB962C8B-B14F-4D97-AF65-F5344CB8AC3E}">
        <p14:creationId xmlns:p14="http://schemas.microsoft.com/office/powerpoint/2010/main" val="1969703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effectLst/>
                <a:ea typeface="Times New Roman" panose="02020603050405020304" pitchFamily="18" charset="0"/>
              </a:rPr>
              <a:t>14) Other potential actions for the Regional Groups include generating additional support among NGOs.  Currently, 153 partner organizations provided letters of support and/or logos for the website. We are hoping the Regional Groups will help greatly expand this network.  By combining efforts and reaching out to our local networks, we feel we will gain even broader support.  At the same time, FAO COAG acknowledged importance of IYRP initiative for the SDGs, UN Decade of Family Farming and UN Decade on Ecosystem Restoration.  The hope is to link up with the partner organizations supporting these complementary efforts.</a:t>
            </a:r>
          </a:p>
          <a:p>
            <a:endParaRPr lang="en-US" baseline="0" dirty="0"/>
          </a:p>
        </p:txBody>
      </p:sp>
      <p:sp>
        <p:nvSpPr>
          <p:cNvPr id="4" name="Slide Number Placeholder 3"/>
          <p:cNvSpPr>
            <a:spLocks noGrp="1"/>
          </p:cNvSpPr>
          <p:nvPr>
            <p:ph type="sldNum" sz="quarter" idx="10"/>
          </p:nvPr>
        </p:nvSpPr>
        <p:spPr/>
        <p:txBody>
          <a:bodyPr/>
          <a:lstStyle/>
          <a:p>
            <a:fld id="{CA7C897F-85F7-2847-81F5-1899DE69FF41}" type="slidenum">
              <a:rPr lang="de-DE" smtClean="0"/>
              <a:t>14</a:t>
            </a:fld>
            <a:endParaRPr lang="de-DE" dirty="0"/>
          </a:p>
        </p:txBody>
      </p:sp>
    </p:spTree>
    <p:extLst>
      <p:ext uri="{BB962C8B-B14F-4D97-AF65-F5344CB8AC3E}">
        <p14:creationId xmlns:p14="http://schemas.microsoft.com/office/powerpoint/2010/main" val="1415137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572000" cy="4114800"/>
          </a:xfrm>
        </p:spPr>
        <p:txBody>
          <a:bodyPr/>
          <a:lstStyle/>
          <a:p>
            <a:r>
              <a:rPr lang="en-US" sz="1200" dirty="0">
                <a:effectLst/>
                <a:ea typeface="Times New Roman" panose="02020603050405020304" pitchFamily="18" charset="0"/>
              </a:rPr>
              <a:t>15) Thank you for your time and attention. If you have questions or suggestions about IYRP activities or plans, or if you would be interested in joining a Regional Group, please feel free to contact me or any of the other contact persons at the email addresses listed here. And, finally, a very special thank you to the PKH for providing this opportunity to share our progress in supporting the Government of Mongolia’s IYRP proposal!</a:t>
            </a:r>
          </a:p>
          <a:p>
            <a:endParaRPr lang="en-US" dirty="0"/>
          </a:p>
        </p:txBody>
      </p:sp>
      <p:sp>
        <p:nvSpPr>
          <p:cNvPr id="4" name="Slide Number Placeholder 3"/>
          <p:cNvSpPr>
            <a:spLocks noGrp="1"/>
          </p:cNvSpPr>
          <p:nvPr>
            <p:ph type="sldNum" sz="quarter" idx="5"/>
          </p:nvPr>
        </p:nvSpPr>
        <p:spPr/>
        <p:txBody>
          <a:bodyPr/>
          <a:lstStyle/>
          <a:p>
            <a:fld id="{CA7C897F-85F7-2847-81F5-1899DE69FF41}" type="slidenum">
              <a:rPr lang="de-DE" smtClean="0"/>
              <a:t>15</a:t>
            </a:fld>
            <a:endParaRPr lang="de-DE"/>
          </a:p>
        </p:txBody>
      </p:sp>
    </p:spTree>
    <p:extLst>
      <p:ext uri="{BB962C8B-B14F-4D97-AF65-F5344CB8AC3E}">
        <p14:creationId xmlns:p14="http://schemas.microsoft.com/office/powerpoint/2010/main" val="138121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effectLst/>
                <a:ea typeface="Times New Roman" panose="02020603050405020304" pitchFamily="18" charset="0"/>
              </a:rPr>
              <a:t>2) As you see here, the reasons for an IYRP are numerous:</a:t>
            </a:r>
          </a:p>
          <a:p>
            <a:pPr marL="342900" marR="0" lvl="0" indent="-342900">
              <a:buFont typeface="Wingdings" panose="05000000000000000000" pitchFamily="2" charset="2"/>
              <a:buChar char=""/>
              <a:tabLst>
                <a:tab pos="457200" algn="l"/>
              </a:tabLst>
            </a:pPr>
            <a:r>
              <a:rPr lang="en-GB" u="sng" dirty="0">
                <a:effectLst/>
                <a:ea typeface="Times New Roman" panose="02020603050405020304" pitchFamily="18" charset="0"/>
              </a:rPr>
              <a:t>To increase worldwide understanding of importance of rangelands &amp; pastoralists</a:t>
            </a:r>
            <a:r>
              <a:rPr lang="en-GB" dirty="0">
                <a:effectLst/>
                <a:ea typeface="Times New Roman" panose="02020603050405020304" pitchFamily="18" charset="0"/>
              </a:rPr>
              <a:t> for food security and environmental services</a:t>
            </a:r>
            <a:endParaRPr lang="en-US" dirty="0">
              <a:effectLst/>
              <a:ea typeface="Times New Roman" panose="02020603050405020304" pitchFamily="18" charset="0"/>
            </a:endParaRPr>
          </a:p>
          <a:p>
            <a:pPr marL="342900" marR="0" lvl="0" indent="-342900">
              <a:buFont typeface="Wingdings" panose="05000000000000000000" pitchFamily="2" charset="2"/>
              <a:buChar char=""/>
              <a:tabLst>
                <a:tab pos="457200" algn="l"/>
              </a:tabLst>
            </a:pPr>
            <a:r>
              <a:rPr lang="en-GB" u="sng" dirty="0">
                <a:effectLst/>
                <a:ea typeface="Times New Roman" panose="02020603050405020304" pitchFamily="18" charset="0"/>
              </a:rPr>
              <a:t>To inform decision-making at all levels</a:t>
            </a:r>
            <a:r>
              <a:rPr lang="en-GB" dirty="0">
                <a:effectLst/>
                <a:ea typeface="Times New Roman" panose="02020603050405020304" pitchFamily="18" charset="0"/>
              </a:rPr>
              <a:t>, calling for enlightened policy to benefit current &amp; future generations</a:t>
            </a:r>
            <a:endParaRPr lang="en-US" dirty="0">
              <a:effectLst/>
              <a:ea typeface="Times New Roman" panose="02020603050405020304" pitchFamily="18" charset="0"/>
            </a:endParaRPr>
          </a:p>
          <a:p>
            <a:pPr marL="342900" marR="0" lvl="0" indent="-342900">
              <a:buFont typeface="Wingdings" panose="05000000000000000000" pitchFamily="2" charset="2"/>
              <a:buChar char=""/>
              <a:tabLst>
                <a:tab pos="457200" algn="l"/>
              </a:tabLst>
            </a:pPr>
            <a:r>
              <a:rPr lang="en-GB" u="sng" dirty="0">
                <a:effectLst/>
                <a:ea typeface="Times New Roman" panose="02020603050405020304" pitchFamily="18" charset="0"/>
              </a:rPr>
              <a:t>To mobilize people worldwide to address today’s challenges</a:t>
            </a:r>
            <a:r>
              <a:rPr lang="en-GB" dirty="0">
                <a:effectLst/>
                <a:ea typeface="Times New Roman" panose="02020603050405020304" pitchFamily="18" charset="0"/>
              </a:rPr>
              <a:t> (such as climate change ad food insecurity) and to grasp new opportunities in rangelands &amp; pastoralism</a:t>
            </a:r>
            <a:endParaRPr lang="en-US" dirty="0">
              <a:effectLst/>
              <a:ea typeface="Times New Roman" panose="02020603050405020304" pitchFamily="18" charset="0"/>
            </a:endParaRPr>
          </a:p>
          <a:p>
            <a:pPr marL="342900" marR="0" lvl="0" indent="-342900">
              <a:buFont typeface="Wingdings" panose="05000000000000000000" pitchFamily="2" charset="2"/>
              <a:buChar char=""/>
              <a:tabLst>
                <a:tab pos="457200" algn="l"/>
              </a:tabLst>
            </a:pPr>
            <a:r>
              <a:rPr lang="en-GB" u="sng" dirty="0">
                <a:effectLst/>
                <a:ea typeface="Times New Roman" panose="02020603050405020304" pitchFamily="18" charset="0"/>
              </a:rPr>
              <a:t>To boost efforts for creating new knowledge and sharing experiences and practices</a:t>
            </a:r>
            <a:r>
              <a:rPr lang="en-GB" dirty="0">
                <a:effectLst/>
                <a:ea typeface="Times New Roman" panose="02020603050405020304" pitchFamily="18" charset="0"/>
              </a:rPr>
              <a:t> related to rangelands &amp; pastoralism</a:t>
            </a:r>
            <a:endParaRPr lang="en-US" dirty="0">
              <a:effectLs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05991E9-1D3B-4F85-AAB1-13D5D3CBFB6F}" type="slidenum">
              <a:rPr lang="en-US" smtClean="0"/>
              <a:t>2</a:t>
            </a:fld>
            <a:endParaRPr lang="en-US" dirty="0"/>
          </a:p>
        </p:txBody>
      </p:sp>
    </p:spTree>
    <p:extLst>
      <p:ext uri="{BB962C8B-B14F-4D97-AF65-F5344CB8AC3E}">
        <p14:creationId xmlns:p14="http://schemas.microsoft.com/office/powerpoint/2010/main" val="80920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effectLst/>
                <a:ea typeface="Times New Roman" panose="02020603050405020304" pitchFamily="18" charset="0"/>
              </a:rPr>
              <a:t>3) However, the road for gaining support for the idea has been a long one.  The first discussions for an International Year of Rangelands were held informally at the Eighth International Rangeland Congress (IRC) in 2008 and more formally at FAO afterwards.  Then, at the Ninth IRC held in Rosario, Argentina in 2011 two related Resolutions were passed: a) the first calling for the UN General Assembly to launch an International Year of Rangelands, and b) the second requesting support for a Global Rangeland Assessment. </a:t>
            </a:r>
          </a:p>
          <a:p>
            <a:pPr marL="0" marR="0"/>
            <a:r>
              <a:rPr lang="en-US" dirty="0">
                <a:effectLst/>
                <a:ea typeface="Times New Roman" panose="02020603050405020304" pitchFamily="18" charset="0"/>
              </a:rPr>
              <a:t>For various reasons these early attempts did not lead to further action and it was not until 2015 that the current effort began in earnest.  ­­­­­­­­­­­­­­­­­­­­­Drawing on the successful example of the 2015 International Year of Soils, members of the Rangelands Partnership (RP) and the Society for Range Management (SRM) in the United States began exploring how such an International Year could be achieved.  At the same time, members of the IUCN and UNEP were cultivating a group of like-minded people to begin working on an overview of the “state of the world’s rangelands”.  This group quickly expanded and several critical discussions and actions took place as a result.  </a:t>
            </a:r>
          </a:p>
          <a:p>
            <a:pPr marL="0" marR="0"/>
            <a:r>
              <a:rPr lang="en-US" dirty="0">
                <a:effectLst/>
                <a:ea typeface="Times New Roman" panose="02020603050405020304" pitchFamily="18" charset="0"/>
              </a:rPr>
              <a:t>Members of the group with strong pastoralist ties discovered there was also a movement for pursuing an International Year of Pastoralists.  While there were differing opinions among the groups about what were the most important intersections of land and people issues, in the end, there was agreement that significant commonalities existed.  Thus, the International Year of Rangelands and Pastoralists (IYRP) was born!</a:t>
            </a:r>
          </a:p>
          <a:p>
            <a:endParaRPr lang="en-US" dirty="0"/>
          </a:p>
        </p:txBody>
      </p:sp>
      <p:sp>
        <p:nvSpPr>
          <p:cNvPr id="4" name="Slide Number Placeholder 3"/>
          <p:cNvSpPr>
            <a:spLocks noGrp="1"/>
          </p:cNvSpPr>
          <p:nvPr>
            <p:ph type="sldNum" sz="quarter" idx="5"/>
          </p:nvPr>
        </p:nvSpPr>
        <p:spPr/>
        <p:txBody>
          <a:bodyPr/>
          <a:lstStyle/>
          <a:p>
            <a:fld id="{905991E9-1D3B-4F85-AAB1-13D5D3CBFB6F}" type="slidenum">
              <a:rPr lang="en-US" smtClean="0"/>
              <a:t>3</a:t>
            </a:fld>
            <a:endParaRPr lang="en-US" dirty="0"/>
          </a:p>
        </p:txBody>
      </p:sp>
    </p:spTree>
    <p:extLst>
      <p:ext uri="{BB962C8B-B14F-4D97-AF65-F5344CB8AC3E}">
        <p14:creationId xmlns:p14="http://schemas.microsoft.com/office/powerpoint/2010/main" val="226685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effectLst/>
                <a:ea typeface="Times New Roman" panose="02020603050405020304" pitchFamily="18" charset="0"/>
              </a:rPr>
              <a:t>4) In 2016, attention turned to the United Nations Environment Assembly where countries were debating how to implement the Sustainable Development Goals (SDG).  At the meeting several countries worked on a last-minute Resolution that was ultimately approved in May 2016.  Titled: “Combating desertification, land degradation, and drought and promoting pastoralism and rangelands”, the resolution was passed by more than 100 countries.  While it did not include language for an IYRP, the resolution did call for:</a:t>
            </a:r>
          </a:p>
          <a:p>
            <a:pPr marL="342900" marR="0" lvl="0" indent="-342900">
              <a:buFont typeface="Arial" panose="020B0604020202020204" pitchFamily="34" charset="0"/>
              <a:buChar char="•"/>
              <a:tabLst>
                <a:tab pos="457200" algn="l"/>
              </a:tabLst>
            </a:pPr>
            <a:r>
              <a:rPr lang="en-US" dirty="0">
                <a:effectLst/>
                <a:ea typeface="Times New Roman" panose="02020603050405020304" pitchFamily="18" charset="0"/>
                <a:cs typeface="Times New Roman" panose="02020603050405020304" pitchFamily="18" charset="0"/>
              </a:rPr>
              <a:t>raising “global awareness of sustainable pastoralism and rangelands”; strengthening “the science-policy interface” and conducting a worldwide gap analysis on pastoralist and rangelands issues.  </a:t>
            </a:r>
          </a:p>
          <a:p>
            <a:pPr marL="0" marR="0"/>
            <a:r>
              <a:rPr lang="en-US" dirty="0">
                <a:effectLst/>
                <a:ea typeface="Times New Roman" panose="02020603050405020304" pitchFamily="18" charset="0"/>
              </a:rPr>
              <a:t>To begin implementing the UNEA-2 resolution, a meeting was later held at the 2016 International Rangeland Congress.  More than 50 representatives from around the world committed to an action plan of next steps in the International Year process.</a:t>
            </a:r>
          </a:p>
          <a:p>
            <a:pPr marL="0" marR="0"/>
            <a:r>
              <a:rPr lang="en-US" dirty="0">
                <a:effectLst/>
                <a:ea typeface="Times New Roman" panose="02020603050405020304" pitchFamily="18" charset="0"/>
              </a:rPr>
              <a:t>By early 2017, a more formal “steering committee” had been organized including a secretariat that established a website for the effort.  Now the IYRP “archive”, the website includes background documents, outreach materials, and meeting minutes among other related resources.  </a:t>
            </a:r>
          </a:p>
          <a:p>
            <a:endParaRPr lang="en-US" dirty="0"/>
          </a:p>
        </p:txBody>
      </p:sp>
      <p:sp>
        <p:nvSpPr>
          <p:cNvPr id="4" name="Slide Number Placeholder 3"/>
          <p:cNvSpPr>
            <a:spLocks noGrp="1"/>
          </p:cNvSpPr>
          <p:nvPr>
            <p:ph type="sldNum" sz="quarter" idx="5"/>
          </p:nvPr>
        </p:nvSpPr>
        <p:spPr/>
        <p:txBody>
          <a:bodyPr/>
          <a:lstStyle/>
          <a:p>
            <a:fld id="{905991E9-1D3B-4F85-AAB1-13D5D3CBFB6F}" type="slidenum">
              <a:rPr lang="en-US" smtClean="0"/>
              <a:t>4</a:t>
            </a:fld>
            <a:endParaRPr lang="en-US" dirty="0"/>
          </a:p>
        </p:txBody>
      </p:sp>
    </p:spTree>
    <p:extLst>
      <p:ext uri="{BB962C8B-B14F-4D97-AF65-F5344CB8AC3E}">
        <p14:creationId xmlns:p14="http://schemas.microsoft.com/office/powerpoint/2010/main" val="196162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effectLst/>
                <a:ea typeface="Times New Roman" panose="02020603050405020304" pitchFamily="18" charset="0"/>
              </a:rPr>
              <a:t>5) Between the years 2016 to 2018, the Steering Committee promoted the International Year in multiple fora.  For example, in December 2016, a side event was held at the Convention on Biological Diversity in Cancun, Mexico.  At the meeting, the importance of sustainable pastoralism and healthy rangelands for biodiversity conservation was captured in a formal statement.</a:t>
            </a:r>
          </a:p>
          <a:p>
            <a:pPr marL="0" marR="0"/>
            <a:r>
              <a:rPr lang="en-US" dirty="0">
                <a:effectLst/>
                <a:ea typeface="Times New Roman" panose="02020603050405020304" pitchFamily="18" charset="0"/>
              </a:rPr>
              <a:t>Also during this period, the Gap Analysis was compiled.  It indicated a lack of understanding of the critical issues in pastoralism and rangelands management and recommended a globally coordinated assessment.  It also highlighted the lack of balanced, integrated approaches to understanding the complex social, economic, environmental and political facets of rangelands and pastoralism. </a:t>
            </a:r>
          </a:p>
          <a:p>
            <a:pPr marL="0" marR="0"/>
            <a:r>
              <a:rPr lang="en-US" dirty="0">
                <a:effectLst/>
                <a:ea typeface="Times New Roman" panose="02020603050405020304" pitchFamily="18" charset="0"/>
              </a:rPr>
              <a:t>At the same time, the Steering Committee was also exploring options for gaining UN approval.  By the end of 2018, it became clear that such a proposal would need to first be presented and approved by FAO and that there were numerous steps to be taken in this process.    </a:t>
            </a:r>
          </a:p>
          <a:p>
            <a:endParaRPr lang="en-US" dirty="0"/>
          </a:p>
        </p:txBody>
      </p:sp>
      <p:sp>
        <p:nvSpPr>
          <p:cNvPr id="4" name="Slide Number Placeholder 3"/>
          <p:cNvSpPr>
            <a:spLocks noGrp="1"/>
          </p:cNvSpPr>
          <p:nvPr>
            <p:ph type="sldNum" sz="quarter" idx="5"/>
          </p:nvPr>
        </p:nvSpPr>
        <p:spPr/>
        <p:txBody>
          <a:bodyPr/>
          <a:lstStyle/>
          <a:p>
            <a:fld id="{905991E9-1D3B-4F85-AAB1-13D5D3CBFB6F}" type="slidenum">
              <a:rPr lang="en-US" smtClean="0"/>
              <a:t>5</a:t>
            </a:fld>
            <a:endParaRPr lang="en-US" dirty="0"/>
          </a:p>
        </p:txBody>
      </p:sp>
    </p:spTree>
    <p:extLst>
      <p:ext uri="{BB962C8B-B14F-4D97-AF65-F5344CB8AC3E}">
        <p14:creationId xmlns:p14="http://schemas.microsoft.com/office/powerpoint/2010/main" val="4041855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effectLst/>
                <a:ea typeface="Times New Roman" panose="02020603050405020304" pitchFamily="18" charset="0"/>
              </a:rPr>
              <a:t>6) To this end, at the UNEA-4 meeting in March 2019, a "Ministerial Breakfast" event was held with significant support from international agencies.  This resulted in the adoption of a resolution that, for the first time, explicitly called for recognition and support of sustainable rangelands and pastoralism.  It acknowledged the findings of the Gap Analysis and recommended countries to carry out regional assessments. In addition, it recognized the “ongoing global efforts to introduce a proposal for an International Year of Rangelands and Pastoralism to FAO’s Committee on Agriculture”.</a:t>
            </a:r>
          </a:p>
          <a:p>
            <a:pPr marL="0" marR="0"/>
            <a:r>
              <a:rPr lang="en-US" dirty="0">
                <a:effectLst/>
                <a:ea typeface="Times New Roman" panose="02020603050405020304" pitchFamily="18" charset="0"/>
              </a:rPr>
              <a:t>A key result of the Ministerial Breakfast was the commitment of the Minister of Environment from the Government of Mongolia to obtaining inter-ministerial support for Mongolia to take the lead on an International Year proposal to FAO.  In July 2019, the Ministry for Food, Agriculture and Light Industries in Mongolia presented its formal intention to FAO and by October 2019 a full proposal for the IYRP had been submitted to COAG.  By early 2020, letters of support from 4 countries and 29 non-governmental organizations had also been submitted. To provide ongoing leadership to the process, a National Working Group was established in Mongolia, and the IYRP Steering Committee then changed its name and nature to the IYRP Support Group.</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905991E9-1D3B-4F85-AAB1-13D5D3CBFB6F}" type="slidenum">
              <a:rPr lang="en-US" smtClean="0"/>
              <a:t>6</a:t>
            </a:fld>
            <a:endParaRPr lang="en-US" dirty="0"/>
          </a:p>
        </p:txBody>
      </p:sp>
    </p:spTree>
    <p:extLst>
      <p:ext uri="{BB962C8B-B14F-4D97-AF65-F5344CB8AC3E}">
        <p14:creationId xmlns:p14="http://schemas.microsoft.com/office/powerpoint/2010/main" val="212568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pPr>
              <a:lnSpc>
                <a:spcPct val="107000"/>
              </a:lnSpc>
            </a:pPr>
            <a:r>
              <a:rPr lang="en-US" dirty="0">
                <a:effectLst/>
                <a:ea typeface="Times New Roman" panose="02020603050405020304" pitchFamily="18" charset="0"/>
              </a:rPr>
              <a:t>7) Prior to the current pandemic, it was expected that the final proposal and letters of support would be presented “in person” to FAO’s Committee on Agriculture for discussion in October 2020, and that a side event and displays would need to be organized for the meeting.  However, when the meeting was moved to a virtual environment, the Mongolian officials and members of the ISG quickly developed an electronic outreach plan which I will discuss in more detail in the next slide.  We believe these efforts greatly helped gain the successful endorsement of COAG for the proposal for an IYRP in 2026.  In the end, more than 150 organizations and more than 50 national governments expressed their approval of the proposal.  As you see on this slide, the next hurdles include further reviews at FAO and, if successful, a final vote at the next UN General Assembly meeting in September 2021.</a:t>
            </a:r>
          </a:p>
          <a:p>
            <a:pPr marL="0" marR="0">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05991E9-1D3B-4F85-AAB1-13D5D3CBFB6F}" type="slidenum">
              <a:rPr lang="en-US" smtClean="0"/>
              <a:t>7</a:t>
            </a:fld>
            <a:endParaRPr lang="en-US" dirty="0"/>
          </a:p>
        </p:txBody>
      </p:sp>
    </p:spTree>
    <p:extLst>
      <p:ext uri="{BB962C8B-B14F-4D97-AF65-F5344CB8AC3E}">
        <p14:creationId xmlns:p14="http://schemas.microsoft.com/office/powerpoint/2010/main" val="347553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800" dirty="0">
                <a:effectLst/>
                <a:latin typeface="Times New Roman" panose="02020603050405020304" pitchFamily="18" charset="0"/>
                <a:ea typeface="Times New Roman" panose="02020603050405020304" pitchFamily="18" charset="0"/>
              </a:rPr>
              <a:t>8</a:t>
            </a:r>
            <a:r>
              <a:rPr lang="en-US" dirty="0">
                <a:effectLst/>
                <a:ea typeface="Times New Roman" panose="02020603050405020304" pitchFamily="18" charset="0"/>
              </a:rPr>
              <a:t>) A key component of the outreach program leading up to COAG was the development and launch of the “promotional” website you see on this slide.  This was a monumental effort that was put together in less than a month.  It involved the creation of original documentary videos as well as collecting videos and photos from all over the world to represent pastoralist groups and rangelands everywhere.  As you see, there are nine regional groupings on the home page and behind each are videos of the “voices” of pastoralist peoples as well as more general featured videos.  In addition, on each page is a rotating list of logos from the organizations who have supported the effort up to now.  At the same time as the launch of the website, a targeted social media campaign was also organized and implemented by Engin Yilmaz at Yolda.  This largely involved the use of twitter messages directed at the COAG Ambassadors and it was clearly highly successful.  We hope you will want to explore the website and consider supporting this ongoing effort by submitting your own organizational videos or photos as well as logos!</a:t>
            </a:r>
          </a:p>
          <a:p>
            <a:pPr marL="0" marR="0">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0674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effectLst/>
                <a:ea typeface="Times New Roman" panose="02020603050405020304" pitchFamily="18" charset="0"/>
              </a:rPr>
              <a:t>9) Before moving on, I would like to provide a few more details about the ISG.  This is a group of volunteers from a variety of organizations including international and regional affiliations, NGOs, and academia. There is no membership fee, only a commitment to spreading awareness about IYRP and filling knowledge gaps on rangelands and pastoralists. Basically, anyone can join as long as they commit to being proactive.</a:t>
            </a:r>
          </a:p>
          <a:p>
            <a:pPr marL="0" marR="0"/>
            <a:r>
              <a:rPr lang="en-US" dirty="0">
                <a:effectLst/>
                <a:ea typeface="Times New Roman" panose="02020603050405020304" pitchFamily="18" charset="0"/>
              </a:rPr>
              <a:t>The ISG is now taking steps to organize regional Support Groups to generate more support and opportunities for partnership.  As with the ISG, the Regional Support Groups consist of multiple stakeholders including representatives from international organizations and UN agencies; academic and research organizations; large and small NGOs; professional associations; and, of course, pastoralist associations.  The membership spans a wide and integrated set of sectors including environmental, social, economic, &amp; political interests. At this time, there are 10 regional groupings in the process of holding their first meetings. Their preliminary charge is to raise awareness and increase knowledge about rangelands &amp; pastoralists before and during the IYRP.</a:t>
            </a:r>
          </a:p>
          <a:p>
            <a:endParaRPr lang="en-US" b="1" dirty="0"/>
          </a:p>
        </p:txBody>
      </p:sp>
      <p:sp>
        <p:nvSpPr>
          <p:cNvPr id="4" name="Slide Number Placeholder 3"/>
          <p:cNvSpPr>
            <a:spLocks noGrp="1"/>
          </p:cNvSpPr>
          <p:nvPr>
            <p:ph type="sldNum" sz="quarter" idx="5"/>
          </p:nvPr>
        </p:nvSpPr>
        <p:spPr/>
        <p:txBody>
          <a:bodyPr/>
          <a:lstStyle/>
          <a:p>
            <a:fld id="{CA7C897F-85F7-2847-81F5-1899DE69FF41}" type="slidenum">
              <a:rPr lang="de-DE" smtClean="0"/>
              <a:t>9</a:t>
            </a:fld>
            <a:endParaRPr lang="de-DE" dirty="0"/>
          </a:p>
        </p:txBody>
      </p:sp>
    </p:spTree>
    <p:extLst>
      <p:ext uri="{BB962C8B-B14F-4D97-AF65-F5344CB8AC3E}">
        <p14:creationId xmlns:p14="http://schemas.microsoft.com/office/powerpoint/2010/main" val="425933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fld id="{C76157FD-7EA7-8540-A9EF-C6CAE15C4166}" type="datetimeFigureOut">
              <a:rPr lang="de-DE" smtClean="0"/>
              <a:t>10.12.2020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6E1658-2EE5-824A-AB2D-A7A7C3550797}" type="slidenum">
              <a:rPr lang="de-DE" smtClean="0"/>
              <a:t>‹#›</a:t>
            </a:fld>
            <a:endParaRPr lang="de-DE"/>
          </a:p>
        </p:txBody>
      </p:sp>
    </p:spTree>
    <p:extLst>
      <p:ext uri="{BB962C8B-B14F-4D97-AF65-F5344CB8AC3E}">
        <p14:creationId xmlns:p14="http://schemas.microsoft.com/office/powerpoint/2010/main" val="185734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76157FD-7EA7-8540-A9EF-C6CAE15C4166}" type="datetimeFigureOut">
              <a:rPr lang="de-DE" smtClean="0"/>
              <a:t>10.12.2020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6E1658-2EE5-824A-AB2D-A7A7C3550797}" type="slidenum">
              <a:rPr lang="de-DE" smtClean="0"/>
              <a:t>‹#›</a:t>
            </a:fld>
            <a:endParaRPr lang="de-DE"/>
          </a:p>
        </p:txBody>
      </p:sp>
    </p:spTree>
    <p:extLst>
      <p:ext uri="{BB962C8B-B14F-4D97-AF65-F5344CB8AC3E}">
        <p14:creationId xmlns:p14="http://schemas.microsoft.com/office/powerpoint/2010/main" val="24557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76157FD-7EA7-8540-A9EF-C6CAE15C4166}" type="datetimeFigureOut">
              <a:rPr lang="de-DE" smtClean="0"/>
              <a:t>10.12.2020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6E1658-2EE5-824A-AB2D-A7A7C3550797}" type="slidenum">
              <a:rPr lang="de-DE" smtClean="0"/>
              <a:t>‹#›</a:t>
            </a:fld>
            <a:endParaRPr lang="de-DE"/>
          </a:p>
        </p:txBody>
      </p:sp>
    </p:spTree>
    <p:extLst>
      <p:ext uri="{BB962C8B-B14F-4D97-AF65-F5344CB8AC3E}">
        <p14:creationId xmlns:p14="http://schemas.microsoft.com/office/powerpoint/2010/main" val="287797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76157FD-7EA7-8540-A9EF-C6CAE15C4166}" type="datetimeFigureOut">
              <a:rPr lang="de-DE" smtClean="0"/>
              <a:t>10.12.2020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6E1658-2EE5-824A-AB2D-A7A7C3550797}" type="slidenum">
              <a:rPr lang="de-DE" smtClean="0"/>
              <a:t>‹#›</a:t>
            </a:fld>
            <a:endParaRPr lang="de-DE"/>
          </a:p>
        </p:txBody>
      </p:sp>
    </p:spTree>
    <p:extLst>
      <p:ext uri="{BB962C8B-B14F-4D97-AF65-F5344CB8AC3E}">
        <p14:creationId xmlns:p14="http://schemas.microsoft.com/office/powerpoint/2010/main" val="347580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C76157FD-7EA7-8540-A9EF-C6CAE15C4166}" type="datetimeFigureOut">
              <a:rPr lang="de-DE" smtClean="0"/>
              <a:t>10.12.2020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6E1658-2EE5-824A-AB2D-A7A7C3550797}" type="slidenum">
              <a:rPr lang="de-DE" smtClean="0"/>
              <a:t>‹#›</a:t>
            </a:fld>
            <a:endParaRPr lang="de-DE"/>
          </a:p>
        </p:txBody>
      </p:sp>
    </p:spTree>
    <p:extLst>
      <p:ext uri="{BB962C8B-B14F-4D97-AF65-F5344CB8AC3E}">
        <p14:creationId xmlns:p14="http://schemas.microsoft.com/office/powerpoint/2010/main" val="317526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76157FD-7EA7-8540-A9EF-C6CAE15C4166}" type="datetimeFigureOut">
              <a:rPr lang="de-DE" smtClean="0"/>
              <a:t>10.12.2020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96E1658-2EE5-824A-AB2D-A7A7C3550797}" type="slidenum">
              <a:rPr lang="de-DE" smtClean="0"/>
              <a:t>‹#›</a:t>
            </a:fld>
            <a:endParaRPr lang="de-DE"/>
          </a:p>
        </p:txBody>
      </p:sp>
    </p:spTree>
    <p:extLst>
      <p:ext uri="{BB962C8B-B14F-4D97-AF65-F5344CB8AC3E}">
        <p14:creationId xmlns:p14="http://schemas.microsoft.com/office/powerpoint/2010/main" val="307743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C76157FD-7EA7-8540-A9EF-C6CAE15C4166}" type="datetimeFigureOut">
              <a:rPr lang="de-DE" smtClean="0"/>
              <a:t>10.12.2020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96E1658-2EE5-824A-AB2D-A7A7C3550797}" type="slidenum">
              <a:rPr lang="de-DE" smtClean="0"/>
              <a:t>‹#›</a:t>
            </a:fld>
            <a:endParaRPr lang="de-DE"/>
          </a:p>
        </p:txBody>
      </p:sp>
    </p:spTree>
    <p:extLst>
      <p:ext uri="{BB962C8B-B14F-4D97-AF65-F5344CB8AC3E}">
        <p14:creationId xmlns:p14="http://schemas.microsoft.com/office/powerpoint/2010/main" val="261524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C76157FD-7EA7-8540-A9EF-C6CAE15C4166}" type="datetimeFigureOut">
              <a:rPr lang="de-DE" smtClean="0"/>
              <a:t>10.12.2020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96E1658-2EE5-824A-AB2D-A7A7C3550797}" type="slidenum">
              <a:rPr lang="de-DE" smtClean="0"/>
              <a:t>‹#›</a:t>
            </a:fld>
            <a:endParaRPr lang="de-DE"/>
          </a:p>
        </p:txBody>
      </p:sp>
    </p:spTree>
    <p:extLst>
      <p:ext uri="{BB962C8B-B14F-4D97-AF65-F5344CB8AC3E}">
        <p14:creationId xmlns:p14="http://schemas.microsoft.com/office/powerpoint/2010/main" val="278768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76157FD-7EA7-8540-A9EF-C6CAE15C4166}" type="datetimeFigureOut">
              <a:rPr lang="de-DE" smtClean="0"/>
              <a:t>10.12.2020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96E1658-2EE5-824A-AB2D-A7A7C3550797}" type="slidenum">
              <a:rPr lang="de-DE" smtClean="0"/>
              <a:t>‹#›</a:t>
            </a:fld>
            <a:endParaRPr lang="de-DE"/>
          </a:p>
        </p:txBody>
      </p:sp>
    </p:spTree>
    <p:extLst>
      <p:ext uri="{BB962C8B-B14F-4D97-AF65-F5344CB8AC3E}">
        <p14:creationId xmlns:p14="http://schemas.microsoft.com/office/powerpoint/2010/main" val="180799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C76157FD-7EA7-8540-A9EF-C6CAE15C4166}" type="datetimeFigureOut">
              <a:rPr lang="de-DE" smtClean="0"/>
              <a:t>10.12.2020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96E1658-2EE5-824A-AB2D-A7A7C3550797}" type="slidenum">
              <a:rPr lang="de-DE" smtClean="0"/>
              <a:t>‹#›</a:t>
            </a:fld>
            <a:endParaRPr lang="de-DE"/>
          </a:p>
        </p:txBody>
      </p:sp>
    </p:spTree>
    <p:extLst>
      <p:ext uri="{BB962C8B-B14F-4D97-AF65-F5344CB8AC3E}">
        <p14:creationId xmlns:p14="http://schemas.microsoft.com/office/powerpoint/2010/main" val="156567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C76157FD-7EA7-8540-A9EF-C6CAE15C4166}" type="datetimeFigureOut">
              <a:rPr lang="de-DE" smtClean="0"/>
              <a:t>10.12.2020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96E1658-2EE5-824A-AB2D-A7A7C3550797}" type="slidenum">
              <a:rPr lang="de-DE" smtClean="0"/>
              <a:t>‹#›</a:t>
            </a:fld>
            <a:endParaRPr lang="de-DE"/>
          </a:p>
        </p:txBody>
      </p:sp>
    </p:spTree>
    <p:extLst>
      <p:ext uri="{BB962C8B-B14F-4D97-AF65-F5344CB8AC3E}">
        <p14:creationId xmlns:p14="http://schemas.microsoft.com/office/powerpoint/2010/main" val="288380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157FD-7EA7-8540-A9EF-C6CAE15C4166}" type="datetimeFigureOut">
              <a:rPr lang="de-DE" smtClean="0"/>
              <a:t>10.12.2020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E1658-2EE5-824A-AB2D-A7A7C3550797}" type="slidenum">
              <a:rPr lang="de-DE" smtClean="0"/>
              <a:t>‹#›</a:t>
            </a:fld>
            <a:endParaRPr lang="de-DE"/>
          </a:p>
        </p:txBody>
      </p:sp>
    </p:spTree>
    <p:extLst>
      <p:ext uri="{BB962C8B-B14F-4D97-AF65-F5344CB8AC3E}">
        <p14:creationId xmlns:p14="http://schemas.microsoft.com/office/powerpoint/2010/main" val="1123788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iyrp.inf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hyperlink" Target="https://globalrangelands.org/international-year-rangelands-and-pastoralists-initiative" TargetMode="External"/><Relationship Id="rId3" Type="http://schemas.openxmlformats.org/officeDocument/2006/relationships/hyperlink" Target="mailto:jorourke@csc.edu" TargetMode="External"/><Relationship Id="rId7" Type="http://schemas.openxmlformats.org/officeDocument/2006/relationships/hyperlink" Target="mailto:engin@bican.n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waters-bayer@web.de" TargetMode="External"/><Relationship Id="rId5" Type="http://schemas.openxmlformats.org/officeDocument/2006/relationships/hyperlink" Target="mailto:barbaraH@cals.arizona.edu" TargetMode="External"/><Relationship Id="rId10" Type="http://schemas.openxmlformats.org/officeDocument/2006/relationships/image" Target="../media/image1.png"/><Relationship Id="rId4" Type="http://schemas.openxmlformats.org/officeDocument/2006/relationships/hyperlink" Target="mailto:mniafull2@gmail.com" TargetMode="External"/><Relationship Id="rId9" Type="http://schemas.openxmlformats.org/officeDocument/2006/relationships/hyperlink" Target="http://www.iyrp.inf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mailto:https://globalrangelands.org/international-year-rangelands-and-pastoralists-initiativ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45238" y="526411"/>
            <a:ext cx="7772400" cy="1470025"/>
          </a:xfrm>
        </p:spPr>
        <p:txBody>
          <a:bodyPr>
            <a:normAutofit fontScale="90000"/>
          </a:bodyPr>
          <a:lstStyle/>
          <a:p>
            <a:r>
              <a:rPr lang="en-GB" sz="4000" b="1" dirty="0">
                <a:solidFill>
                  <a:srgbClr val="984807"/>
                </a:solidFill>
              </a:rPr>
              <a:t>IYRP initiative: where does it come from and where are we going?</a:t>
            </a:r>
            <a:br>
              <a:rPr lang="en-GB" sz="4000" b="1" dirty="0">
                <a:solidFill>
                  <a:srgbClr val="984807"/>
                </a:solidFill>
              </a:rPr>
            </a:br>
            <a:endParaRPr lang="en-GB" sz="2400" b="1" dirty="0">
              <a:solidFill>
                <a:srgbClr val="984807"/>
              </a:solidFill>
            </a:endParaRPr>
          </a:p>
        </p:txBody>
      </p:sp>
      <p:sp>
        <p:nvSpPr>
          <p:cNvPr id="3" name="Untertitel 2"/>
          <p:cNvSpPr>
            <a:spLocks noGrp="1"/>
          </p:cNvSpPr>
          <p:nvPr>
            <p:ph type="subTitle" idx="1"/>
          </p:nvPr>
        </p:nvSpPr>
        <p:spPr>
          <a:xfrm>
            <a:off x="1726155" y="5430904"/>
            <a:ext cx="5474376" cy="1269915"/>
          </a:xfrm>
        </p:spPr>
        <p:txBody>
          <a:bodyPr>
            <a:noAutofit/>
          </a:bodyPr>
          <a:lstStyle/>
          <a:p>
            <a:r>
              <a:rPr lang="en-GB" sz="2200" b="1" dirty="0">
                <a:solidFill>
                  <a:srgbClr val="520401"/>
                </a:solidFill>
              </a:rPr>
              <a:t>Pastoralist Knowledge Hub Partners’ Meeting</a:t>
            </a:r>
          </a:p>
          <a:p>
            <a:r>
              <a:rPr lang="en-GB" sz="2000" b="1" dirty="0">
                <a:solidFill>
                  <a:srgbClr val="520401"/>
                </a:solidFill>
              </a:rPr>
              <a:t>8</a:t>
            </a:r>
            <a:r>
              <a:rPr lang="mr-IN" sz="2000" b="1" dirty="0">
                <a:solidFill>
                  <a:srgbClr val="520401"/>
                </a:solidFill>
              </a:rPr>
              <a:t>–</a:t>
            </a:r>
            <a:r>
              <a:rPr lang="en-GB" sz="2000" b="1" dirty="0">
                <a:solidFill>
                  <a:srgbClr val="520401"/>
                </a:solidFill>
              </a:rPr>
              <a:t>10 December 2020</a:t>
            </a:r>
          </a:p>
        </p:txBody>
      </p:sp>
      <p:sp>
        <p:nvSpPr>
          <p:cNvPr id="7" name="Textfeld 6"/>
          <p:cNvSpPr txBox="1"/>
          <p:nvPr/>
        </p:nvSpPr>
        <p:spPr>
          <a:xfrm>
            <a:off x="8371854" y="6065862"/>
            <a:ext cx="184666" cy="369332"/>
          </a:xfrm>
          <a:prstGeom prst="rect">
            <a:avLst/>
          </a:prstGeom>
          <a:noFill/>
        </p:spPr>
        <p:txBody>
          <a:bodyPr wrap="none" rtlCol="0">
            <a:spAutoFit/>
          </a:bodyPr>
          <a:lstStyle/>
          <a:p>
            <a:endParaRPr lang="de-DE" dirty="0"/>
          </a:p>
        </p:txBody>
      </p:sp>
      <p:pic>
        <p:nvPicPr>
          <p:cNvPr id="8" name="Bild 7"/>
          <p:cNvPicPr>
            <a:picLocks noChangeAspect="1"/>
          </p:cNvPicPr>
          <p:nvPr/>
        </p:nvPicPr>
        <p:blipFill>
          <a:blip r:embed="rId3"/>
          <a:stretch>
            <a:fillRect/>
          </a:stretch>
        </p:blipFill>
        <p:spPr>
          <a:xfrm>
            <a:off x="1726155" y="1710244"/>
            <a:ext cx="5351081" cy="3323462"/>
          </a:xfrm>
          <a:prstGeom prst="rect">
            <a:avLst/>
          </a:prstGeom>
        </p:spPr>
      </p:pic>
      <p:sp>
        <p:nvSpPr>
          <p:cNvPr id="4" name="Textfeld 3"/>
          <p:cNvSpPr txBox="1"/>
          <p:nvPr/>
        </p:nvSpPr>
        <p:spPr>
          <a:xfrm>
            <a:off x="-490695" y="5936704"/>
            <a:ext cx="184666"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375313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72" y="231735"/>
            <a:ext cx="8717777" cy="894743"/>
          </a:xfrm>
        </p:spPr>
        <p:txBody>
          <a:bodyPr>
            <a:noAutofit/>
          </a:bodyPr>
          <a:lstStyle/>
          <a:p>
            <a:r>
              <a:rPr lang="en-US" sz="3500" b="1" dirty="0">
                <a:solidFill>
                  <a:srgbClr val="984807"/>
                </a:solidFill>
              </a:rPr>
              <a:t>Immediate action = Self-organization of RISGs</a:t>
            </a:r>
          </a:p>
        </p:txBody>
      </p:sp>
      <p:sp>
        <p:nvSpPr>
          <p:cNvPr id="3" name="Content Placeholder 2"/>
          <p:cNvSpPr>
            <a:spLocks noGrp="1"/>
          </p:cNvSpPr>
          <p:nvPr>
            <p:ph idx="1"/>
          </p:nvPr>
        </p:nvSpPr>
        <p:spPr>
          <a:xfrm>
            <a:off x="2700199" y="1211209"/>
            <a:ext cx="6140603" cy="4785899"/>
          </a:xfrm>
        </p:spPr>
        <p:txBody>
          <a:bodyPr>
            <a:normAutofit/>
          </a:bodyPr>
          <a:lstStyle/>
          <a:p>
            <a:pPr marL="514350" indent="-514350">
              <a:lnSpc>
                <a:spcPct val="130000"/>
              </a:lnSpc>
              <a:buFont typeface="+mj-lt"/>
              <a:buAutoNum type="arabicPeriod"/>
            </a:pPr>
            <a:r>
              <a:rPr lang="en-US" sz="2600" b="1" dirty="0"/>
              <a:t> Selection of Chair of RISG</a:t>
            </a:r>
          </a:p>
          <a:p>
            <a:pPr marL="514350" indent="-514350">
              <a:lnSpc>
                <a:spcPct val="120000"/>
              </a:lnSpc>
              <a:spcBef>
                <a:spcPts val="1500"/>
              </a:spcBef>
              <a:buFont typeface="+mj-lt"/>
              <a:buAutoNum type="arabicPeriod"/>
            </a:pPr>
            <a:r>
              <a:rPr lang="en-US" sz="2600" b="1" dirty="0"/>
              <a:t> Selection of RISG representative to ISG</a:t>
            </a:r>
          </a:p>
          <a:p>
            <a:pPr marL="514350" indent="-514350">
              <a:lnSpc>
                <a:spcPct val="120000"/>
              </a:lnSpc>
              <a:spcBef>
                <a:spcPts val="1500"/>
              </a:spcBef>
              <a:buFont typeface="+mj-lt"/>
              <a:buAutoNum type="arabicPeriod"/>
            </a:pPr>
            <a:r>
              <a:rPr lang="en-US" sz="2600" b="1" dirty="0"/>
              <a:t> Selection of RISG representative to global Communications Team</a:t>
            </a:r>
          </a:p>
          <a:p>
            <a:pPr marL="514350" indent="-514350">
              <a:lnSpc>
                <a:spcPct val="120000"/>
              </a:lnSpc>
              <a:spcBef>
                <a:spcPts val="1500"/>
              </a:spcBef>
              <a:buFont typeface="+mj-lt"/>
              <a:buAutoNum type="arabicPeriod"/>
            </a:pPr>
            <a:r>
              <a:rPr lang="en-US" sz="2600" b="1" dirty="0"/>
              <a:t>Confirmation of geographical composition of RISG</a:t>
            </a:r>
          </a:p>
        </p:txBody>
      </p:sp>
      <p:sp>
        <p:nvSpPr>
          <p:cNvPr id="4" name="Textfeld 4"/>
          <p:cNvSpPr txBox="1"/>
          <p:nvPr/>
        </p:nvSpPr>
        <p:spPr>
          <a:xfrm>
            <a:off x="369890" y="1192663"/>
            <a:ext cx="2094919" cy="5516894"/>
          </a:xfrm>
          <a:prstGeom prst="rect">
            <a:avLst/>
          </a:prstGeom>
          <a:noFill/>
          <a:ln>
            <a:solidFill>
              <a:srgbClr val="800000"/>
            </a:solidFill>
          </a:ln>
        </p:spPr>
        <p:txBody>
          <a:bodyPr wrap="square" rtlCol="0">
            <a:spAutoFit/>
          </a:bodyPr>
          <a:lstStyle/>
          <a:p>
            <a:pPr>
              <a:spcBef>
                <a:spcPts val="900"/>
              </a:spcBef>
            </a:pPr>
            <a:r>
              <a:rPr lang="en-GB" sz="1900" b="1" dirty="0">
                <a:solidFill>
                  <a:srgbClr val="800000"/>
                </a:solidFill>
              </a:rPr>
              <a:t>East Asia</a:t>
            </a:r>
          </a:p>
          <a:p>
            <a:pPr>
              <a:spcBef>
                <a:spcPts val="900"/>
              </a:spcBef>
            </a:pPr>
            <a:r>
              <a:rPr lang="en-GB" sz="1900" b="1" dirty="0">
                <a:solidFill>
                  <a:srgbClr val="800000"/>
                </a:solidFill>
              </a:rPr>
              <a:t>South Asia</a:t>
            </a:r>
          </a:p>
          <a:p>
            <a:pPr>
              <a:spcBef>
                <a:spcPts val="900"/>
              </a:spcBef>
            </a:pPr>
            <a:r>
              <a:rPr lang="en-GB" sz="1900" b="1" dirty="0">
                <a:solidFill>
                  <a:srgbClr val="800000"/>
                </a:solidFill>
              </a:rPr>
              <a:t>Central Asia &amp; Mongolia</a:t>
            </a:r>
          </a:p>
          <a:p>
            <a:pPr>
              <a:spcBef>
                <a:spcPts val="900"/>
              </a:spcBef>
            </a:pPr>
            <a:r>
              <a:rPr lang="en-GB" sz="1900" b="1" dirty="0">
                <a:solidFill>
                  <a:srgbClr val="800000"/>
                </a:solidFill>
              </a:rPr>
              <a:t>Australasia</a:t>
            </a:r>
          </a:p>
          <a:p>
            <a:pPr>
              <a:spcBef>
                <a:spcPts val="900"/>
              </a:spcBef>
            </a:pPr>
            <a:r>
              <a:rPr lang="en-GB" sz="1900" b="1" dirty="0">
                <a:solidFill>
                  <a:srgbClr val="800000"/>
                </a:solidFill>
              </a:rPr>
              <a:t>North Africa &amp; Middle East</a:t>
            </a:r>
          </a:p>
          <a:p>
            <a:pPr>
              <a:spcBef>
                <a:spcPts val="900"/>
              </a:spcBef>
            </a:pPr>
            <a:r>
              <a:rPr lang="en-GB" sz="1900" b="1" dirty="0">
                <a:solidFill>
                  <a:srgbClr val="800000"/>
                </a:solidFill>
              </a:rPr>
              <a:t>Eastern &amp; Southern Africa</a:t>
            </a:r>
          </a:p>
          <a:p>
            <a:pPr>
              <a:spcBef>
                <a:spcPts val="900"/>
              </a:spcBef>
            </a:pPr>
            <a:r>
              <a:rPr lang="en-GB" sz="1900" b="1" dirty="0">
                <a:solidFill>
                  <a:srgbClr val="800000"/>
                </a:solidFill>
              </a:rPr>
              <a:t>West &amp; Central Africa</a:t>
            </a:r>
          </a:p>
          <a:p>
            <a:pPr>
              <a:spcBef>
                <a:spcPts val="900"/>
              </a:spcBef>
            </a:pPr>
            <a:r>
              <a:rPr lang="en-GB" sz="1900" b="1" dirty="0">
                <a:solidFill>
                  <a:srgbClr val="800000"/>
                </a:solidFill>
              </a:rPr>
              <a:t>Europe &amp; Arctic</a:t>
            </a:r>
          </a:p>
          <a:p>
            <a:pPr>
              <a:spcBef>
                <a:spcPts val="900"/>
              </a:spcBef>
            </a:pPr>
            <a:r>
              <a:rPr lang="en-GB" sz="1900" b="1" dirty="0">
                <a:solidFill>
                  <a:srgbClr val="800000"/>
                </a:solidFill>
              </a:rPr>
              <a:t>North America</a:t>
            </a:r>
          </a:p>
          <a:p>
            <a:pPr>
              <a:spcBef>
                <a:spcPts val="900"/>
              </a:spcBef>
            </a:pPr>
            <a:r>
              <a:rPr lang="en-GB" sz="1900" b="1" dirty="0">
                <a:solidFill>
                  <a:srgbClr val="800000"/>
                </a:solidFill>
              </a:rPr>
              <a:t>Latin America </a:t>
            </a:r>
            <a:br>
              <a:rPr lang="en-GB" sz="1900" b="1" dirty="0">
                <a:solidFill>
                  <a:srgbClr val="800000"/>
                </a:solidFill>
              </a:rPr>
            </a:br>
            <a:r>
              <a:rPr lang="en-GB" sz="1900" b="1" dirty="0">
                <a:solidFill>
                  <a:srgbClr val="800000"/>
                </a:solidFill>
              </a:rPr>
              <a:t>&amp; Caribbean </a:t>
            </a:r>
            <a:endParaRPr lang="de-DE" sz="1900" b="1" dirty="0">
              <a:solidFill>
                <a:srgbClr val="800000"/>
              </a:solidFill>
            </a:endParaRPr>
          </a:p>
        </p:txBody>
      </p:sp>
      <p:pic>
        <p:nvPicPr>
          <p:cNvPr id="5" name="Bild 6"/>
          <p:cNvPicPr>
            <a:picLocks noChangeAspect="1"/>
          </p:cNvPicPr>
          <p:nvPr/>
        </p:nvPicPr>
        <p:blipFill>
          <a:blip r:embed="rId3"/>
          <a:stretch>
            <a:fillRect/>
          </a:stretch>
        </p:blipFill>
        <p:spPr>
          <a:xfrm>
            <a:off x="6479026" y="5202833"/>
            <a:ext cx="2664974" cy="1655168"/>
          </a:xfrm>
          <a:prstGeom prst="rect">
            <a:avLst/>
          </a:prstGeom>
        </p:spPr>
      </p:pic>
    </p:spTree>
    <p:extLst>
      <p:ext uri="{BB962C8B-B14F-4D97-AF65-F5344CB8AC3E}">
        <p14:creationId xmlns:p14="http://schemas.microsoft.com/office/powerpoint/2010/main" val="3871195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478" y="113681"/>
            <a:ext cx="4950027" cy="1751171"/>
          </a:xfrm>
        </p:spPr>
        <p:txBody>
          <a:bodyPr>
            <a:normAutofit fontScale="90000"/>
          </a:bodyPr>
          <a:lstStyle/>
          <a:p>
            <a:pPr algn="l"/>
            <a:r>
              <a:rPr lang="en-GB" sz="4000" b="1" dirty="0">
                <a:solidFill>
                  <a:schemeClr val="accent6">
                    <a:lumMod val="50000"/>
                  </a:schemeClr>
                </a:solidFill>
              </a:rPr>
              <a:t>Priority action:</a:t>
            </a:r>
            <a:br>
              <a:rPr lang="en-GB" sz="4000" b="1" dirty="0">
                <a:solidFill>
                  <a:schemeClr val="accent6">
                    <a:lumMod val="50000"/>
                  </a:schemeClr>
                </a:solidFill>
              </a:rPr>
            </a:br>
            <a:r>
              <a:rPr lang="en-GB" sz="4000" b="1" dirty="0">
                <a:solidFill>
                  <a:schemeClr val="accent6">
                    <a:lumMod val="50000"/>
                  </a:schemeClr>
                </a:solidFill>
              </a:rPr>
              <a:t>ISG and RISGs generate more support for IYRP</a:t>
            </a:r>
          </a:p>
        </p:txBody>
      </p:sp>
      <p:pic>
        <p:nvPicPr>
          <p:cNvPr id="5" name="Bild 4"/>
          <p:cNvPicPr>
            <a:picLocks noChangeAspect="1"/>
          </p:cNvPicPr>
          <p:nvPr/>
        </p:nvPicPr>
        <p:blipFill>
          <a:blip r:embed="rId3"/>
          <a:stretch>
            <a:fillRect/>
          </a:stretch>
        </p:blipFill>
        <p:spPr>
          <a:xfrm>
            <a:off x="6127852" y="-1"/>
            <a:ext cx="3016148" cy="2634418"/>
          </a:xfrm>
          <a:prstGeom prst="rect">
            <a:avLst/>
          </a:prstGeom>
        </p:spPr>
      </p:pic>
      <p:sp>
        <p:nvSpPr>
          <p:cNvPr id="6" name="Textfeld 5"/>
          <p:cNvSpPr txBox="1"/>
          <p:nvPr/>
        </p:nvSpPr>
        <p:spPr>
          <a:xfrm>
            <a:off x="7288997" y="2577127"/>
            <a:ext cx="1815822" cy="276999"/>
          </a:xfrm>
          <a:prstGeom prst="rect">
            <a:avLst/>
          </a:prstGeom>
          <a:noFill/>
        </p:spPr>
        <p:txBody>
          <a:bodyPr wrap="none" rtlCol="0">
            <a:spAutoFit/>
          </a:bodyPr>
          <a:lstStyle/>
          <a:p>
            <a:r>
              <a:rPr lang="tr-TR" sz="1200" dirty="0"/>
              <a:t>Photo: ILRI/Sarah </a:t>
            </a:r>
            <a:r>
              <a:rPr lang="tr-TR" sz="1200" dirty="0" err="1"/>
              <a:t>Kasyoka</a:t>
            </a:r>
            <a:endParaRPr lang="de-DE" sz="1200" dirty="0"/>
          </a:p>
        </p:txBody>
      </p:sp>
      <p:sp>
        <p:nvSpPr>
          <p:cNvPr id="7" name="Textfeld 6"/>
          <p:cNvSpPr txBox="1"/>
          <p:nvPr/>
        </p:nvSpPr>
        <p:spPr>
          <a:xfrm>
            <a:off x="39181" y="4590665"/>
            <a:ext cx="8880247" cy="831510"/>
          </a:xfrm>
          <a:prstGeom prst="rect">
            <a:avLst/>
          </a:prstGeom>
          <a:noFill/>
        </p:spPr>
        <p:txBody>
          <a:bodyPr wrap="square" rtlCol="0">
            <a:spAutoFit/>
          </a:bodyPr>
          <a:lstStyle/>
          <a:p>
            <a:pPr marL="342900" indent="-342900">
              <a:lnSpc>
                <a:spcPct val="110000"/>
              </a:lnSpc>
              <a:spcBef>
                <a:spcPts val="1500"/>
              </a:spcBef>
              <a:buFont typeface="Arial"/>
              <a:buChar char="•"/>
            </a:pPr>
            <a:r>
              <a:rPr lang="en-GB" sz="2200" b="1" i="1" dirty="0">
                <a:solidFill>
                  <a:srgbClr val="984807"/>
                </a:solidFill>
              </a:rPr>
              <a:t>Raise attention </a:t>
            </a:r>
            <a:r>
              <a:rPr lang="en-GB" sz="2200" dirty="0"/>
              <a:t>at international meetings (e.g. side events, ministerial meetings) and insert IYRP into official resolutions</a:t>
            </a:r>
          </a:p>
        </p:txBody>
      </p:sp>
      <p:sp>
        <p:nvSpPr>
          <p:cNvPr id="8" name="Textfeld 7"/>
          <p:cNvSpPr txBox="1"/>
          <p:nvPr/>
        </p:nvSpPr>
        <p:spPr>
          <a:xfrm>
            <a:off x="39181" y="5431254"/>
            <a:ext cx="8749311" cy="818557"/>
          </a:xfrm>
          <a:prstGeom prst="rect">
            <a:avLst/>
          </a:prstGeom>
          <a:noFill/>
        </p:spPr>
        <p:txBody>
          <a:bodyPr wrap="square" rtlCol="0">
            <a:spAutoFit/>
          </a:bodyPr>
          <a:lstStyle/>
          <a:p>
            <a:pPr marL="342900" indent="-342900">
              <a:lnSpc>
                <a:spcPct val="110000"/>
              </a:lnSpc>
              <a:spcBef>
                <a:spcPts val="1500"/>
              </a:spcBef>
              <a:buFont typeface="Arial"/>
              <a:buChar char="•"/>
            </a:pPr>
            <a:r>
              <a:rPr lang="en-GB" sz="2200" dirty="0"/>
              <a:t>Further populate </a:t>
            </a:r>
            <a:r>
              <a:rPr lang="en-GB" sz="2200" b="1" i="1" dirty="0">
                <a:solidFill>
                  <a:srgbClr val="984807"/>
                </a:solidFill>
              </a:rPr>
              <a:t>“online booth” </a:t>
            </a:r>
            <a:r>
              <a:rPr lang="en-GB" sz="2200" dirty="0"/>
              <a:t>(</a:t>
            </a:r>
            <a:r>
              <a:rPr lang="en-GB" sz="2200" dirty="0">
                <a:hlinkClick r:id="rId4"/>
              </a:rPr>
              <a:t>www.iyrp.info</a:t>
            </a:r>
            <a:r>
              <a:rPr lang="en-GB" sz="2200" dirty="0"/>
              <a:t>)  </a:t>
            </a:r>
            <a:br>
              <a:rPr lang="en-GB" sz="2200" dirty="0"/>
            </a:br>
            <a:r>
              <a:rPr lang="en-GB" sz="2200" dirty="0"/>
              <a:t>and launch well-targeted </a:t>
            </a:r>
            <a:r>
              <a:rPr lang="en-GB" sz="2200" b="1" i="1" dirty="0">
                <a:solidFill>
                  <a:srgbClr val="984807"/>
                </a:solidFill>
              </a:rPr>
              <a:t>social media campaigns</a:t>
            </a:r>
            <a:r>
              <a:rPr lang="en-GB" sz="2200" dirty="0"/>
              <a:t> </a:t>
            </a:r>
          </a:p>
        </p:txBody>
      </p:sp>
      <p:pic>
        <p:nvPicPr>
          <p:cNvPr id="9" name="Bild 8"/>
          <p:cNvPicPr>
            <a:picLocks noChangeAspect="1"/>
          </p:cNvPicPr>
          <p:nvPr/>
        </p:nvPicPr>
        <p:blipFill>
          <a:blip r:embed="rId5"/>
          <a:stretch>
            <a:fillRect/>
          </a:stretch>
        </p:blipFill>
        <p:spPr>
          <a:xfrm>
            <a:off x="6836863" y="5449413"/>
            <a:ext cx="2267956" cy="1408587"/>
          </a:xfrm>
          <a:prstGeom prst="rect">
            <a:avLst/>
          </a:prstGeom>
        </p:spPr>
      </p:pic>
      <p:sp>
        <p:nvSpPr>
          <p:cNvPr id="10" name="Content Placeholder 9"/>
          <p:cNvSpPr>
            <a:spLocks noGrp="1"/>
          </p:cNvSpPr>
          <p:nvPr>
            <p:ph idx="1"/>
          </p:nvPr>
        </p:nvSpPr>
        <p:spPr>
          <a:xfrm>
            <a:off x="123478" y="2025809"/>
            <a:ext cx="8880247" cy="2720852"/>
          </a:xfrm>
        </p:spPr>
        <p:txBody>
          <a:bodyPr>
            <a:normAutofit fontScale="40000" lnSpcReduction="20000"/>
          </a:bodyPr>
          <a:lstStyle/>
          <a:p>
            <a:pPr>
              <a:lnSpc>
                <a:spcPct val="130000"/>
              </a:lnSpc>
            </a:pPr>
            <a:r>
              <a:rPr lang="en-US" sz="5500" b="1" i="1" dirty="0">
                <a:solidFill>
                  <a:srgbClr val="984807"/>
                </a:solidFill>
              </a:rPr>
              <a:t>Convince governments </a:t>
            </a:r>
            <a:r>
              <a:rPr lang="en-US" sz="5500" dirty="0"/>
              <a:t>in home countries/</a:t>
            </a:r>
            <a:br>
              <a:rPr lang="en-US" sz="5500" dirty="0"/>
            </a:br>
            <a:r>
              <a:rPr lang="en-US" sz="5500" dirty="0"/>
              <a:t>regions to support the IYRP:</a:t>
            </a:r>
          </a:p>
          <a:p>
            <a:pPr marL="648000" lvl="1">
              <a:lnSpc>
                <a:spcPct val="130000"/>
              </a:lnSpc>
              <a:spcBef>
                <a:spcPts val="600"/>
              </a:spcBef>
            </a:pPr>
            <a:r>
              <a:rPr lang="en-US" sz="4500" dirty="0"/>
              <a:t>Approach Ministries of Agriculture (in time for FAO Conference) </a:t>
            </a:r>
            <a:br>
              <a:rPr lang="en-US" sz="4500" dirty="0"/>
            </a:br>
            <a:r>
              <a:rPr lang="en-US" sz="4500" dirty="0"/>
              <a:t>and Foreign Affairs (in time for UNGA)</a:t>
            </a:r>
          </a:p>
          <a:p>
            <a:pPr marL="648000" lvl="1">
              <a:lnSpc>
                <a:spcPct val="130000"/>
              </a:lnSpc>
              <a:spcBef>
                <a:spcPts val="600"/>
              </a:spcBef>
            </a:pPr>
            <a:r>
              <a:rPr lang="en-US" sz="4500" dirty="0"/>
              <a:t>Generate and share IYRP flyers</a:t>
            </a:r>
          </a:p>
          <a:p>
            <a:pPr marL="648000" lvl="1">
              <a:lnSpc>
                <a:spcPct val="130000"/>
              </a:lnSpc>
              <a:spcBef>
                <a:spcPts val="600"/>
              </a:spcBef>
            </a:pPr>
            <a:r>
              <a:rPr lang="en-US" sz="4500" dirty="0"/>
              <a:t>Invite governments to co-sponsor Mongolian Government resolution </a:t>
            </a:r>
          </a:p>
          <a:p>
            <a:pPr marL="1048050" lvl="2">
              <a:lnSpc>
                <a:spcPct val="130000"/>
              </a:lnSpc>
              <a:spcBef>
                <a:spcPts val="600"/>
              </a:spcBef>
            </a:pPr>
            <a:r>
              <a:rPr lang="en-US" sz="4100" dirty="0"/>
              <a:t>letters of support</a:t>
            </a:r>
          </a:p>
          <a:p>
            <a:pPr lvl="1"/>
            <a:endParaRPr lang="en-US" sz="2400" dirty="0"/>
          </a:p>
        </p:txBody>
      </p:sp>
    </p:spTree>
    <p:extLst>
      <p:ext uri="{BB962C8B-B14F-4D97-AF65-F5344CB8AC3E}">
        <p14:creationId xmlns:p14="http://schemas.microsoft.com/office/powerpoint/2010/main" val="2660900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8818" y="3079098"/>
            <a:ext cx="2070581" cy="1754327"/>
          </a:xfrm>
          <a:prstGeom prst="rect">
            <a:avLst/>
          </a:prstGeom>
        </p:spPr>
        <p:txBody>
          <a:bodyPr wrap="square">
            <a:spAutoFit/>
          </a:bodyPr>
          <a:lstStyle/>
          <a:p>
            <a:r>
              <a:rPr lang="en-US" dirty="0">
                <a:solidFill>
                  <a:srgbClr val="4BACC6"/>
                </a:solidFill>
              </a:rPr>
              <a:t>Latin America &amp; Caribbean: </a:t>
            </a:r>
            <a:r>
              <a:rPr lang="en-US" dirty="0"/>
              <a:t>Argentina, Cuba, Dominican Republic, Peru </a:t>
            </a:r>
          </a:p>
          <a:p>
            <a:endParaRPr lang="en-US" dirty="0"/>
          </a:p>
        </p:txBody>
      </p:sp>
      <p:sp>
        <p:nvSpPr>
          <p:cNvPr id="3" name="Title 2"/>
          <p:cNvSpPr>
            <a:spLocks noGrp="1"/>
          </p:cNvSpPr>
          <p:nvPr>
            <p:ph type="title"/>
          </p:nvPr>
        </p:nvSpPr>
        <p:spPr>
          <a:xfrm>
            <a:off x="158758" y="274638"/>
            <a:ext cx="8528042" cy="1143000"/>
          </a:xfrm>
        </p:spPr>
        <p:txBody>
          <a:bodyPr>
            <a:noAutofit/>
          </a:bodyPr>
          <a:lstStyle/>
          <a:p>
            <a:r>
              <a:rPr lang="en-US" sz="4000" b="1" dirty="0">
                <a:solidFill>
                  <a:srgbClr val="984807"/>
                </a:solidFill>
              </a:rPr>
              <a:t>Countries that supported IYRP at COAG</a:t>
            </a:r>
          </a:p>
        </p:txBody>
      </p:sp>
      <p:sp>
        <p:nvSpPr>
          <p:cNvPr id="4" name="TextBox 3"/>
          <p:cNvSpPr txBox="1"/>
          <p:nvPr/>
        </p:nvSpPr>
        <p:spPr>
          <a:xfrm>
            <a:off x="546832" y="1721802"/>
            <a:ext cx="1332065" cy="923330"/>
          </a:xfrm>
          <a:prstGeom prst="rect">
            <a:avLst/>
          </a:prstGeom>
          <a:noFill/>
        </p:spPr>
        <p:txBody>
          <a:bodyPr wrap="none" rtlCol="0">
            <a:spAutoFit/>
          </a:bodyPr>
          <a:lstStyle/>
          <a:p>
            <a:r>
              <a:rPr lang="en-US" dirty="0">
                <a:solidFill>
                  <a:schemeClr val="accent5"/>
                </a:solidFill>
              </a:rPr>
              <a:t>East Asia:</a:t>
            </a:r>
          </a:p>
          <a:p>
            <a:r>
              <a:rPr lang="en-US" dirty="0"/>
              <a:t>China</a:t>
            </a:r>
          </a:p>
          <a:p>
            <a:r>
              <a:rPr lang="en-US" dirty="0"/>
              <a:t>South Korea</a:t>
            </a:r>
          </a:p>
        </p:txBody>
      </p:sp>
      <p:sp>
        <p:nvSpPr>
          <p:cNvPr id="5" name="TextBox 4"/>
          <p:cNvSpPr txBox="1"/>
          <p:nvPr/>
        </p:nvSpPr>
        <p:spPr>
          <a:xfrm>
            <a:off x="546832" y="2943809"/>
            <a:ext cx="1527491" cy="1477328"/>
          </a:xfrm>
          <a:prstGeom prst="rect">
            <a:avLst/>
          </a:prstGeom>
          <a:noFill/>
        </p:spPr>
        <p:txBody>
          <a:bodyPr wrap="square" rtlCol="0">
            <a:spAutoFit/>
          </a:bodyPr>
          <a:lstStyle/>
          <a:p>
            <a:r>
              <a:rPr lang="en-US" dirty="0">
                <a:solidFill>
                  <a:srgbClr val="4BACC6"/>
                </a:solidFill>
              </a:rPr>
              <a:t>Central Asia &amp; Mongolia: </a:t>
            </a:r>
            <a:r>
              <a:rPr lang="en-US" dirty="0"/>
              <a:t>Kyrgyzstan, Mongolia</a:t>
            </a:r>
          </a:p>
          <a:p>
            <a:endParaRPr lang="en-US" dirty="0"/>
          </a:p>
        </p:txBody>
      </p:sp>
      <p:sp>
        <p:nvSpPr>
          <p:cNvPr id="6" name="TextBox 5"/>
          <p:cNvSpPr txBox="1"/>
          <p:nvPr/>
        </p:nvSpPr>
        <p:spPr>
          <a:xfrm>
            <a:off x="546832" y="4440825"/>
            <a:ext cx="1781614" cy="2031325"/>
          </a:xfrm>
          <a:prstGeom prst="rect">
            <a:avLst/>
          </a:prstGeom>
          <a:noFill/>
        </p:spPr>
        <p:txBody>
          <a:bodyPr wrap="square" rtlCol="0">
            <a:spAutoFit/>
          </a:bodyPr>
          <a:lstStyle/>
          <a:p>
            <a:r>
              <a:rPr lang="en-US" dirty="0">
                <a:solidFill>
                  <a:srgbClr val="4BACC6"/>
                </a:solidFill>
              </a:rPr>
              <a:t>South &amp; Southeast Asia: </a:t>
            </a:r>
            <a:r>
              <a:rPr lang="en-US" dirty="0"/>
              <a:t>Afghanistan, Myanmar, Philippines, Thailand</a:t>
            </a:r>
          </a:p>
          <a:p>
            <a:endParaRPr lang="en-US" dirty="0"/>
          </a:p>
        </p:txBody>
      </p:sp>
      <p:sp>
        <p:nvSpPr>
          <p:cNvPr id="7" name="TextBox 6"/>
          <p:cNvSpPr txBox="1"/>
          <p:nvPr/>
        </p:nvSpPr>
        <p:spPr>
          <a:xfrm>
            <a:off x="2451925" y="2017299"/>
            <a:ext cx="1287701" cy="923330"/>
          </a:xfrm>
          <a:prstGeom prst="rect">
            <a:avLst/>
          </a:prstGeom>
          <a:noFill/>
        </p:spPr>
        <p:txBody>
          <a:bodyPr wrap="square" rtlCol="0">
            <a:spAutoFit/>
          </a:bodyPr>
          <a:lstStyle/>
          <a:p>
            <a:r>
              <a:rPr lang="en-US" dirty="0">
                <a:solidFill>
                  <a:srgbClr val="4BACC6"/>
                </a:solidFill>
              </a:rPr>
              <a:t>Australasia:</a:t>
            </a:r>
            <a:r>
              <a:rPr lang="en-US" dirty="0"/>
              <a:t> Australia</a:t>
            </a:r>
          </a:p>
          <a:p>
            <a:endParaRPr lang="en-US" dirty="0"/>
          </a:p>
        </p:txBody>
      </p:sp>
      <p:sp>
        <p:nvSpPr>
          <p:cNvPr id="8" name="TextBox 7"/>
          <p:cNvSpPr txBox="1"/>
          <p:nvPr/>
        </p:nvSpPr>
        <p:spPr>
          <a:xfrm>
            <a:off x="2451925" y="2972863"/>
            <a:ext cx="1816893" cy="1754327"/>
          </a:xfrm>
          <a:prstGeom prst="rect">
            <a:avLst/>
          </a:prstGeom>
          <a:noFill/>
        </p:spPr>
        <p:txBody>
          <a:bodyPr wrap="square" rtlCol="0">
            <a:spAutoFit/>
          </a:bodyPr>
          <a:lstStyle/>
          <a:p>
            <a:r>
              <a:rPr lang="en-US" dirty="0">
                <a:solidFill>
                  <a:srgbClr val="4BACC6"/>
                </a:solidFill>
              </a:rPr>
              <a:t>North Africa &amp; Middle East: </a:t>
            </a:r>
            <a:r>
              <a:rPr lang="en-US" dirty="0"/>
              <a:t>Egypt, Iran, Jordan, Saudi Arabia</a:t>
            </a:r>
          </a:p>
          <a:p>
            <a:endParaRPr lang="en-US" dirty="0"/>
          </a:p>
        </p:txBody>
      </p:sp>
      <p:sp>
        <p:nvSpPr>
          <p:cNvPr id="9" name="TextBox 8"/>
          <p:cNvSpPr txBox="1"/>
          <p:nvPr/>
        </p:nvSpPr>
        <p:spPr>
          <a:xfrm>
            <a:off x="2460743" y="4821624"/>
            <a:ext cx="1922732" cy="1477328"/>
          </a:xfrm>
          <a:prstGeom prst="rect">
            <a:avLst/>
          </a:prstGeom>
          <a:noFill/>
        </p:spPr>
        <p:txBody>
          <a:bodyPr wrap="square" rtlCol="0">
            <a:spAutoFit/>
          </a:bodyPr>
          <a:lstStyle/>
          <a:p>
            <a:r>
              <a:rPr lang="en-US" dirty="0">
                <a:solidFill>
                  <a:srgbClr val="4BACC6"/>
                </a:solidFill>
              </a:rPr>
              <a:t>Eastern &amp; Southern Africa: </a:t>
            </a:r>
            <a:r>
              <a:rPr lang="en-US" dirty="0"/>
              <a:t>Ethiopia, Kenya, Sudan</a:t>
            </a:r>
          </a:p>
          <a:p>
            <a:endParaRPr lang="en-US" dirty="0"/>
          </a:p>
        </p:txBody>
      </p:sp>
      <p:sp>
        <p:nvSpPr>
          <p:cNvPr id="10" name="TextBox 9"/>
          <p:cNvSpPr txBox="1"/>
          <p:nvPr/>
        </p:nvSpPr>
        <p:spPr>
          <a:xfrm>
            <a:off x="4268818" y="1690720"/>
            <a:ext cx="1569937" cy="1477328"/>
          </a:xfrm>
          <a:prstGeom prst="rect">
            <a:avLst/>
          </a:prstGeom>
          <a:noFill/>
        </p:spPr>
        <p:txBody>
          <a:bodyPr wrap="square" rtlCol="0">
            <a:spAutoFit/>
          </a:bodyPr>
          <a:lstStyle/>
          <a:p>
            <a:r>
              <a:rPr lang="en-US" dirty="0">
                <a:solidFill>
                  <a:srgbClr val="4BACC6"/>
                </a:solidFill>
              </a:rPr>
              <a:t>West &amp; Central Africa: </a:t>
            </a:r>
            <a:r>
              <a:rPr lang="en-US" dirty="0"/>
              <a:t>Burkina Faso, Mali</a:t>
            </a:r>
          </a:p>
          <a:p>
            <a:endParaRPr lang="en-US" dirty="0"/>
          </a:p>
        </p:txBody>
      </p:sp>
      <p:sp>
        <p:nvSpPr>
          <p:cNvPr id="11" name="TextBox 10"/>
          <p:cNvSpPr txBox="1"/>
          <p:nvPr/>
        </p:nvSpPr>
        <p:spPr>
          <a:xfrm>
            <a:off x="6339399" y="3649821"/>
            <a:ext cx="2516412" cy="2535566"/>
          </a:xfrm>
          <a:prstGeom prst="rect">
            <a:avLst/>
          </a:prstGeom>
          <a:noFill/>
        </p:spPr>
        <p:txBody>
          <a:bodyPr wrap="square" rtlCol="0">
            <a:spAutoFit/>
          </a:bodyPr>
          <a:lstStyle/>
          <a:p>
            <a:pPr>
              <a:lnSpc>
                <a:spcPct val="110000"/>
              </a:lnSpc>
            </a:pPr>
            <a:r>
              <a:rPr lang="en-US" dirty="0">
                <a:solidFill>
                  <a:srgbClr val="4BACC6"/>
                </a:solidFill>
              </a:rPr>
              <a:t>Europe &amp; Arctic: </a:t>
            </a:r>
            <a:r>
              <a:rPr lang="en-US" dirty="0"/>
              <a:t>European Union (27 countries), with also individual country support from Finland, Hungary, Italy, Serbia*, Spain and Turkey*</a:t>
            </a:r>
          </a:p>
          <a:p>
            <a:pPr>
              <a:lnSpc>
                <a:spcPct val="110000"/>
              </a:lnSpc>
              <a:spcBef>
                <a:spcPts val="600"/>
              </a:spcBef>
            </a:pPr>
            <a:r>
              <a:rPr lang="en-US" sz="1400" dirty="0"/>
              <a:t>(*not part of EU)</a:t>
            </a:r>
          </a:p>
        </p:txBody>
      </p:sp>
      <p:sp>
        <p:nvSpPr>
          <p:cNvPr id="12" name="TextBox 11"/>
          <p:cNvSpPr txBox="1"/>
          <p:nvPr/>
        </p:nvSpPr>
        <p:spPr>
          <a:xfrm>
            <a:off x="4268818" y="4803983"/>
            <a:ext cx="1194886" cy="1477328"/>
          </a:xfrm>
          <a:prstGeom prst="rect">
            <a:avLst/>
          </a:prstGeom>
          <a:noFill/>
        </p:spPr>
        <p:txBody>
          <a:bodyPr wrap="square" rtlCol="0">
            <a:spAutoFit/>
          </a:bodyPr>
          <a:lstStyle/>
          <a:p>
            <a:r>
              <a:rPr lang="en-US" dirty="0">
                <a:solidFill>
                  <a:srgbClr val="4BACC6"/>
                </a:solidFill>
              </a:rPr>
              <a:t>North America: </a:t>
            </a:r>
            <a:r>
              <a:rPr lang="en-US" dirty="0"/>
              <a:t>Canada, Mexico</a:t>
            </a:r>
          </a:p>
          <a:p>
            <a:endParaRPr lang="en-US" dirty="0"/>
          </a:p>
        </p:txBody>
      </p:sp>
      <p:pic>
        <p:nvPicPr>
          <p:cNvPr id="13" name="Bild 8"/>
          <p:cNvPicPr>
            <a:picLocks noChangeAspect="1"/>
          </p:cNvPicPr>
          <p:nvPr/>
        </p:nvPicPr>
        <p:blipFill>
          <a:blip r:embed="rId3"/>
          <a:stretch>
            <a:fillRect/>
          </a:stretch>
        </p:blipFill>
        <p:spPr>
          <a:xfrm>
            <a:off x="6037489" y="1417638"/>
            <a:ext cx="2818322" cy="1750410"/>
          </a:xfrm>
          <a:prstGeom prst="rect">
            <a:avLst/>
          </a:prstGeom>
        </p:spPr>
      </p:pic>
    </p:spTree>
    <p:extLst>
      <p:ext uri="{BB962C8B-B14F-4D97-AF65-F5344CB8AC3E}">
        <p14:creationId xmlns:p14="http://schemas.microsoft.com/office/powerpoint/2010/main" val="2072780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0E34B8-625E-41F1-B0B5-13237B51EBAE}"/>
              </a:ext>
            </a:extLst>
          </p:cNvPr>
          <p:cNvPicPr>
            <a:picLocks noChangeAspect="1"/>
          </p:cNvPicPr>
          <p:nvPr/>
        </p:nvPicPr>
        <p:blipFill>
          <a:blip r:embed="rId3"/>
          <a:stretch>
            <a:fillRect/>
          </a:stretch>
        </p:blipFill>
        <p:spPr>
          <a:xfrm>
            <a:off x="3623889" y="297558"/>
            <a:ext cx="5188715" cy="5224124"/>
          </a:xfrm>
          <a:prstGeom prst="rect">
            <a:avLst/>
          </a:prstGeom>
        </p:spPr>
      </p:pic>
      <p:sp>
        <p:nvSpPr>
          <p:cNvPr id="4" name="TextBox 3">
            <a:extLst>
              <a:ext uri="{FF2B5EF4-FFF2-40B4-BE49-F238E27FC236}">
                <a16:creationId xmlns:a16="http://schemas.microsoft.com/office/drawing/2014/main" id="{E48EE533-6EC9-4E56-8547-DB088E8525D8}"/>
              </a:ext>
            </a:extLst>
          </p:cNvPr>
          <p:cNvSpPr txBox="1"/>
          <p:nvPr/>
        </p:nvSpPr>
        <p:spPr>
          <a:xfrm>
            <a:off x="320570" y="297558"/>
            <a:ext cx="3489613" cy="5761063"/>
          </a:xfrm>
          <a:prstGeom prst="rect">
            <a:avLst/>
          </a:prstGeom>
          <a:noFill/>
        </p:spPr>
        <p:txBody>
          <a:bodyPr wrap="square" rtlCol="0">
            <a:spAutoFit/>
          </a:bodyPr>
          <a:lstStyle/>
          <a:p>
            <a:pPr>
              <a:lnSpc>
                <a:spcPct val="110000"/>
              </a:lnSpc>
            </a:pPr>
            <a:r>
              <a:rPr lang="en-US" sz="2400" b="1" dirty="0">
                <a:solidFill>
                  <a:srgbClr val="984807"/>
                </a:solidFill>
              </a:rPr>
              <a:t>Priority action: </a:t>
            </a:r>
            <a:br>
              <a:rPr lang="en-US" sz="2400" b="1" dirty="0">
                <a:solidFill>
                  <a:srgbClr val="984807"/>
                </a:solidFill>
              </a:rPr>
            </a:br>
            <a:r>
              <a:rPr lang="en-US" sz="2400" b="1" dirty="0">
                <a:solidFill>
                  <a:srgbClr val="984807"/>
                </a:solidFill>
              </a:rPr>
              <a:t>Prepare monthly themes in each region</a:t>
            </a:r>
          </a:p>
          <a:p>
            <a:pPr marL="342900" indent="-342900">
              <a:lnSpc>
                <a:spcPct val="110000"/>
              </a:lnSpc>
              <a:spcBef>
                <a:spcPts val="1500"/>
              </a:spcBef>
              <a:buFont typeface="Arial"/>
              <a:buChar char="•"/>
            </a:pPr>
            <a:r>
              <a:rPr lang="en-US" sz="2000" dirty="0"/>
              <a:t>Expanding awareness of complexity &amp; diversity of rangelands &amp; pastoralism</a:t>
            </a:r>
          </a:p>
          <a:p>
            <a:pPr marL="342900" indent="-342900">
              <a:lnSpc>
                <a:spcPct val="110000"/>
              </a:lnSpc>
              <a:spcBef>
                <a:spcPts val="1400"/>
              </a:spcBef>
              <a:buFont typeface="Arial"/>
              <a:buChar char="•"/>
            </a:pPr>
            <a:r>
              <a:rPr lang="en-US" sz="2000" dirty="0"/>
              <a:t>Revealing new insights</a:t>
            </a:r>
          </a:p>
          <a:p>
            <a:pPr marL="342900" indent="-342900">
              <a:lnSpc>
                <a:spcPct val="110000"/>
              </a:lnSpc>
              <a:spcBef>
                <a:spcPts val="1400"/>
              </a:spcBef>
              <a:buFont typeface="Arial"/>
              <a:buChar char="•"/>
            </a:pPr>
            <a:r>
              <a:rPr lang="en-US" sz="2000" dirty="0"/>
              <a:t>Highlighting </a:t>
            </a:r>
            <a:br>
              <a:rPr lang="en-US" sz="2000" dirty="0"/>
            </a:br>
            <a:r>
              <a:rPr lang="en-US" sz="2000" dirty="0"/>
              <a:t>priority issues </a:t>
            </a:r>
            <a:br>
              <a:rPr lang="en-US" sz="2000" dirty="0"/>
            </a:br>
            <a:r>
              <a:rPr lang="en-US" sz="2000" dirty="0"/>
              <a:t>of pastoralists</a:t>
            </a:r>
          </a:p>
          <a:p>
            <a:pPr marL="342900" indent="-342900">
              <a:lnSpc>
                <a:spcPct val="110000"/>
              </a:lnSpc>
              <a:spcBef>
                <a:spcPts val="1400"/>
              </a:spcBef>
              <a:buFont typeface="Arial"/>
              <a:buChar char="•"/>
            </a:pPr>
            <a:r>
              <a:rPr lang="en-US" sz="2000" dirty="0"/>
              <a:t>Balancing coverage of environmental, social, economic </a:t>
            </a:r>
            <a:br>
              <a:rPr lang="en-US" sz="2000" dirty="0"/>
            </a:br>
            <a:r>
              <a:rPr lang="en-US" sz="2000" dirty="0"/>
              <a:t>&amp; policy issues</a:t>
            </a:r>
          </a:p>
        </p:txBody>
      </p:sp>
      <p:sp>
        <p:nvSpPr>
          <p:cNvPr id="3" name="Textfeld 2"/>
          <p:cNvSpPr txBox="1"/>
          <p:nvPr/>
        </p:nvSpPr>
        <p:spPr>
          <a:xfrm>
            <a:off x="3003338" y="6058621"/>
            <a:ext cx="6091060" cy="430887"/>
          </a:xfrm>
          <a:prstGeom prst="rect">
            <a:avLst/>
          </a:prstGeom>
          <a:noFill/>
        </p:spPr>
        <p:txBody>
          <a:bodyPr wrap="none" rtlCol="0">
            <a:spAutoFit/>
          </a:bodyPr>
          <a:lstStyle/>
          <a:p>
            <a:r>
              <a:rPr lang="mr-IN" sz="2200" b="1" i="1" dirty="0">
                <a:solidFill>
                  <a:srgbClr val="984807"/>
                </a:solidFill>
              </a:rPr>
              <a:t>…</a:t>
            </a:r>
            <a:r>
              <a:rPr lang="en-GB" sz="2200" b="1" i="1" dirty="0">
                <a:solidFill>
                  <a:srgbClr val="984807"/>
                </a:solidFill>
              </a:rPr>
              <a:t>to be refined and finalized together with RISGs</a:t>
            </a:r>
          </a:p>
        </p:txBody>
      </p:sp>
    </p:spTree>
    <p:extLst>
      <p:ext uri="{BB962C8B-B14F-4D97-AF65-F5344CB8AC3E}">
        <p14:creationId xmlns:p14="http://schemas.microsoft.com/office/powerpoint/2010/main" val="647966512"/>
      </p:ext>
    </p:extLst>
  </p:cSld>
  <p:clrMapOvr>
    <a:masterClrMapping/>
  </p:clrMapOvr>
  <mc:AlternateContent xmlns:mc="http://schemas.openxmlformats.org/markup-compatibility/2006" xmlns:p14="http://schemas.microsoft.com/office/powerpoint/2010/main">
    <mc:Choice Requires="p14">
      <p:transition spd="slow" p14:dur="2000" advTm="32765"/>
    </mc:Choice>
    <mc:Fallback xmlns="">
      <p:transition spd="slow" advTm="3276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7324" y="383360"/>
            <a:ext cx="6298821" cy="762650"/>
          </a:xfrm>
        </p:spPr>
        <p:txBody>
          <a:bodyPr>
            <a:noAutofit/>
          </a:bodyPr>
          <a:lstStyle/>
          <a:p>
            <a:pPr algn="l">
              <a:lnSpc>
                <a:spcPct val="110000"/>
              </a:lnSpc>
            </a:pPr>
            <a:r>
              <a:rPr lang="en-US" sz="3600" b="1" dirty="0">
                <a:solidFill>
                  <a:srgbClr val="984807"/>
                </a:solidFill>
              </a:rPr>
              <a:t>Other potential actions:</a:t>
            </a:r>
            <a:br>
              <a:rPr lang="en-US" sz="3600" b="1" dirty="0">
                <a:solidFill>
                  <a:srgbClr val="984807"/>
                </a:solidFill>
              </a:rPr>
            </a:br>
            <a:endParaRPr lang="en-GB" sz="3600" dirty="0">
              <a:latin typeface="+mn-lt"/>
              <a:ea typeface="+mn-ea"/>
              <a:cs typeface="+mn-cs"/>
            </a:endParaRPr>
          </a:p>
        </p:txBody>
      </p:sp>
      <p:sp>
        <p:nvSpPr>
          <p:cNvPr id="3" name="Inhaltsplatzhalter 2"/>
          <p:cNvSpPr>
            <a:spLocks noGrp="1"/>
          </p:cNvSpPr>
          <p:nvPr>
            <p:ph idx="1"/>
          </p:nvPr>
        </p:nvSpPr>
        <p:spPr>
          <a:xfrm>
            <a:off x="157324" y="3713498"/>
            <a:ext cx="7374845" cy="2901426"/>
          </a:xfrm>
        </p:spPr>
        <p:txBody>
          <a:bodyPr>
            <a:noAutofit/>
          </a:bodyPr>
          <a:lstStyle/>
          <a:p>
            <a:pPr>
              <a:lnSpc>
                <a:spcPct val="110000"/>
              </a:lnSpc>
              <a:spcBef>
                <a:spcPts val="2100"/>
              </a:spcBef>
              <a:buClr>
                <a:schemeClr val="accent6">
                  <a:lumMod val="50000"/>
                </a:schemeClr>
              </a:buClr>
            </a:pPr>
            <a:r>
              <a:rPr lang="en-US" sz="2300" dirty="0"/>
              <a:t>Find supporting partner organizations involved with:</a:t>
            </a:r>
          </a:p>
          <a:p>
            <a:pPr marL="648000" lvl="2" indent="-342900">
              <a:lnSpc>
                <a:spcPct val="110000"/>
              </a:lnSpc>
              <a:spcBef>
                <a:spcPts val="1200"/>
              </a:spcBef>
              <a:buClr>
                <a:schemeClr val="accent6">
                  <a:lumMod val="50000"/>
                </a:schemeClr>
              </a:buClr>
              <a:buFont typeface="Symbol" charset="2"/>
              <a:buChar char="-"/>
            </a:pPr>
            <a:r>
              <a:rPr lang="en-US" sz="2300" b="1" dirty="0">
                <a:solidFill>
                  <a:srgbClr val="984807"/>
                </a:solidFill>
              </a:rPr>
              <a:t>Sustainable Development Goals (</a:t>
            </a:r>
            <a:r>
              <a:rPr lang="en-US" sz="2300" b="1" dirty="0">
                <a:solidFill>
                  <a:schemeClr val="accent6">
                    <a:lumMod val="50000"/>
                  </a:schemeClr>
                </a:solidFill>
              </a:rPr>
              <a:t>SDGs)</a:t>
            </a:r>
            <a:r>
              <a:rPr lang="en-US" sz="2300" dirty="0"/>
              <a:t> by 2030 </a:t>
            </a:r>
          </a:p>
          <a:p>
            <a:pPr marL="648000" lvl="2" indent="-342900">
              <a:lnSpc>
                <a:spcPct val="110000"/>
              </a:lnSpc>
              <a:spcBef>
                <a:spcPts val="1200"/>
              </a:spcBef>
              <a:buClr>
                <a:schemeClr val="accent6">
                  <a:lumMod val="50000"/>
                </a:schemeClr>
              </a:buClr>
              <a:buFont typeface="Symbol" charset="2"/>
              <a:buChar char="-"/>
            </a:pPr>
            <a:r>
              <a:rPr lang="en-US" sz="2300" b="1" dirty="0">
                <a:solidFill>
                  <a:srgbClr val="984807"/>
                </a:solidFill>
              </a:rPr>
              <a:t>UN Decade of Family Farming </a:t>
            </a:r>
            <a:r>
              <a:rPr lang="en-US" sz="2300" dirty="0"/>
              <a:t>(2019–28) </a:t>
            </a:r>
          </a:p>
          <a:p>
            <a:pPr marL="648000" lvl="2" indent="-342900">
              <a:lnSpc>
                <a:spcPct val="110000"/>
              </a:lnSpc>
              <a:spcBef>
                <a:spcPts val="1200"/>
              </a:spcBef>
              <a:buClr>
                <a:schemeClr val="accent6">
                  <a:lumMod val="50000"/>
                </a:schemeClr>
              </a:buClr>
              <a:buFont typeface="Symbol" charset="2"/>
              <a:buChar char="-"/>
            </a:pPr>
            <a:r>
              <a:rPr lang="en-US" sz="2300" b="1" dirty="0">
                <a:solidFill>
                  <a:srgbClr val="984807"/>
                </a:solidFill>
              </a:rPr>
              <a:t>UN Decade on Ecosystem Restoration</a:t>
            </a:r>
            <a:r>
              <a:rPr lang="en-US" sz="2300" dirty="0"/>
              <a:t> (2021–30)</a:t>
            </a:r>
          </a:p>
        </p:txBody>
      </p:sp>
      <p:pic>
        <p:nvPicPr>
          <p:cNvPr id="4" name="Picture 3">
            <a:extLst>
              <a:ext uri="{FF2B5EF4-FFF2-40B4-BE49-F238E27FC236}">
                <a16:creationId xmlns:a16="http://schemas.microsoft.com/office/drawing/2014/main" id="{EF54BF88-3C2D-4412-A93B-C33DD8866D55}"/>
              </a:ext>
            </a:extLst>
          </p:cNvPr>
          <p:cNvPicPr>
            <a:picLocks noChangeAspect="1"/>
          </p:cNvPicPr>
          <p:nvPr/>
        </p:nvPicPr>
        <p:blipFill>
          <a:blip r:embed="rId3"/>
          <a:stretch>
            <a:fillRect/>
          </a:stretch>
        </p:blipFill>
        <p:spPr>
          <a:xfrm>
            <a:off x="7223925" y="3173222"/>
            <a:ext cx="1695983" cy="1191572"/>
          </a:xfrm>
          <a:prstGeom prst="rect">
            <a:avLst/>
          </a:prstGeom>
        </p:spPr>
      </p:pic>
      <p:pic>
        <p:nvPicPr>
          <p:cNvPr id="5" name="Picture 5">
            <a:extLst>
              <a:ext uri="{FF2B5EF4-FFF2-40B4-BE49-F238E27FC236}">
                <a16:creationId xmlns:a16="http://schemas.microsoft.com/office/drawing/2014/main" id="{EEECD0E0-C2C1-4F99-BD01-DA4AAA8616BC}"/>
              </a:ext>
            </a:extLst>
          </p:cNvPr>
          <p:cNvPicPr>
            <a:picLocks noChangeAspect="1"/>
          </p:cNvPicPr>
          <p:nvPr/>
        </p:nvPicPr>
        <p:blipFill>
          <a:blip r:embed="rId4"/>
          <a:stretch>
            <a:fillRect/>
          </a:stretch>
        </p:blipFill>
        <p:spPr>
          <a:xfrm>
            <a:off x="7274512" y="4657266"/>
            <a:ext cx="1650551" cy="2200734"/>
          </a:xfrm>
          <a:prstGeom prst="rect">
            <a:avLst/>
          </a:prstGeom>
        </p:spPr>
      </p:pic>
      <p:pic>
        <p:nvPicPr>
          <p:cNvPr id="6" name="Bild 5"/>
          <p:cNvPicPr>
            <a:picLocks noChangeAspect="1"/>
          </p:cNvPicPr>
          <p:nvPr/>
        </p:nvPicPr>
        <p:blipFill>
          <a:blip r:embed="rId5"/>
          <a:stretch>
            <a:fillRect/>
          </a:stretch>
        </p:blipFill>
        <p:spPr>
          <a:xfrm>
            <a:off x="7229080" y="1481841"/>
            <a:ext cx="1695983" cy="1457705"/>
          </a:xfrm>
          <a:prstGeom prst="rect">
            <a:avLst/>
          </a:prstGeom>
        </p:spPr>
      </p:pic>
      <p:pic>
        <p:nvPicPr>
          <p:cNvPr id="7" name="Bild 6"/>
          <p:cNvPicPr>
            <a:picLocks noChangeAspect="1"/>
          </p:cNvPicPr>
          <p:nvPr/>
        </p:nvPicPr>
        <p:blipFill>
          <a:blip r:embed="rId6"/>
          <a:stretch>
            <a:fillRect/>
          </a:stretch>
        </p:blipFill>
        <p:spPr>
          <a:xfrm>
            <a:off x="7076115" y="234251"/>
            <a:ext cx="2008735" cy="1247590"/>
          </a:xfrm>
          <a:prstGeom prst="rect">
            <a:avLst/>
          </a:prstGeom>
        </p:spPr>
      </p:pic>
      <p:sp>
        <p:nvSpPr>
          <p:cNvPr id="8" name="Inhaltsplatzhalter 2"/>
          <p:cNvSpPr txBox="1">
            <a:spLocks/>
          </p:cNvSpPr>
          <p:nvPr/>
        </p:nvSpPr>
        <p:spPr>
          <a:xfrm>
            <a:off x="157324" y="1731975"/>
            <a:ext cx="6562351" cy="17869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buClr>
                <a:srgbClr val="800000"/>
              </a:buClr>
            </a:pPr>
            <a:r>
              <a:rPr lang="en-GB" sz="2300" dirty="0"/>
              <a:t>Recognize common interests &amp; </a:t>
            </a:r>
            <a:r>
              <a:rPr lang="en-GB" sz="2300" b="1" i="1" dirty="0">
                <a:solidFill>
                  <a:srgbClr val="984807"/>
                </a:solidFill>
              </a:rPr>
              <a:t>combine efforts</a:t>
            </a:r>
            <a:r>
              <a:rPr lang="en-GB" sz="2300" dirty="0"/>
              <a:t> </a:t>
            </a:r>
            <a:br>
              <a:rPr lang="en-GB" sz="2300" dirty="0"/>
            </a:br>
            <a:r>
              <a:rPr lang="en-GB" sz="2300" dirty="0"/>
              <a:t>of rangelands &amp; pastoralism communities of science &amp; practice</a:t>
            </a:r>
          </a:p>
          <a:p>
            <a:pPr>
              <a:lnSpc>
                <a:spcPct val="110000"/>
              </a:lnSpc>
              <a:spcBef>
                <a:spcPts val="1500"/>
              </a:spcBef>
              <a:buClr>
                <a:srgbClr val="800000"/>
              </a:buClr>
            </a:pPr>
            <a:r>
              <a:rPr lang="en-GB" sz="2300" dirty="0"/>
              <a:t>Use personal and professional </a:t>
            </a:r>
            <a:r>
              <a:rPr lang="en-GB" sz="2300" b="1" i="1" dirty="0">
                <a:solidFill>
                  <a:srgbClr val="984807"/>
                </a:solidFill>
              </a:rPr>
              <a:t>networks</a:t>
            </a:r>
          </a:p>
        </p:txBody>
      </p:sp>
      <p:sp>
        <p:nvSpPr>
          <p:cNvPr id="9" name="TextBox 8">
            <a:extLst>
              <a:ext uri="{FF2B5EF4-FFF2-40B4-BE49-F238E27FC236}">
                <a16:creationId xmlns:a16="http://schemas.microsoft.com/office/drawing/2014/main" id="{942CCEEE-57AF-448F-8D31-2456599DEE2D}"/>
              </a:ext>
            </a:extLst>
          </p:cNvPr>
          <p:cNvSpPr txBox="1"/>
          <p:nvPr/>
        </p:nvSpPr>
        <p:spPr>
          <a:xfrm>
            <a:off x="157324" y="1146010"/>
            <a:ext cx="7270892" cy="461665"/>
          </a:xfrm>
          <a:prstGeom prst="rect">
            <a:avLst/>
          </a:prstGeom>
          <a:noFill/>
        </p:spPr>
        <p:txBody>
          <a:bodyPr wrap="square" rtlCol="0">
            <a:spAutoFit/>
          </a:bodyPr>
          <a:lstStyle/>
          <a:p>
            <a:r>
              <a:rPr lang="en-US" sz="2400" b="1" dirty="0">
                <a:solidFill>
                  <a:srgbClr val="984807"/>
                </a:solidFill>
              </a:rPr>
              <a:t>Generate support among non-governmental partners</a:t>
            </a:r>
            <a:endParaRPr lang="en-US" sz="2400" dirty="0"/>
          </a:p>
        </p:txBody>
      </p:sp>
    </p:spTree>
    <p:extLst>
      <p:ext uri="{BB962C8B-B14F-4D97-AF65-F5344CB8AC3E}">
        <p14:creationId xmlns:p14="http://schemas.microsoft.com/office/powerpoint/2010/main" val="2888734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srgbClr val="984807"/>
                </a:solidFill>
              </a:rPr>
              <a:t>Important contacts</a:t>
            </a:r>
            <a:br>
              <a:rPr lang="en-US" sz="4000" b="1" dirty="0">
                <a:solidFill>
                  <a:srgbClr val="984807"/>
                </a:solidFill>
              </a:rPr>
            </a:br>
            <a:r>
              <a:rPr lang="en-US" sz="4000" b="1" i="1" dirty="0">
                <a:solidFill>
                  <a:srgbClr val="984807"/>
                </a:solidFill>
              </a:rPr>
              <a:t>Please Consider Joining this Effort</a:t>
            </a:r>
          </a:p>
        </p:txBody>
      </p:sp>
      <p:sp>
        <p:nvSpPr>
          <p:cNvPr id="3" name="Content Placeholder 2"/>
          <p:cNvSpPr>
            <a:spLocks noGrp="1"/>
          </p:cNvSpPr>
          <p:nvPr>
            <p:ph idx="1"/>
          </p:nvPr>
        </p:nvSpPr>
        <p:spPr>
          <a:xfrm>
            <a:off x="457200" y="1600200"/>
            <a:ext cx="8229600" cy="4909387"/>
          </a:xfrm>
        </p:spPr>
        <p:txBody>
          <a:bodyPr>
            <a:normAutofit fontScale="77500" lnSpcReduction="20000"/>
          </a:bodyPr>
          <a:lstStyle/>
          <a:p>
            <a:r>
              <a:rPr lang="en-US" dirty="0">
                <a:solidFill>
                  <a:schemeClr val="accent6">
                    <a:lumMod val="50000"/>
                  </a:schemeClr>
                </a:solidFill>
              </a:rPr>
              <a:t>ISG Chair </a:t>
            </a:r>
            <a:r>
              <a:rPr lang="en-US" dirty="0"/>
              <a:t>= Jim O’Rourke (</a:t>
            </a:r>
            <a:r>
              <a:rPr lang="en-US" dirty="0">
                <a:hlinkClick r:id="rId3"/>
              </a:rPr>
              <a:t>jorourke@csc.edu</a:t>
            </a:r>
            <a:r>
              <a:rPr lang="en-US" dirty="0"/>
              <a:t>)</a:t>
            </a:r>
          </a:p>
          <a:p>
            <a:r>
              <a:rPr lang="en-US" dirty="0">
                <a:solidFill>
                  <a:schemeClr val="accent6">
                    <a:lumMod val="50000"/>
                  </a:schemeClr>
                </a:solidFill>
              </a:rPr>
              <a:t>ISG Vice Chair </a:t>
            </a:r>
            <a:r>
              <a:rPr lang="en-US" dirty="0"/>
              <a:t>= Maryam Niamir-Fuller (</a:t>
            </a:r>
            <a:r>
              <a:rPr lang="en-US" dirty="0">
                <a:hlinkClick r:id="rId4"/>
              </a:rPr>
              <a:t>mniafull2@gmail.com</a:t>
            </a:r>
            <a:r>
              <a:rPr lang="en-US" dirty="0"/>
              <a:t>)</a:t>
            </a:r>
          </a:p>
          <a:p>
            <a:r>
              <a:rPr lang="en-US" dirty="0">
                <a:solidFill>
                  <a:srgbClr val="984807"/>
                </a:solidFill>
              </a:rPr>
              <a:t>ISG Communications Team </a:t>
            </a:r>
            <a:r>
              <a:rPr lang="en-US" dirty="0"/>
              <a:t>= </a:t>
            </a:r>
          </a:p>
          <a:p>
            <a:pPr lvl="1"/>
            <a:r>
              <a:rPr lang="en-US" dirty="0"/>
              <a:t>Barbara Hutchinson (</a:t>
            </a:r>
            <a:r>
              <a:rPr lang="en-US" dirty="0">
                <a:hlinkClick r:id="rId5"/>
              </a:rPr>
              <a:t>barbaraH@cals.arizona.edu</a:t>
            </a:r>
            <a:r>
              <a:rPr lang="en-US" dirty="0"/>
              <a:t>)</a:t>
            </a:r>
          </a:p>
          <a:p>
            <a:pPr lvl="1"/>
            <a:r>
              <a:rPr lang="en-US" dirty="0"/>
              <a:t>Ann Waters-Bayer (</a:t>
            </a:r>
            <a:r>
              <a:rPr lang="en-US" dirty="0">
                <a:hlinkClick r:id="rId6"/>
              </a:rPr>
              <a:t>waters-bayer@web.de</a:t>
            </a:r>
            <a:r>
              <a:rPr lang="en-US" dirty="0"/>
              <a:t>)</a:t>
            </a:r>
          </a:p>
          <a:p>
            <a:pPr lvl="1"/>
            <a:r>
              <a:rPr lang="en-US" dirty="0"/>
              <a:t>Engin Yilmaz (</a:t>
            </a:r>
            <a:r>
              <a:rPr lang="en-US" dirty="0">
                <a:hlinkClick r:id="rId7"/>
              </a:rPr>
              <a:t>engin@bican.net</a:t>
            </a:r>
            <a:r>
              <a:rPr lang="en-US" dirty="0"/>
              <a:t>) </a:t>
            </a:r>
          </a:p>
          <a:p>
            <a:pPr marL="457200" lvl="1" indent="0">
              <a:buNone/>
            </a:pPr>
            <a:endParaRPr lang="en-US" dirty="0"/>
          </a:p>
          <a:p>
            <a:r>
              <a:rPr lang="en-US" dirty="0">
                <a:solidFill>
                  <a:srgbClr val="984807"/>
                </a:solidFill>
              </a:rPr>
              <a:t>IYRP archives </a:t>
            </a:r>
            <a:r>
              <a:rPr lang="en-US" dirty="0"/>
              <a:t>= </a:t>
            </a:r>
          </a:p>
          <a:p>
            <a:pPr marL="0" indent="0">
              <a:buNone/>
            </a:pPr>
            <a:r>
              <a:rPr lang="en-US" dirty="0">
                <a:hlinkClick r:id="rId8"/>
              </a:rPr>
              <a:t>https://globalrangelands.org/international-year-rangelands-and-pastoralists-initiative</a:t>
            </a:r>
            <a:endParaRPr lang="en-US" dirty="0"/>
          </a:p>
          <a:p>
            <a:pPr marL="0" indent="0">
              <a:buNone/>
            </a:pPr>
            <a:r>
              <a:rPr lang="en-US" dirty="0"/>
              <a:t> </a:t>
            </a:r>
          </a:p>
          <a:p>
            <a:r>
              <a:rPr lang="en-US" dirty="0">
                <a:solidFill>
                  <a:srgbClr val="984807"/>
                </a:solidFill>
              </a:rPr>
              <a:t>IYRP online booth </a:t>
            </a:r>
            <a:r>
              <a:rPr lang="en-US" dirty="0"/>
              <a:t>= </a:t>
            </a:r>
            <a:r>
              <a:rPr lang="en-US" dirty="0">
                <a:hlinkClick r:id="rId9"/>
              </a:rPr>
              <a:t>www.iyrp.info</a:t>
            </a:r>
            <a:r>
              <a:rPr lang="en-US" dirty="0"/>
              <a:t> </a:t>
            </a:r>
          </a:p>
          <a:p>
            <a:pPr marL="457200" lvl="1" indent="0">
              <a:buNone/>
            </a:pPr>
            <a:endParaRPr lang="en-US" dirty="0"/>
          </a:p>
        </p:txBody>
      </p:sp>
      <p:pic>
        <p:nvPicPr>
          <p:cNvPr id="4" name="Bild 6"/>
          <p:cNvPicPr>
            <a:picLocks noChangeAspect="1"/>
          </p:cNvPicPr>
          <p:nvPr/>
        </p:nvPicPr>
        <p:blipFill>
          <a:blip r:embed="rId10"/>
          <a:stretch>
            <a:fillRect/>
          </a:stretch>
        </p:blipFill>
        <p:spPr>
          <a:xfrm>
            <a:off x="6831030" y="1417638"/>
            <a:ext cx="1855770" cy="1152586"/>
          </a:xfrm>
          <a:prstGeom prst="rect">
            <a:avLst/>
          </a:prstGeom>
        </p:spPr>
      </p:pic>
    </p:spTree>
    <p:extLst>
      <p:ext uri="{BB962C8B-B14F-4D97-AF65-F5344CB8AC3E}">
        <p14:creationId xmlns:p14="http://schemas.microsoft.com/office/powerpoint/2010/main" val="1138290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7B0B-F8E9-4DBA-8FC6-344FCCB9F01F}"/>
              </a:ext>
            </a:extLst>
          </p:cNvPr>
          <p:cNvSpPr>
            <a:spLocks noGrp="1"/>
          </p:cNvSpPr>
          <p:nvPr>
            <p:ph type="title"/>
          </p:nvPr>
        </p:nvSpPr>
        <p:spPr>
          <a:xfrm>
            <a:off x="221934" y="156770"/>
            <a:ext cx="6939262" cy="769141"/>
          </a:xfrm>
        </p:spPr>
        <p:txBody>
          <a:bodyPr>
            <a:normAutofit/>
          </a:bodyPr>
          <a:lstStyle/>
          <a:p>
            <a:r>
              <a:rPr lang="en-US" dirty="0">
                <a:solidFill>
                  <a:srgbClr val="663300"/>
                </a:solidFill>
              </a:rPr>
              <a:t> </a:t>
            </a:r>
            <a:r>
              <a:rPr lang="en-US" sz="4000" b="1" dirty="0">
                <a:solidFill>
                  <a:srgbClr val="984807"/>
                </a:solidFill>
              </a:rPr>
              <a:t>Why an IYRP?</a:t>
            </a:r>
            <a:endParaRPr lang="en-US" sz="4000" b="1" i="1" dirty="0">
              <a:solidFill>
                <a:srgbClr val="984807"/>
              </a:solidFill>
            </a:endParaRPr>
          </a:p>
        </p:txBody>
      </p:sp>
      <p:sp>
        <p:nvSpPr>
          <p:cNvPr id="3" name="Content Placeholder 2">
            <a:extLst>
              <a:ext uri="{FF2B5EF4-FFF2-40B4-BE49-F238E27FC236}">
                <a16:creationId xmlns:a16="http://schemas.microsoft.com/office/drawing/2014/main" id="{2642247D-37A9-4306-9C2C-EDB22D122F39}"/>
              </a:ext>
            </a:extLst>
          </p:cNvPr>
          <p:cNvSpPr>
            <a:spLocks noGrp="1"/>
          </p:cNvSpPr>
          <p:nvPr>
            <p:ph idx="1"/>
          </p:nvPr>
        </p:nvSpPr>
        <p:spPr>
          <a:xfrm>
            <a:off x="394549" y="1238554"/>
            <a:ext cx="6167433" cy="5184301"/>
          </a:xfrm>
        </p:spPr>
        <p:txBody>
          <a:bodyPr>
            <a:noAutofit/>
          </a:bodyPr>
          <a:lstStyle/>
          <a:p>
            <a:pPr lvl="0">
              <a:lnSpc>
                <a:spcPct val="110000"/>
              </a:lnSpc>
              <a:spcBef>
                <a:spcPts val="2000"/>
              </a:spcBef>
              <a:buClr>
                <a:schemeClr val="accent6">
                  <a:lumMod val="50000"/>
                </a:schemeClr>
              </a:buClr>
              <a:buFont typeface="Wingdings" charset="2"/>
              <a:buChar char="Ø"/>
            </a:pPr>
            <a:r>
              <a:rPr lang="en-GB" sz="2200" b="1" dirty="0"/>
              <a:t>To increase worldwide understanding of importance of rangelands &amp; pastoralists for   food security and environmental services</a:t>
            </a:r>
          </a:p>
          <a:p>
            <a:pPr lvl="0">
              <a:lnSpc>
                <a:spcPct val="110000"/>
              </a:lnSpc>
              <a:spcBef>
                <a:spcPts val="1500"/>
              </a:spcBef>
              <a:buClr>
                <a:schemeClr val="accent6">
                  <a:lumMod val="50000"/>
                </a:schemeClr>
              </a:buClr>
              <a:buFont typeface="Wingdings" charset="2"/>
              <a:buChar char="Ø"/>
            </a:pPr>
            <a:r>
              <a:rPr lang="en-GB" sz="2200" b="1" dirty="0">
                <a:solidFill>
                  <a:schemeClr val="accent6">
                    <a:lumMod val="50000"/>
                  </a:schemeClr>
                </a:solidFill>
              </a:rPr>
              <a:t>To inform decision-making at all levels, calling for enlightened policy to benefit current &amp; future generations</a:t>
            </a:r>
          </a:p>
          <a:p>
            <a:pPr lvl="0">
              <a:lnSpc>
                <a:spcPct val="110000"/>
              </a:lnSpc>
              <a:spcBef>
                <a:spcPts val="1500"/>
              </a:spcBef>
              <a:buClr>
                <a:schemeClr val="accent6">
                  <a:lumMod val="50000"/>
                </a:schemeClr>
              </a:buClr>
              <a:buFont typeface="Wingdings" charset="2"/>
              <a:buChar char="Ø"/>
            </a:pPr>
            <a:r>
              <a:rPr lang="en-GB" sz="2200" b="1" dirty="0"/>
              <a:t>To mobilize people worldwide to address today’s challenges and to grasp new opportunities in rangelands &amp; pastoralism</a:t>
            </a:r>
          </a:p>
          <a:p>
            <a:pPr>
              <a:lnSpc>
                <a:spcPct val="110000"/>
              </a:lnSpc>
              <a:spcBef>
                <a:spcPts val="1500"/>
              </a:spcBef>
              <a:buClr>
                <a:schemeClr val="accent6">
                  <a:lumMod val="50000"/>
                </a:schemeClr>
              </a:buClr>
              <a:buFont typeface="Wingdings" charset="2"/>
              <a:buChar char="Ø"/>
            </a:pPr>
            <a:r>
              <a:rPr lang="en-GB" sz="2200" b="1" dirty="0">
                <a:solidFill>
                  <a:schemeClr val="accent6">
                    <a:lumMod val="50000"/>
                  </a:schemeClr>
                </a:solidFill>
              </a:rPr>
              <a:t>To boost efforts for creating new knowledge    and sharing experiences and practices related </a:t>
            </a:r>
            <a:br>
              <a:rPr lang="en-GB" sz="2200" b="1" dirty="0">
                <a:solidFill>
                  <a:schemeClr val="accent6">
                    <a:lumMod val="50000"/>
                  </a:schemeClr>
                </a:solidFill>
              </a:rPr>
            </a:br>
            <a:r>
              <a:rPr lang="en-GB" sz="2200" b="1" dirty="0">
                <a:solidFill>
                  <a:schemeClr val="accent6">
                    <a:lumMod val="50000"/>
                  </a:schemeClr>
                </a:solidFill>
              </a:rPr>
              <a:t>to rangelands &amp; pastoralism</a:t>
            </a:r>
          </a:p>
          <a:p>
            <a:pPr lvl="0">
              <a:lnSpc>
                <a:spcPct val="110000"/>
              </a:lnSpc>
              <a:spcBef>
                <a:spcPts val="2000"/>
              </a:spcBef>
              <a:buClr>
                <a:schemeClr val="accent6">
                  <a:lumMod val="50000"/>
                </a:schemeClr>
              </a:buClr>
              <a:buFont typeface="Wingdings" charset="2"/>
              <a:buChar char="Ø"/>
            </a:pPr>
            <a:endParaRPr lang="en-GB" sz="2200" b="1" dirty="0"/>
          </a:p>
        </p:txBody>
      </p:sp>
      <p:pic>
        <p:nvPicPr>
          <p:cNvPr id="7" name="Bild 6"/>
          <p:cNvPicPr>
            <a:picLocks noChangeAspect="1"/>
          </p:cNvPicPr>
          <p:nvPr/>
        </p:nvPicPr>
        <p:blipFill>
          <a:blip r:embed="rId3"/>
          <a:stretch>
            <a:fillRect/>
          </a:stretch>
        </p:blipFill>
        <p:spPr>
          <a:xfrm>
            <a:off x="6440887" y="243073"/>
            <a:ext cx="2633102" cy="1974828"/>
          </a:xfrm>
          <a:prstGeom prst="rect">
            <a:avLst/>
          </a:prstGeom>
        </p:spPr>
      </p:pic>
      <p:pic>
        <p:nvPicPr>
          <p:cNvPr id="9" name="Bild 8"/>
          <p:cNvPicPr>
            <a:picLocks noChangeAspect="1"/>
          </p:cNvPicPr>
          <p:nvPr/>
        </p:nvPicPr>
        <p:blipFill>
          <a:blip r:embed="rId4"/>
          <a:stretch>
            <a:fillRect/>
          </a:stretch>
        </p:blipFill>
        <p:spPr>
          <a:xfrm>
            <a:off x="6411004" y="2428983"/>
            <a:ext cx="2662985" cy="1997239"/>
          </a:xfrm>
          <a:prstGeom prst="rect">
            <a:avLst/>
          </a:prstGeom>
        </p:spPr>
      </p:pic>
      <p:pic>
        <p:nvPicPr>
          <p:cNvPr id="13" name="Bild 12"/>
          <p:cNvPicPr>
            <a:picLocks noChangeAspect="1"/>
          </p:cNvPicPr>
          <p:nvPr/>
        </p:nvPicPr>
        <p:blipFill>
          <a:blip r:embed="rId5"/>
          <a:stretch>
            <a:fillRect/>
          </a:stretch>
        </p:blipFill>
        <p:spPr>
          <a:xfrm>
            <a:off x="0" y="1474"/>
            <a:ext cx="1991812" cy="1237080"/>
          </a:xfrm>
          <a:prstGeom prst="rect">
            <a:avLst/>
          </a:prstGeom>
        </p:spPr>
      </p:pic>
      <p:sp>
        <p:nvSpPr>
          <p:cNvPr id="4" name="Textfeld 3"/>
          <p:cNvSpPr txBox="1"/>
          <p:nvPr/>
        </p:nvSpPr>
        <p:spPr>
          <a:xfrm>
            <a:off x="7517308" y="4149223"/>
            <a:ext cx="1626692" cy="276999"/>
          </a:xfrm>
          <a:prstGeom prst="rect">
            <a:avLst/>
          </a:prstGeom>
          <a:noFill/>
        </p:spPr>
        <p:txBody>
          <a:bodyPr wrap="none" rtlCol="0">
            <a:spAutoFit/>
          </a:bodyPr>
          <a:lstStyle/>
          <a:p>
            <a:r>
              <a:rPr lang="de-DE" sz="1200" dirty="0" err="1">
                <a:solidFill>
                  <a:schemeClr val="bg1"/>
                </a:solidFill>
              </a:rPr>
              <a:t>Photo</a:t>
            </a:r>
            <a:r>
              <a:rPr lang="de-DE" sz="1200" dirty="0">
                <a:solidFill>
                  <a:schemeClr val="bg1"/>
                </a:solidFill>
              </a:rPr>
              <a:t>: Wolfgang Bayer</a:t>
            </a:r>
          </a:p>
        </p:txBody>
      </p:sp>
      <p:sp>
        <p:nvSpPr>
          <p:cNvPr id="5" name="Textfeld 4"/>
          <p:cNvSpPr txBox="1"/>
          <p:nvPr/>
        </p:nvSpPr>
        <p:spPr>
          <a:xfrm>
            <a:off x="7346513" y="1940902"/>
            <a:ext cx="1797487" cy="276999"/>
          </a:xfrm>
          <a:prstGeom prst="rect">
            <a:avLst/>
          </a:prstGeom>
          <a:noFill/>
        </p:spPr>
        <p:txBody>
          <a:bodyPr wrap="none" rtlCol="0">
            <a:spAutoFit/>
          </a:bodyPr>
          <a:lstStyle/>
          <a:p>
            <a:r>
              <a:rPr lang="de-DE" sz="1200" dirty="0" err="1">
                <a:solidFill>
                  <a:schemeClr val="bg2">
                    <a:lumMod val="10000"/>
                  </a:schemeClr>
                </a:solidFill>
              </a:rPr>
              <a:t>Photo</a:t>
            </a:r>
            <a:r>
              <a:rPr lang="de-DE" sz="1200" dirty="0">
                <a:solidFill>
                  <a:schemeClr val="bg2">
                    <a:lumMod val="10000"/>
                  </a:schemeClr>
                </a:solidFill>
              </a:rPr>
              <a:t>: Veronique </a:t>
            </a:r>
            <a:r>
              <a:rPr lang="de-DE" sz="1200" dirty="0" err="1">
                <a:solidFill>
                  <a:schemeClr val="bg2">
                    <a:lumMod val="10000"/>
                  </a:schemeClr>
                </a:solidFill>
              </a:rPr>
              <a:t>Magnin</a:t>
            </a:r>
            <a:endParaRPr lang="de-DE" sz="1200" dirty="0">
              <a:solidFill>
                <a:schemeClr val="bg2">
                  <a:lumMod val="10000"/>
                </a:schemeClr>
              </a:solidFill>
            </a:endParaRPr>
          </a:p>
        </p:txBody>
      </p:sp>
      <p:sp>
        <p:nvSpPr>
          <p:cNvPr id="6" name="Textfeld 5"/>
          <p:cNvSpPr txBox="1"/>
          <p:nvPr/>
        </p:nvSpPr>
        <p:spPr>
          <a:xfrm>
            <a:off x="7757438" y="6357545"/>
            <a:ext cx="1201245" cy="276999"/>
          </a:xfrm>
          <a:prstGeom prst="rect">
            <a:avLst/>
          </a:prstGeom>
          <a:noFill/>
        </p:spPr>
        <p:txBody>
          <a:bodyPr wrap="none" rtlCol="0">
            <a:spAutoFit/>
          </a:bodyPr>
          <a:lstStyle/>
          <a:p>
            <a:r>
              <a:rPr lang="de-DE" sz="1200" dirty="0" err="1">
                <a:solidFill>
                  <a:schemeClr val="bg1"/>
                </a:solidFill>
              </a:rPr>
              <a:t>Photo</a:t>
            </a:r>
            <a:r>
              <a:rPr lang="de-DE" sz="1200" dirty="0">
                <a:solidFill>
                  <a:schemeClr val="bg1"/>
                </a:solidFill>
              </a:rPr>
              <a:t>: CENESTA</a:t>
            </a:r>
          </a:p>
        </p:txBody>
      </p:sp>
      <p:sp>
        <p:nvSpPr>
          <p:cNvPr id="8" name="TextBox 7"/>
          <p:cNvSpPr txBox="1"/>
          <p:nvPr/>
        </p:nvSpPr>
        <p:spPr>
          <a:xfrm>
            <a:off x="752111" y="6427732"/>
            <a:ext cx="3131929" cy="338554"/>
          </a:xfrm>
          <a:prstGeom prst="rect">
            <a:avLst/>
          </a:prstGeom>
          <a:noFill/>
        </p:spPr>
        <p:txBody>
          <a:bodyPr wrap="square" rtlCol="0">
            <a:spAutoFit/>
          </a:bodyPr>
          <a:lstStyle/>
          <a:p>
            <a:r>
              <a:rPr lang="en-US" sz="1600" b="1" i="1" dirty="0"/>
              <a:t>Source: IYRP Global Flyer Nov 2020</a:t>
            </a:r>
          </a:p>
        </p:txBody>
      </p:sp>
      <p:pic>
        <p:nvPicPr>
          <p:cNvPr id="11" name="Bild 10"/>
          <p:cNvPicPr>
            <a:picLocks noChangeAspect="1"/>
          </p:cNvPicPr>
          <p:nvPr/>
        </p:nvPicPr>
        <p:blipFill>
          <a:blip r:embed="rId6"/>
          <a:stretch>
            <a:fillRect/>
          </a:stretch>
        </p:blipFill>
        <p:spPr>
          <a:xfrm>
            <a:off x="6411004" y="4637305"/>
            <a:ext cx="2662985" cy="1997239"/>
          </a:xfrm>
          <a:prstGeom prst="rect">
            <a:avLst/>
          </a:prstGeom>
        </p:spPr>
      </p:pic>
      <p:sp>
        <p:nvSpPr>
          <p:cNvPr id="10" name="Textfeld 9"/>
          <p:cNvSpPr txBox="1"/>
          <p:nvPr/>
        </p:nvSpPr>
        <p:spPr>
          <a:xfrm>
            <a:off x="7942755" y="6376894"/>
            <a:ext cx="1201245" cy="276999"/>
          </a:xfrm>
          <a:prstGeom prst="rect">
            <a:avLst/>
          </a:prstGeom>
          <a:noFill/>
        </p:spPr>
        <p:txBody>
          <a:bodyPr wrap="none" rtlCol="0">
            <a:spAutoFit/>
          </a:bodyPr>
          <a:lstStyle/>
          <a:p>
            <a:r>
              <a:rPr lang="de-DE" sz="1200" dirty="0" err="1">
                <a:solidFill>
                  <a:schemeClr val="bg1"/>
                </a:solidFill>
              </a:rPr>
              <a:t>Photo</a:t>
            </a:r>
            <a:r>
              <a:rPr lang="de-DE" sz="1200" dirty="0">
                <a:solidFill>
                  <a:schemeClr val="bg1"/>
                </a:solidFill>
              </a:rPr>
              <a:t>: CENESTA</a:t>
            </a:r>
          </a:p>
        </p:txBody>
      </p:sp>
    </p:spTree>
    <p:extLst>
      <p:ext uri="{BB962C8B-B14F-4D97-AF65-F5344CB8AC3E}">
        <p14:creationId xmlns:p14="http://schemas.microsoft.com/office/powerpoint/2010/main" val="4232100543"/>
      </p:ext>
    </p:extLst>
  </p:cSld>
  <p:clrMapOvr>
    <a:masterClrMapping/>
  </p:clrMapOvr>
  <mc:AlternateContent xmlns:mc="http://schemas.openxmlformats.org/markup-compatibility/2006" xmlns:p14="http://schemas.microsoft.com/office/powerpoint/2010/main">
    <mc:Choice Requires="p14">
      <p:transition spd="slow" p14:dur="2000" advTm="63300"/>
    </mc:Choice>
    <mc:Fallback xmlns="">
      <p:transition spd="slow" advTm="633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7B0B-F8E9-4DBA-8FC6-344FCCB9F01F}"/>
              </a:ext>
            </a:extLst>
          </p:cNvPr>
          <p:cNvSpPr>
            <a:spLocks noGrp="1"/>
          </p:cNvSpPr>
          <p:nvPr>
            <p:ph type="title"/>
          </p:nvPr>
        </p:nvSpPr>
        <p:spPr>
          <a:xfrm>
            <a:off x="221934" y="297494"/>
            <a:ext cx="6939262" cy="769141"/>
          </a:xfrm>
        </p:spPr>
        <p:txBody>
          <a:bodyPr>
            <a:normAutofit fontScale="90000"/>
          </a:bodyPr>
          <a:lstStyle/>
          <a:p>
            <a:r>
              <a:rPr lang="en-US" sz="4000" b="1" dirty="0">
                <a:solidFill>
                  <a:schemeClr val="accent6">
                    <a:lumMod val="50000"/>
                  </a:schemeClr>
                </a:solidFill>
              </a:rPr>
              <a:t>First Attempts &amp; </a:t>
            </a:r>
            <a:br>
              <a:rPr lang="en-US" sz="4000" b="1" dirty="0">
                <a:solidFill>
                  <a:schemeClr val="accent6">
                    <a:lumMod val="50000"/>
                  </a:schemeClr>
                </a:solidFill>
              </a:rPr>
            </a:br>
            <a:r>
              <a:rPr lang="en-US" sz="4000" b="1" dirty="0">
                <a:solidFill>
                  <a:schemeClr val="accent6">
                    <a:lumMod val="50000"/>
                  </a:schemeClr>
                </a:solidFill>
              </a:rPr>
              <a:t>Joining Efforts</a:t>
            </a:r>
          </a:p>
        </p:txBody>
      </p:sp>
      <p:sp>
        <p:nvSpPr>
          <p:cNvPr id="3" name="Content Placeholder 2">
            <a:extLst>
              <a:ext uri="{FF2B5EF4-FFF2-40B4-BE49-F238E27FC236}">
                <a16:creationId xmlns:a16="http://schemas.microsoft.com/office/drawing/2014/main" id="{2642247D-37A9-4306-9C2C-EDB22D122F39}"/>
              </a:ext>
            </a:extLst>
          </p:cNvPr>
          <p:cNvSpPr>
            <a:spLocks noGrp="1"/>
          </p:cNvSpPr>
          <p:nvPr>
            <p:ph idx="1"/>
          </p:nvPr>
        </p:nvSpPr>
        <p:spPr>
          <a:xfrm>
            <a:off x="221935" y="1664413"/>
            <a:ext cx="7138886" cy="4980912"/>
          </a:xfrm>
        </p:spPr>
        <p:txBody>
          <a:bodyPr>
            <a:noAutofit/>
          </a:bodyPr>
          <a:lstStyle/>
          <a:p>
            <a:pPr>
              <a:lnSpc>
                <a:spcPct val="110000"/>
              </a:lnSpc>
              <a:spcBef>
                <a:spcPts val="1128"/>
              </a:spcBef>
            </a:pPr>
            <a:r>
              <a:rPr lang="en-GB" sz="2400" b="1" dirty="0">
                <a:solidFill>
                  <a:srgbClr val="984807"/>
                </a:solidFill>
              </a:rPr>
              <a:t>IRC/IGC 2008 Inner Mongolia, PRC:</a:t>
            </a:r>
            <a:r>
              <a:rPr lang="en-GB" sz="2400" dirty="0"/>
              <a:t> idea arose</a:t>
            </a:r>
          </a:p>
          <a:p>
            <a:pPr>
              <a:lnSpc>
                <a:spcPct val="110000"/>
              </a:lnSpc>
              <a:spcBef>
                <a:spcPts val="1128"/>
              </a:spcBef>
            </a:pPr>
            <a:r>
              <a:rPr lang="en-GB" sz="2400" b="1" dirty="0">
                <a:solidFill>
                  <a:srgbClr val="984807"/>
                </a:solidFill>
              </a:rPr>
              <a:t>IRC 2011 Argentina:</a:t>
            </a:r>
            <a:r>
              <a:rPr lang="en-GB" sz="2400" dirty="0">
                <a:solidFill>
                  <a:srgbClr val="984807"/>
                </a:solidFill>
              </a:rPr>
              <a:t> </a:t>
            </a:r>
            <a:r>
              <a:rPr lang="en-GB" sz="2400" dirty="0"/>
              <a:t>Resolutions calling for IY of Rangelands and Global Rangelands Assessment</a:t>
            </a:r>
          </a:p>
          <a:p>
            <a:pPr>
              <a:lnSpc>
                <a:spcPct val="110000"/>
              </a:lnSpc>
              <a:spcBef>
                <a:spcPts val="1128"/>
              </a:spcBef>
            </a:pPr>
            <a:r>
              <a:rPr lang="en-GB" sz="2400" b="1" dirty="0">
                <a:solidFill>
                  <a:srgbClr val="984807"/>
                </a:solidFill>
              </a:rPr>
              <a:t>SRM and Rangeland Partnership 2015: </a:t>
            </a:r>
            <a:r>
              <a:rPr lang="en-GB" sz="2400" dirty="0"/>
              <a:t>reinvigorate efforts for IYRP</a:t>
            </a:r>
          </a:p>
          <a:p>
            <a:pPr>
              <a:lnSpc>
                <a:spcPct val="110000"/>
              </a:lnSpc>
            </a:pPr>
            <a:r>
              <a:rPr lang="en-US" sz="2400" b="1" dirty="0">
                <a:solidFill>
                  <a:schemeClr val="accent6">
                    <a:lumMod val="50000"/>
                  </a:schemeClr>
                </a:solidFill>
              </a:rPr>
              <a:t>State of the World’s Rangelands working group </a:t>
            </a:r>
          </a:p>
          <a:p>
            <a:pPr lvl="1">
              <a:lnSpc>
                <a:spcPct val="110000"/>
              </a:lnSpc>
            </a:pPr>
            <a:r>
              <a:rPr lang="en-US" sz="2000" b="1" dirty="0"/>
              <a:t>International Union for the Conservation of Nature (IUCN)</a:t>
            </a:r>
          </a:p>
          <a:p>
            <a:pPr lvl="1">
              <a:lnSpc>
                <a:spcPct val="110000"/>
              </a:lnSpc>
            </a:pPr>
            <a:r>
              <a:rPr lang="en-GB" sz="2000" b="1" dirty="0"/>
              <a:t>United Nations Environment Programme (UNEP)</a:t>
            </a:r>
          </a:p>
          <a:p>
            <a:pPr>
              <a:lnSpc>
                <a:spcPct val="110000"/>
              </a:lnSpc>
            </a:pPr>
            <a:r>
              <a:rPr lang="en-GB" sz="2400" b="1" dirty="0">
                <a:solidFill>
                  <a:schemeClr val="accent6">
                    <a:lumMod val="50000"/>
                  </a:schemeClr>
                </a:solidFill>
              </a:rPr>
              <a:t>Simultaneous effort by pastoralist groups for an                     International Year of Pastoralists</a:t>
            </a:r>
          </a:p>
          <a:p>
            <a:pPr>
              <a:lnSpc>
                <a:spcPct val="110000"/>
              </a:lnSpc>
            </a:pPr>
            <a:endParaRPr lang="en-US" sz="2800" b="1" dirty="0">
              <a:solidFill>
                <a:schemeClr val="accent6">
                  <a:lumMod val="50000"/>
                </a:schemeClr>
              </a:solidFill>
            </a:endParaRPr>
          </a:p>
        </p:txBody>
      </p:sp>
      <p:pic>
        <p:nvPicPr>
          <p:cNvPr id="13" name="Bild 12"/>
          <p:cNvPicPr>
            <a:picLocks noChangeAspect="1"/>
          </p:cNvPicPr>
          <p:nvPr/>
        </p:nvPicPr>
        <p:blipFill>
          <a:blip r:embed="rId3"/>
          <a:stretch>
            <a:fillRect/>
          </a:stretch>
        </p:blipFill>
        <p:spPr>
          <a:xfrm>
            <a:off x="0" y="1474"/>
            <a:ext cx="1991812" cy="1237080"/>
          </a:xfrm>
          <a:prstGeom prst="rect">
            <a:avLst/>
          </a:prstGeom>
        </p:spPr>
      </p:pic>
      <p:pic>
        <p:nvPicPr>
          <p:cNvPr id="14" name="Picture 13">
            <a:extLst>
              <a:ext uri="{FF2B5EF4-FFF2-40B4-BE49-F238E27FC236}">
                <a16:creationId xmlns:a16="http://schemas.microsoft.com/office/drawing/2014/main" id="{7C4D812B-AA8E-4B51-9FC4-3268A1393B99}"/>
              </a:ext>
            </a:extLst>
          </p:cNvPr>
          <p:cNvPicPr>
            <a:picLocks noChangeAspect="1"/>
          </p:cNvPicPr>
          <p:nvPr/>
        </p:nvPicPr>
        <p:blipFill>
          <a:blip r:embed="rId4"/>
          <a:stretch>
            <a:fillRect/>
          </a:stretch>
        </p:blipFill>
        <p:spPr>
          <a:xfrm>
            <a:off x="6638321" y="957051"/>
            <a:ext cx="2224334" cy="914400"/>
          </a:xfrm>
          <a:prstGeom prst="rect">
            <a:avLst/>
          </a:prstGeom>
        </p:spPr>
      </p:pic>
      <p:pic>
        <p:nvPicPr>
          <p:cNvPr id="15" name="Picture 14">
            <a:extLst>
              <a:ext uri="{FF2B5EF4-FFF2-40B4-BE49-F238E27FC236}">
                <a16:creationId xmlns:a16="http://schemas.microsoft.com/office/drawing/2014/main" id="{967F03D4-CE59-47C4-B97A-E975AD36BD27}"/>
              </a:ext>
            </a:extLst>
          </p:cNvPr>
          <p:cNvPicPr>
            <a:picLocks noChangeAspect="1"/>
          </p:cNvPicPr>
          <p:nvPr/>
        </p:nvPicPr>
        <p:blipFill>
          <a:blip r:embed="rId5"/>
          <a:stretch>
            <a:fillRect/>
          </a:stretch>
        </p:blipFill>
        <p:spPr>
          <a:xfrm>
            <a:off x="6960933" y="2170340"/>
            <a:ext cx="1901722" cy="731520"/>
          </a:xfrm>
          <a:prstGeom prst="rect">
            <a:avLst/>
          </a:prstGeom>
        </p:spPr>
      </p:pic>
      <p:pic>
        <p:nvPicPr>
          <p:cNvPr id="4" name="Picture 3">
            <a:extLst>
              <a:ext uri="{FF2B5EF4-FFF2-40B4-BE49-F238E27FC236}">
                <a16:creationId xmlns:a16="http://schemas.microsoft.com/office/drawing/2014/main" id="{7119EF98-397E-4C14-8DD1-E3D182C4DBD7}"/>
              </a:ext>
            </a:extLst>
          </p:cNvPr>
          <p:cNvPicPr>
            <a:picLocks noChangeAspect="1"/>
          </p:cNvPicPr>
          <p:nvPr/>
        </p:nvPicPr>
        <p:blipFill>
          <a:blip r:embed="rId6"/>
          <a:stretch>
            <a:fillRect/>
          </a:stretch>
        </p:blipFill>
        <p:spPr>
          <a:xfrm>
            <a:off x="7293628" y="3156298"/>
            <a:ext cx="1569027" cy="914400"/>
          </a:xfrm>
          <a:prstGeom prst="rect">
            <a:avLst/>
          </a:prstGeom>
        </p:spPr>
      </p:pic>
      <p:pic>
        <p:nvPicPr>
          <p:cNvPr id="5" name="Picture 4">
            <a:extLst>
              <a:ext uri="{FF2B5EF4-FFF2-40B4-BE49-F238E27FC236}">
                <a16:creationId xmlns:a16="http://schemas.microsoft.com/office/drawing/2014/main" id="{53DC9C15-CBC2-4EAC-BA08-3F60BB155FB6}"/>
              </a:ext>
            </a:extLst>
          </p:cNvPr>
          <p:cNvPicPr>
            <a:picLocks noChangeAspect="1"/>
          </p:cNvPicPr>
          <p:nvPr/>
        </p:nvPicPr>
        <p:blipFill>
          <a:blip r:embed="rId7"/>
          <a:stretch>
            <a:fillRect/>
          </a:stretch>
        </p:blipFill>
        <p:spPr>
          <a:xfrm>
            <a:off x="7230971" y="4325136"/>
            <a:ext cx="1631684" cy="1828800"/>
          </a:xfrm>
          <a:prstGeom prst="rect">
            <a:avLst/>
          </a:prstGeom>
        </p:spPr>
      </p:pic>
    </p:spTree>
    <p:extLst>
      <p:ext uri="{BB962C8B-B14F-4D97-AF65-F5344CB8AC3E}">
        <p14:creationId xmlns:p14="http://schemas.microsoft.com/office/powerpoint/2010/main" val="4221386132"/>
      </p:ext>
    </p:extLst>
  </p:cSld>
  <p:clrMapOvr>
    <a:masterClrMapping/>
  </p:clrMapOvr>
  <mc:AlternateContent xmlns:mc="http://schemas.openxmlformats.org/markup-compatibility/2006" xmlns:p14="http://schemas.microsoft.com/office/powerpoint/2010/main">
    <mc:Choice Requires="p14">
      <p:transition spd="slow" p14:dur="2000" advTm="63300"/>
    </mc:Choice>
    <mc:Fallback xmlns="">
      <p:transition spd="slow" advTm="633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7B0B-F8E9-4DBA-8FC6-344FCCB9F01F}"/>
              </a:ext>
            </a:extLst>
          </p:cNvPr>
          <p:cNvSpPr>
            <a:spLocks noGrp="1"/>
          </p:cNvSpPr>
          <p:nvPr>
            <p:ph type="title"/>
          </p:nvPr>
        </p:nvSpPr>
        <p:spPr>
          <a:xfrm>
            <a:off x="1632216" y="367460"/>
            <a:ext cx="7152188" cy="769141"/>
          </a:xfrm>
        </p:spPr>
        <p:txBody>
          <a:bodyPr>
            <a:normAutofit/>
          </a:bodyPr>
          <a:lstStyle/>
          <a:p>
            <a:r>
              <a:rPr lang="en-US" sz="4000" b="1" dirty="0">
                <a:solidFill>
                  <a:schemeClr val="accent6">
                    <a:lumMod val="50000"/>
                  </a:schemeClr>
                </a:solidFill>
              </a:rPr>
              <a:t>First action and early results</a:t>
            </a:r>
          </a:p>
        </p:txBody>
      </p:sp>
      <p:sp>
        <p:nvSpPr>
          <p:cNvPr id="3" name="Content Placeholder 2">
            <a:extLst>
              <a:ext uri="{FF2B5EF4-FFF2-40B4-BE49-F238E27FC236}">
                <a16:creationId xmlns:a16="http://schemas.microsoft.com/office/drawing/2014/main" id="{2642247D-37A9-4306-9C2C-EDB22D122F39}"/>
              </a:ext>
            </a:extLst>
          </p:cNvPr>
          <p:cNvSpPr>
            <a:spLocks noGrp="1"/>
          </p:cNvSpPr>
          <p:nvPr>
            <p:ph idx="1"/>
          </p:nvPr>
        </p:nvSpPr>
        <p:spPr>
          <a:xfrm>
            <a:off x="394549" y="1512861"/>
            <a:ext cx="7567923" cy="4977679"/>
          </a:xfrm>
        </p:spPr>
        <p:txBody>
          <a:bodyPr>
            <a:noAutofit/>
          </a:bodyPr>
          <a:lstStyle/>
          <a:p>
            <a:r>
              <a:rPr lang="en-US" sz="2400" b="1" dirty="0"/>
              <a:t>United Nations Environment Assembly </a:t>
            </a:r>
            <a:br>
              <a:rPr lang="en-US" sz="2400" b="1" dirty="0"/>
            </a:br>
            <a:r>
              <a:rPr lang="en-US" sz="2400" b="1" dirty="0"/>
              <a:t>(UNEA-2, Nairobi, 2016)</a:t>
            </a:r>
          </a:p>
          <a:p>
            <a:pPr lvl="1"/>
            <a:r>
              <a:rPr lang="en-US" sz="2000" b="1" dirty="0">
                <a:solidFill>
                  <a:schemeClr val="accent6">
                    <a:lumMod val="50000"/>
                  </a:schemeClr>
                </a:solidFill>
              </a:rPr>
              <a:t>Side Event on pastoralists &amp; pastoralist issues</a:t>
            </a:r>
          </a:p>
          <a:p>
            <a:pPr lvl="1"/>
            <a:r>
              <a:rPr lang="en-US" sz="2000" b="1" dirty="0"/>
              <a:t>Discussion of rangelands issues related to SDGs</a:t>
            </a:r>
          </a:p>
          <a:p>
            <a:pPr lvl="1"/>
            <a:r>
              <a:rPr lang="en-US" sz="2000" b="1" dirty="0">
                <a:solidFill>
                  <a:schemeClr val="accent6">
                    <a:lumMod val="50000"/>
                  </a:schemeClr>
                </a:solidFill>
              </a:rPr>
              <a:t>Mongolia, Kenya, Ethiopia and Sudan                               presented resolution:  </a:t>
            </a:r>
          </a:p>
          <a:p>
            <a:pPr lvl="2"/>
            <a:r>
              <a:rPr lang="en-US" sz="1800" b="1" dirty="0"/>
              <a:t>“Combating Desertification, Land Degradation and Drought, and Promoting Pastoralism and Rangelands” (26 May 2016)</a:t>
            </a:r>
          </a:p>
          <a:p>
            <a:pPr lvl="3"/>
            <a:r>
              <a:rPr lang="en-US" sz="1800" b="1" dirty="0">
                <a:solidFill>
                  <a:schemeClr val="accent6">
                    <a:lumMod val="50000"/>
                  </a:schemeClr>
                </a:solidFill>
              </a:rPr>
              <a:t>Agreed to: “raising awareness”; “strengthening science</a:t>
            </a:r>
            <a:r>
              <a:rPr lang="mr-IN" sz="1800" b="1" dirty="0">
                <a:solidFill>
                  <a:schemeClr val="accent6">
                    <a:lumMod val="50000"/>
                  </a:schemeClr>
                </a:solidFill>
              </a:rPr>
              <a:t>–</a:t>
            </a:r>
            <a:r>
              <a:rPr lang="en-US" sz="1800" b="1" dirty="0">
                <a:solidFill>
                  <a:schemeClr val="accent6">
                    <a:lumMod val="50000"/>
                  </a:schemeClr>
                </a:solidFill>
              </a:rPr>
              <a:t>policy interface”; and called for a “worldwide gap analysis”</a:t>
            </a:r>
            <a:r>
              <a:rPr lang="en-US" b="1" dirty="0">
                <a:solidFill>
                  <a:schemeClr val="accent6">
                    <a:lumMod val="50000"/>
                  </a:schemeClr>
                </a:solidFill>
              </a:rPr>
              <a:t>	</a:t>
            </a:r>
          </a:p>
          <a:p>
            <a:pPr>
              <a:lnSpc>
                <a:spcPct val="110000"/>
              </a:lnSpc>
              <a:spcBef>
                <a:spcPts val="1128"/>
              </a:spcBef>
            </a:pPr>
            <a:r>
              <a:rPr lang="en-GB" sz="2400" b="1" dirty="0"/>
              <a:t>IRC 2016 Canada:</a:t>
            </a:r>
            <a:r>
              <a:rPr lang="en-GB" sz="2400" dirty="0"/>
              <a:t> </a:t>
            </a:r>
            <a:r>
              <a:rPr lang="en-GB" sz="2200" dirty="0">
                <a:solidFill>
                  <a:schemeClr val="accent6">
                    <a:lumMod val="50000"/>
                  </a:schemeClr>
                </a:solidFill>
              </a:rPr>
              <a:t>Agreement on action plan to promote IYRP and form “International Steering Group” (ISG)</a:t>
            </a:r>
          </a:p>
          <a:p>
            <a:pPr lvl="1">
              <a:lnSpc>
                <a:spcPct val="110000"/>
              </a:lnSpc>
              <a:spcBef>
                <a:spcPts val="1128"/>
              </a:spcBef>
            </a:pPr>
            <a:r>
              <a:rPr lang="en-US" sz="2000" b="1" dirty="0"/>
              <a:t>IYRP website: </a:t>
            </a:r>
            <a:r>
              <a:rPr lang="en-US" sz="2000" dirty="0">
                <a:hlinkClick r:id="rId3"/>
              </a:rPr>
              <a:t>https://globalrangelands.org/international-year-rangelands-and-pastoralists-initiative</a:t>
            </a:r>
            <a:endParaRPr lang="en-US" sz="2000" dirty="0"/>
          </a:p>
          <a:p>
            <a:pPr>
              <a:lnSpc>
                <a:spcPct val="110000"/>
              </a:lnSpc>
              <a:spcBef>
                <a:spcPts val="1128"/>
              </a:spcBef>
            </a:pPr>
            <a:endParaRPr lang="en-US" sz="2400" dirty="0">
              <a:solidFill>
                <a:schemeClr val="accent6">
                  <a:lumMod val="50000"/>
                </a:schemeClr>
              </a:solidFill>
            </a:endParaRPr>
          </a:p>
          <a:p>
            <a:endParaRPr lang="en-US" sz="2400" dirty="0">
              <a:solidFill>
                <a:schemeClr val="accent6">
                  <a:lumMod val="50000"/>
                </a:schemeClr>
              </a:solidFill>
            </a:endParaRPr>
          </a:p>
        </p:txBody>
      </p:sp>
      <p:pic>
        <p:nvPicPr>
          <p:cNvPr id="13" name="Bild 12"/>
          <p:cNvPicPr>
            <a:picLocks noChangeAspect="1"/>
          </p:cNvPicPr>
          <p:nvPr/>
        </p:nvPicPr>
        <p:blipFill>
          <a:blip r:embed="rId4"/>
          <a:stretch>
            <a:fillRect/>
          </a:stretch>
        </p:blipFill>
        <p:spPr>
          <a:xfrm>
            <a:off x="0" y="1474"/>
            <a:ext cx="1991812" cy="1237080"/>
          </a:xfrm>
          <a:prstGeom prst="rect">
            <a:avLst/>
          </a:prstGeom>
        </p:spPr>
      </p:pic>
      <p:pic>
        <p:nvPicPr>
          <p:cNvPr id="9" name="Picture 8">
            <a:extLst>
              <a:ext uri="{FF2B5EF4-FFF2-40B4-BE49-F238E27FC236}">
                <a16:creationId xmlns:a16="http://schemas.microsoft.com/office/drawing/2014/main" id="{695B14AC-8CF7-48D4-8F7F-5463E2C65B90}"/>
              </a:ext>
            </a:extLst>
          </p:cNvPr>
          <p:cNvPicPr>
            <a:picLocks noChangeAspect="1"/>
          </p:cNvPicPr>
          <p:nvPr/>
        </p:nvPicPr>
        <p:blipFill>
          <a:blip r:embed="rId5"/>
          <a:stretch>
            <a:fillRect/>
          </a:stretch>
        </p:blipFill>
        <p:spPr>
          <a:xfrm>
            <a:off x="6261339" y="2149859"/>
            <a:ext cx="2523065" cy="1463040"/>
          </a:xfrm>
          <a:prstGeom prst="rect">
            <a:avLst/>
          </a:prstGeom>
        </p:spPr>
      </p:pic>
    </p:spTree>
    <p:extLst>
      <p:ext uri="{BB962C8B-B14F-4D97-AF65-F5344CB8AC3E}">
        <p14:creationId xmlns:p14="http://schemas.microsoft.com/office/powerpoint/2010/main" val="768587101"/>
      </p:ext>
    </p:extLst>
  </p:cSld>
  <p:clrMapOvr>
    <a:masterClrMapping/>
  </p:clrMapOvr>
  <mc:AlternateContent xmlns:mc="http://schemas.openxmlformats.org/markup-compatibility/2006" xmlns:p14="http://schemas.microsoft.com/office/powerpoint/2010/main">
    <mc:Choice Requires="p14">
      <p:transition spd="slow" p14:dur="2000" advTm="63300"/>
    </mc:Choice>
    <mc:Fallback xmlns="">
      <p:transition spd="slow" advTm="633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7B0B-F8E9-4DBA-8FC6-344FCCB9F01F}"/>
              </a:ext>
            </a:extLst>
          </p:cNvPr>
          <p:cNvSpPr>
            <a:spLocks noGrp="1"/>
          </p:cNvSpPr>
          <p:nvPr>
            <p:ph type="title"/>
          </p:nvPr>
        </p:nvSpPr>
        <p:spPr>
          <a:xfrm>
            <a:off x="1775474" y="367460"/>
            <a:ext cx="7183590" cy="769141"/>
          </a:xfrm>
        </p:spPr>
        <p:txBody>
          <a:bodyPr>
            <a:normAutofit/>
          </a:bodyPr>
          <a:lstStyle/>
          <a:p>
            <a:r>
              <a:rPr lang="en-US" sz="4000" b="1" dirty="0">
                <a:solidFill>
                  <a:schemeClr val="accent6">
                    <a:lumMod val="50000"/>
                  </a:schemeClr>
                </a:solidFill>
              </a:rPr>
              <a:t>Further actions &amp; dashed hopes</a:t>
            </a:r>
          </a:p>
        </p:txBody>
      </p:sp>
      <p:sp>
        <p:nvSpPr>
          <p:cNvPr id="3" name="Content Placeholder 2">
            <a:extLst>
              <a:ext uri="{FF2B5EF4-FFF2-40B4-BE49-F238E27FC236}">
                <a16:creationId xmlns:a16="http://schemas.microsoft.com/office/drawing/2014/main" id="{2642247D-37A9-4306-9C2C-EDB22D122F39}"/>
              </a:ext>
            </a:extLst>
          </p:cNvPr>
          <p:cNvSpPr>
            <a:spLocks noGrp="1"/>
          </p:cNvSpPr>
          <p:nvPr>
            <p:ph idx="1"/>
          </p:nvPr>
        </p:nvSpPr>
        <p:spPr>
          <a:xfrm>
            <a:off x="369890" y="1356190"/>
            <a:ext cx="8384184" cy="5302522"/>
          </a:xfrm>
        </p:spPr>
        <p:txBody>
          <a:bodyPr>
            <a:noAutofit/>
          </a:bodyPr>
          <a:lstStyle/>
          <a:p>
            <a:pPr>
              <a:lnSpc>
                <a:spcPct val="110000"/>
              </a:lnSpc>
            </a:pPr>
            <a:r>
              <a:rPr lang="en-US" sz="2400" b="1" dirty="0"/>
              <a:t>IYRP Steering Committee outreach efforts (2016</a:t>
            </a:r>
            <a:r>
              <a:rPr lang="mr-IN" sz="2400" b="1" dirty="0"/>
              <a:t>–</a:t>
            </a:r>
            <a:r>
              <a:rPr lang="en-US" sz="2400" b="1" dirty="0"/>
              <a:t>18)</a:t>
            </a:r>
          </a:p>
          <a:p>
            <a:pPr lvl="1">
              <a:lnSpc>
                <a:spcPct val="110000"/>
              </a:lnSpc>
            </a:pPr>
            <a:r>
              <a:rPr lang="en-US" sz="2000" b="1" dirty="0"/>
              <a:t>Side Event, Convention on Biological Diversity (Cancun, Mexico) </a:t>
            </a:r>
          </a:p>
          <a:p>
            <a:pPr lvl="1">
              <a:lnSpc>
                <a:spcPct val="110000"/>
              </a:lnSpc>
            </a:pPr>
            <a:r>
              <a:rPr lang="en-US" sz="2000" b="1" dirty="0"/>
              <a:t>Numerous resolutions by various groups around the world</a:t>
            </a:r>
          </a:p>
          <a:p>
            <a:pPr>
              <a:lnSpc>
                <a:spcPct val="110000"/>
              </a:lnSpc>
              <a:spcBef>
                <a:spcPts val="1500"/>
              </a:spcBef>
            </a:pPr>
            <a:r>
              <a:rPr lang="en-US" sz="2400" b="1" dirty="0">
                <a:solidFill>
                  <a:schemeClr val="accent6">
                    <a:lumMod val="50000"/>
                  </a:schemeClr>
                </a:solidFill>
              </a:rPr>
              <a:t>UNEP funds a Gap Analysis </a:t>
            </a:r>
            <a:br>
              <a:rPr lang="en-US" sz="2400" b="1" dirty="0">
                <a:solidFill>
                  <a:schemeClr val="accent6">
                    <a:lumMod val="50000"/>
                  </a:schemeClr>
                </a:solidFill>
              </a:rPr>
            </a:br>
            <a:r>
              <a:rPr lang="en-US" sz="2400" b="1" dirty="0">
                <a:solidFill>
                  <a:schemeClr val="accent6">
                    <a:lumMod val="50000"/>
                  </a:schemeClr>
                </a:solidFill>
              </a:rPr>
              <a:t>(</a:t>
            </a:r>
            <a:r>
              <a:rPr lang="en-US" sz="2400" b="1" dirty="0" err="1">
                <a:solidFill>
                  <a:schemeClr val="accent6">
                    <a:lumMod val="50000"/>
                  </a:schemeClr>
                </a:solidFill>
              </a:rPr>
              <a:t>Johnsen</a:t>
            </a:r>
            <a:r>
              <a:rPr lang="en-US" sz="2400" b="1" dirty="0">
                <a:solidFill>
                  <a:schemeClr val="accent6">
                    <a:lumMod val="50000"/>
                  </a:schemeClr>
                </a:solidFill>
              </a:rPr>
              <a:t> et al. 2018)</a:t>
            </a:r>
          </a:p>
          <a:p>
            <a:pPr lvl="1">
              <a:lnSpc>
                <a:spcPct val="110000"/>
              </a:lnSpc>
            </a:pPr>
            <a:r>
              <a:rPr lang="en-US" sz="2000" b="1" dirty="0">
                <a:solidFill>
                  <a:schemeClr val="accent6">
                    <a:lumMod val="50000"/>
                  </a:schemeClr>
                </a:solidFill>
              </a:rPr>
              <a:t>Calls for global engagement to address </a:t>
            </a:r>
            <a:br>
              <a:rPr lang="en-US" sz="2000" b="1" dirty="0">
                <a:solidFill>
                  <a:schemeClr val="accent6">
                    <a:lumMod val="50000"/>
                  </a:schemeClr>
                </a:solidFill>
              </a:rPr>
            </a:br>
            <a:r>
              <a:rPr lang="en-US" sz="2000" b="1" dirty="0">
                <a:solidFill>
                  <a:schemeClr val="accent6">
                    <a:lumMod val="50000"/>
                  </a:schemeClr>
                </a:solidFill>
              </a:rPr>
              <a:t>complex issues of pastoralism &amp; rangelands</a:t>
            </a:r>
          </a:p>
          <a:p>
            <a:pPr>
              <a:lnSpc>
                <a:spcPct val="110000"/>
              </a:lnSpc>
              <a:spcBef>
                <a:spcPts val="1500"/>
              </a:spcBef>
            </a:pPr>
            <a:r>
              <a:rPr lang="en-US" sz="2400" b="1" dirty="0"/>
              <a:t>Effort to go directly to the UNGA (2018)</a:t>
            </a:r>
            <a:br>
              <a:rPr lang="en-US" sz="2400" b="1" dirty="0"/>
            </a:br>
            <a:r>
              <a:rPr lang="en-US" sz="2400" b="1" dirty="0"/>
              <a:t>with a Kenyan Government resolution </a:t>
            </a:r>
            <a:br>
              <a:rPr lang="en-US" sz="2400" b="1" dirty="0"/>
            </a:br>
            <a:r>
              <a:rPr lang="en-US" sz="2400" b="1" dirty="0"/>
              <a:t>is unsuccessful</a:t>
            </a:r>
          </a:p>
          <a:p>
            <a:pPr marL="648000" lvl="1">
              <a:lnSpc>
                <a:spcPct val="110000"/>
              </a:lnSpc>
            </a:pPr>
            <a:r>
              <a:rPr lang="en-US" sz="2000" b="1" dirty="0"/>
              <a:t>Need to work through FAO / UN approval processes</a:t>
            </a:r>
            <a:r>
              <a:rPr lang="en-US" sz="2000" dirty="0"/>
              <a:t>	</a:t>
            </a:r>
            <a:endParaRPr lang="en-US" sz="2000" dirty="0">
              <a:solidFill>
                <a:schemeClr val="accent6">
                  <a:lumMod val="50000"/>
                </a:schemeClr>
              </a:solidFill>
            </a:endParaRPr>
          </a:p>
        </p:txBody>
      </p:sp>
      <p:pic>
        <p:nvPicPr>
          <p:cNvPr id="13" name="Bild 12"/>
          <p:cNvPicPr>
            <a:picLocks noChangeAspect="1"/>
          </p:cNvPicPr>
          <p:nvPr/>
        </p:nvPicPr>
        <p:blipFill>
          <a:blip r:embed="rId3"/>
          <a:stretch>
            <a:fillRect/>
          </a:stretch>
        </p:blipFill>
        <p:spPr>
          <a:xfrm>
            <a:off x="0" y="1474"/>
            <a:ext cx="1991812" cy="1237080"/>
          </a:xfrm>
          <a:prstGeom prst="rect">
            <a:avLst/>
          </a:prstGeom>
        </p:spPr>
      </p:pic>
      <p:pic>
        <p:nvPicPr>
          <p:cNvPr id="7" name="Picture 4">
            <a:extLst>
              <a:ext uri="{FF2B5EF4-FFF2-40B4-BE49-F238E27FC236}">
                <a16:creationId xmlns:a16="http://schemas.microsoft.com/office/drawing/2014/main" id="{7301F7B0-325F-43F4-AE98-705ECC5C3A7E}"/>
              </a:ext>
            </a:extLst>
          </p:cNvPr>
          <p:cNvPicPr>
            <a:picLocks noChangeAspect="1"/>
          </p:cNvPicPr>
          <p:nvPr/>
        </p:nvPicPr>
        <p:blipFill>
          <a:blip r:embed="rId4"/>
          <a:stretch>
            <a:fillRect/>
          </a:stretch>
        </p:blipFill>
        <p:spPr>
          <a:xfrm>
            <a:off x="6041544" y="2874483"/>
            <a:ext cx="3016148" cy="2379830"/>
          </a:xfrm>
          <a:prstGeom prst="rect">
            <a:avLst/>
          </a:prstGeom>
        </p:spPr>
      </p:pic>
    </p:spTree>
    <p:extLst>
      <p:ext uri="{BB962C8B-B14F-4D97-AF65-F5344CB8AC3E}">
        <p14:creationId xmlns:p14="http://schemas.microsoft.com/office/powerpoint/2010/main" val="4050167222"/>
      </p:ext>
    </p:extLst>
  </p:cSld>
  <p:clrMapOvr>
    <a:masterClrMapping/>
  </p:clrMapOvr>
  <mc:AlternateContent xmlns:mc="http://schemas.openxmlformats.org/markup-compatibility/2006" xmlns:p14="http://schemas.microsoft.com/office/powerpoint/2010/main">
    <mc:Choice Requires="p14">
      <p:transition spd="slow" p14:dur="2000" advTm="63300"/>
    </mc:Choice>
    <mc:Fallback xmlns="">
      <p:transition spd="slow" advTm="633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7B0B-F8E9-4DBA-8FC6-344FCCB9F01F}"/>
              </a:ext>
            </a:extLst>
          </p:cNvPr>
          <p:cNvSpPr>
            <a:spLocks noGrp="1"/>
          </p:cNvSpPr>
          <p:nvPr>
            <p:ph type="title"/>
          </p:nvPr>
        </p:nvSpPr>
        <p:spPr>
          <a:xfrm>
            <a:off x="1632216" y="367460"/>
            <a:ext cx="6032306" cy="769141"/>
          </a:xfrm>
        </p:spPr>
        <p:txBody>
          <a:bodyPr>
            <a:normAutofit/>
          </a:bodyPr>
          <a:lstStyle/>
          <a:p>
            <a:r>
              <a:rPr lang="en-US" sz="4000" b="1" dirty="0">
                <a:solidFill>
                  <a:schemeClr val="accent6">
                    <a:lumMod val="50000"/>
                  </a:schemeClr>
                </a:solidFill>
              </a:rPr>
              <a:t>UNEA-4 2019</a:t>
            </a:r>
          </a:p>
        </p:txBody>
      </p:sp>
      <p:sp>
        <p:nvSpPr>
          <p:cNvPr id="3" name="Content Placeholder 2">
            <a:extLst>
              <a:ext uri="{FF2B5EF4-FFF2-40B4-BE49-F238E27FC236}">
                <a16:creationId xmlns:a16="http://schemas.microsoft.com/office/drawing/2014/main" id="{2642247D-37A9-4306-9C2C-EDB22D122F39}"/>
              </a:ext>
            </a:extLst>
          </p:cNvPr>
          <p:cNvSpPr>
            <a:spLocks noGrp="1"/>
          </p:cNvSpPr>
          <p:nvPr>
            <p:ph idx="1"/>
          </p:nvPr>
        </p:nvSpPr>
        <p:spPr>
          <a:xfrm>
            <a:off x="345231" y="1604540"/>
            <a:ext cx="8426228" cy="4942153"/>
          </a:xfrm>
        </p:spPr>
        <p:txBody>
          <a:bodyPr>
            <a:noAutofit/>
          </a:bodyPr>
          <a:lstStyle/>
          <a:p>
            <a:pPr>
              <a:lnSpc>
                <a:spcPct val="110000"/>
              </a:lnSpc>
            </a:pPr>
            <a:r>
              <a:rPr lang="en-US" sz="2400" b="1" dirty="0"/>
              <a:t>Ministerial Breakfast held with support from ILRI and UNEP</a:t>
            </a:r>
          </a:p>
          <a:p>
            <a:pPr>
              <a:lnSpc>
                <a:spcPct val="110000"/>
              </a:lnSpc>
              <a:spcBef>
                <a:spcPts val="1500"/>
              </a:spcBef>
            </a:pPr>
            <a:r>
              <a:rPr lang="en-US" sz="2400" b="1" dirty="0">
                <a:solidFill>
                  <a:schemeClr val="accent6">
                    <a:lumMod val="50000"/>
                  </a:schemeClr>
                </a:solidFill>
              </a:rPr>
              <a:t>Africa Group follows resolution calls for recognition and support of sustainable rangelands and pastoralism</a:t>
            </a:r>
          </a:p>
          <a:p>
            <a:pPr marL="648000" lvl="1">
              <a:lnSpc>
                <a:spcPct val="110000"/>
              </a:lnSpc>
            </a:pPr>
            <a:r>
              <a:rPr lang="en-US" sz="2000" dirty="0">
                <a:solidFill>
                  <a:schemeClr val="accent6">
                    <a:lumMod val="50000"/>
                  </a:schemeClr>
                </a:solidFill>
              </a:rPr>
              <a:t>Acknowledged findings of Gap Analysis</a:t>
            </a:r>
          </a:p>
          <a:p>
            <a:pPr marL="648000" lvl="1">
              <a:lnSpc>
                <a:spcPct val="110000"/>
              </a:lnSpc>
            </a:pPr>
            <a:r>
              <a:rPr lang="en-US" sz="2000" dirty="0">
                <a:solidFill>
                  <a:schemeClr val="accent6">
                    <a:lumMod val="50000"/>
                  </a:schemeClr>
                </a:solidFill>
              </a:rPr>
              <a:t>Called for regional assessments</a:t>
            </a:r>
          </a:p>
          <a:p>
            <a:pPr marL="648000" lvl="1">
              <a:lnSpc>
                <a:spcPct val="110000"/>
              </a:lnSpc>
            </a:pPr>
            <a:r>
              <a:rPr lang="en-US" sz="2000" dirty="0">
                <a:solidFill>
                  <a:schemeClr val="accent6">
                    <a:lumMod val="50000"/>
                  </a:schemeClr>
                </a:solidFill>
              </a:rPr>
              <a:t>Recognized IYRP effort</a:t>
            </a:r>
          </a:p>
          <a:p>
            <a:pPr>
              <a:lnSpc>
                <a:spcPct val="110000"/>
              </a:lnSpc>
              <a:spcBef>
                <a:spcPts val="1500"/>
              </a:spcBef>
            </a:pPr>
            <a:r>
              <a:rPr lang="en-GB" sz="2400" b="1" dirty="0"/>
              <a:t>Aug 2019:</a:t>
            </a:r>
            <a:r>
              <a:rPr lang="en-GB" sz="2400" dirty="0"/>
              <a:t> </a:t>
            </a:r>
            <a:r>
              <a:rPr lang="en-GB" sz="2400" b="1" dirty="0"/>
              <a:t>Mongolian Government                                    proposed IYRP to UN; ISG became                                “International Support Group” to Mongolian team</a:t>
            </a:r>
          </a:p>
          <a:p>
            <a:pPr>
              <a:lnSpc>
                <a:spcPct val="110000"/>
              </a:lnSpc>
              <a:spcBef>
                <a:spcPts val="1500"/>
              </a:spcBef>
            </a:pPr>
            <a:endParaRPr lang="en-US" sz="2400" b="1" dirty="0"/>
          </a:p>
        </p:txBody>
      </p:sp>
      <p:pic>
        <p:nvPicPr>
          <p:cNvPr id="13" name="Bild 12"/>
          <p:cNvPicPr>
            <a:picLocks noChangeAspect="1"/>
          </p:cNvPicPr>
          <p:nvPr/>
        </p:nvPicPr>
        <p:blipFill>
          <a:blip r:embed="rId3"/>
          <a:stretch>
            <a:fillRect/>
          </a:stretch>
        </p:blipFill>
        <p:spPr>
          <a:xfrm>
            <a:off x="0" y="1474"/>
            <a:ext cx="1991812" cy="1237080"/>
          </a:xfrm>
          <a:prstGeom prst="rect">
            <a:avLst/>
          </a:prstGeom>
        </p:spPr>
      </p:pic>
      <p:pic>
        <p:nvPicPr>
          <p:cNvPr id="6" name="Picture 5">
            <a:extLst>
              <a:ext uri="{FF2B5EF4-FFF2-40B4-BE49-F238E27FC236}">
                <a16:creationId xmlns:a16="http://schemas.microsoft.com/office/drawing/2014/main" id="{6CD027FF-A3EC-470D-BCFF-5F4556E0BDBA}"/>
              </a:ext>
            </a:extLst>
          </p:cNvPr>
          <p:cNvPicPr>
            <a:picLocks noChangeAspect="1"/>
          </p:cNvPicPr>
          <p:nvPr/>
        </p:nvPicPr>
        <p:blipFill>
          <a:blip r:embed="rId4"/>
          <a:stretch>
            <a:fillRect/>
          </a:stretch>
        </p:blipFill>
        <p:spPr>
          <a:xfrm>
            <a:off x="6304844" y="3206936"/>
            <a:ext cx="2322542" cy="1737360"/>
          </a:xfrm>
          <a:prstGeom prst="rect">
            <a:avLst/>
          </a:prstGeom>
        </p:spPr>
      </p:pic>
      <p:sp>
        <p:nvSpPr>
          <p:cNvPr id="4" name="Rechteck 3"/>
          <p:cNvSpPr/>
          <p:nvPr/>
        </p:nvSpPr>
        <p:spPr>
          <a:xfrm>
            <a:off x="6955637" y="4935867"/>
            <a:ext cx="1815822" cy="276999"/>
          </a:xfrm>
          <a:prstGeom prst="rect">
            <a:avLst/>
          </a:prstGeom>
        </p:spPr>
        <p:txBody>
          <a:bodyPr wrap="none">
            <a:spAutoFit/>
          </a:bodyPr>
          <a:lstStyle/>
          <a:p>
            <a:r>
              <a:rPr lang="tr-TR" sz="1200" dirty="0"/>
              <a:t>Photo: ILRI/Sarah </a:t>
            </a:r>
            <a:r>
              <a:rPr lang="tr-TR" sz="1200" dirty="0" err="1"/>
              <a:t>Kasyoka</a:t>
            </a:r>
            <a:endParaRPr lang="de-DE" sz="1200" dirty="0"/>
          </a:p>
        </p:txBody>
      </p:sp>
    </p:spTree>
    <p:extLst>
      <p:ext uri="{BB962C8B-B14F-4D97-AF65-F5344CB8AC3E}">
        <p14:creationId xmlns:p14="http://schemas.microsoft.com/office/powerpoint/2010/main" val="168665973"/>
      </p:ext>
    </p:extLst>
  </p:cSld>
  <p:clrMapOvr>
    <a:masterClrMapping/>
  </p:clrMapOvr>
  <mc:AlternateContent xmlns:mc="http://schemas.openxmlformats.org/markup-compatibility/2006" xmlns:p14="http://schemas.microsoft.com/office/powerpoint/2010/main">
    <mc:Choice Requires="p14">
      <p:transition spd="slow" p14:dur="2000" advTm="63300"/>
    </mc:Choice>
    <mc:Fallback xmlns="">
      <p:transition spd="slow" advTm="633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7B0B-F8E9-4DBA-8FC6-344FCCB9F01F}"/>
              </a:ext>
            </a:extLst>
          </p:cNvPr>
          <p:cNvSpPr>
            <a:spLocks noGrp="1"/>
          </p:cNvSpPr>
          <p:nvPr>
            <p:ph type="title"/>
          </p:nvPr>
        </p:nvSpPr>
        <p:spPr>
          <a:xfrm>
            <a:off x="3747951" y="221923"/>
            <a:ext cx="4939850" cy="2033941"/>
          </a:xfrm>
        </p:spPr>
        <p:txBody>
          <a:bodyPr>
            <a:noAutofit/>
          </a:bodyPr>
          <a:lstStyle/>
          <a:p>
            <a:pPr>
              <a:lnSpc>
                <a:spcPct val="110000"/>
              </a:lnSpc>
            </a:pPr>
            <a:r>
              <a:rPr lang="en-US" sz="4000" b="1" dirty="0">
                <a:solidFill>
                  <a:srgbClr val="984807"/>
                </a:solidFill>
              </a:rPr>
              <a:t>Process for approval as United Nations International Year</a:t>
            </a:r>
          </a:p>
        </p:txBody>
      </p:sp>
      <p:sp>
        <p:nvSpPr>
          <p:cNvPr id="3" name="Content Placeholder 2">
            <a:extLst>
              <a:ext uri="{FF2B5EF4-FFF2-40B4-BE49-F238E27FC236}">
                <a16:creationId xmlns:a16="http://schemas.microsoft.com/office/drawing/2014/main" id="{2642247D-37A9-4306-9C2C-EDB22D122F39}"/>
              </a:ext>
            </a:extLst>
          </p:cNvPr>
          <p:cNvSpPr>
            <a:spLocks noGrp="1"/>
          </p:cNvSpPr>
          <p:nvPr>
            <p:ph idx="1"/>
          </p:nvPr>
        </p:nvSpPr>
        <p:spPr>
          <a:xfrm>
            <a:off x="234265" y="2543537"/>
            <a:ext cx="8572980" cy="4314464"/>
          </a:xfrm>
        </p:spPr>
        <p:txBody>
          <a:bodyPr>
            <a:noAutofit/>
          </a:bodyPr>
          <a:lstStyle/>
          <a:p>
            <a:pPr>
              <a:lnSpc>
                <a:spcPct val="110000"/>
              </a:lnSpc>
              <a:spcBef>
                <a:spcPts val="1000"/>
              </a:spcBef>
              <a:buClr>
                <a:schemeClr val="accent6">
                  <a:lumMod val="50000"/>
                </a:schemeClr>
              </a:buClr>
            </a:pPr>
            <a:r>
              <a:rPr lang="en-GB" sz="2300" b="1" i="1" dirty="0">
                <a:solidFill>
                  <a:srgbClr val="984807"/>
                </a:solidFill>
              </a:rPr>
              <a:t>Oct 2020: </a:t>
            </a:r>
            <a:r>
              <a:rPr lang="en-GB" sz="2300" b="1" dirty="0"/>
              <a:t>FAO Committee on Agriculture (COAG) endorsed Mongolian Government’s proposal for IYRP </a:t>
            </a:r>
            <a:r>
              <a:rPr lang="de-DE" sz="2300" b="1" dirty="0"/>
              <a:t>in </a:t>
            </a:r>
            <a:r>
              <a:rPr lang="en-GB" sz="2300" b="1" dirty="0"/>
              <a:t>2026</a:t>
            </a:r>
          </a:p>
          <a:p>
            <a:pPr>
              <a:lnSpc>
                <a:spcPct val="110000"/>
              </a:lnSpc>
              <a:spcBef>
                <a:spcPts val="1000"/>
              </a:spcBef>
              <a:buClr>
                <a:schemeClr val="accent6">
                  <a:lumMod val="50000"/>
                </a:schemeClr>
              </a:buClr>
            </a:pPr>
            <a:r>
              <a:rPr lang="en-GB" sz="2300" b="1" dirty="0"/>
              <a:t>Proposal supported by over 150 organisations and over 50 national governments</a:t>
            </a:r>
          </a:p>
          <a:p>
            <a:pPr>
              <a:lnSpc>
                <a:spcPct val="110000"/>
              </a:lnSpc>
              <a:spcBef>
                <a:spcPts val="1000"/>
              </a:spcBef>
              <a:buClr>
                <a:schemeClr val="accent6">
                  <a:lumMod val="50000"/>
                </a:schemeClr>
              </a:buClr>
            </a:pPr>
            <a:r>
              <a:rPr lang="en-GB" sz="2300" b="1" dirty="0"/>
              <a:t>Next hurdles in UN process:</a:t>
            </a:r>
            <a:br>
              <a:rPr lang="en-GB" sz="2300" b="1" dirty="0"/>
            </a:br>
            <a:r>
              <a:rPr lang="en-GB" sz="2400" b="1" dirty="0"/>
              <a:t>- </a:t>
            </a:r>
            <a:r>
              <a:rPr lang="en-GB" sz="2000" b="1" dirty="0"/>
              <a:t>FAO Council Dec 2020</a:t>
            </a:r>
            <a:br>
              <a:rPr lang="en-GB" sz="2000" b="1" dirty="0"/>
            </a:br>
            <a:r>
              <a:rPr lang="en-GB" sz="2000" b="1" dirty="0"/>
              <a:t>- FAO Conference June 2021</a:t>
            </a:r>
            <a:br>
              <a:rPr lang="en-GB" sz="2000" b="1" dirty="0"/>
            </a:br>
            <a:r>
              <a:rPr lang="en-GB" sz="2000" b="1" dirty="0"/>
              <a:t>- </a:t>
            </a:r>
            <a:r>
              <a:rPr lang="en-GB" sz="2000" b="1" i="1" dirty="0">
                <a:solidFill>
                  <a:srgbClr val="984807"/>
                </a:solidFill>
              </a:rPr>
              <a:t>United Nations General Assembly (UNGA) Sept 2021</a:t>
            </a:r>
          </a:p>
        </p:txBody>
      </p:sp>
      <p:pic>
        <p:nvPicPr>
          <p:cNvPr id="4" name="Bild 3"/>
          <p:cNvPicPr>
            <a:picLocks noChangeAspect="1"/>
          </p:cNvPicPr>
          <p:nvPr/>
        </p:nvPicPr>
        <p:blipFill>
          <a:blip r:embed="rId3"/>
          <a:stretch>
            <a:fillRect/>
          </a:stretch>
        </p:blipFill>
        <p:spPr>
          <a:xfrm>
            <a:off x="234265" y="183737"/>
            <a:ext cx="3280792" cy="2187194"/>
          </a:xfrm>
          <a:prstGeom prst="rect">
            <a:avLst/>
          </a:prstGeom>
        </p:spPr>
      </p:pic>
      <p:pic>
        <p:nvPicPr>
          <p:cNvPr id="8" name="Bild 7"/>
          <p:cNvPicPr>
            <a:picLocks noChangeAspect="1"/>
          </p:cNvPicPr>
          <p:nvPr/>
        </p:nvPicPr>
        <p:blipFill>
          <a:blip r:embed="rId4"/>
          <a:stretch>
            <a:fillRect/>
          </a:stretch>
        </p:blipFill>
        <p:spPr>
          <a:xfrm>
            <a:off x="6588345" y="5172013"/>
            <a:ext cx="2457017" cy="1526010"/>
          </a:xfrm>
          <a:prstGeom prst="rect">
            <a:avLst/>
          </a:prstGeom>
        </p:spPr>
      </p:pic>
      <p:sp>
        <p:nvSpPr>
          <p:cNvPr id="5" name="Textfeld 4"/>
          <p:cNvSpPr txBox="1"/>
          <p:nvPr/>
        </p:nvSpPr>
        <p:spPr>
          <a:xfrm>
            <a:off x="2122082" y="2081603"/>
            <a:ext cx="1392975" cy="276999"/>
          </a:xfrm>
          <a:prstGeom prst="rect">
            <a:avLst/>
          </a:prstGeom>
          <a:noFill/>
        </p:spPr>
        <p:txBody>
          <a:bodyPr wrap="square" rtlCol="0">
            <a:spAutoFit/>
          </a:bodyPr>
          <a:lstStyle/>
          <a:p>
            <a:r>
              <a:rPr lang="en-GB" sz="1200" dirty="0"/>
              <a:t>Photo: Marc Foggin</a:t>
            </a:r>
          </a:p>
        </p:txBody>
      </p:sp>
    </p:spTree>
    <p:extLst>
      <p:ext uri="{BB962C8B-B14F-4D97-AF65-F5344CB8AC3E}">
        <p14:creationId xmlns:p14="http://schemas.microsoft.com/office/powerpoint/2010/main" val="781105299"/>
      </p:ext>
    </p:extLst>
  </p:cSld>
  <p:clrMapOvr>
    <a:masterClrMapping/>
  </p:clrMapOvr>
  <mc:AlternateContent xmlns:mc="http://schemas.openxmlformats.org/markup-compatibility/2006" xmlns:p14="http://schemas.microsoft.com/office/powerpoint/2010/main">
    <mc:Choice Requires="p14">
      <p:transition spd="slow" p14:dur="2000" advTm="59551"/>
    </mc:Choice>
    <mc:Fallback xmlns="">
      <p:transition spd="slow" advTm="5955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7B0B-F8E9-4DBA-8FC6-344FCCB9F01F}"/>
              </a:ext>
            </a:extLst>
          </p:cNvPr>
          <p:cNvSpPr>
            <a:spLocks noGrp="1"/>
          </p:cNvSpPr>
          <p:nvPr>
            <p:ph type="title"/>
          </p:nvPr>
        </p:nvSpPr>
        <p:spPr>
          <a:xfrm>
            <a:off x="3747951" y="221923"/>
            <a:ext cx="4939850" cy="2033941"/>
          </a:xfrm>
        </p:spPr>
        <p:txBody>
          <a:bodyPr>
            <a:noAutofit/>
          </a:bodyPr>
          <a:lstStyle/>
          <a:p>
            <a:pPr>
              <a:lnSpc>
                <a:spcPct val="110000"/>
              </a:lnSpc>
            </a:pPr>
            <a:r>
              <a:rPr lang="en-US" sz="3600" b="1" dirty="0">
                <a:solidFill>
                  <a:srgbClr val="984807"/>
                </a:solidFill>
              </a:rPr>
              <a:t>IYRP “Online Booth” (www.IYRP.info)</a:t>
            </a:r>
          </a:p>
        </p:txBody>
      </p:sp>
      <p:pic>
        <p:nvPicPr>
          <p:cNvPr id="7" name="Picture 6">
            <a:extLst>
              <a:ext uri="{FF2B5EF4-FFF2-40B4-BE49-F238E27FC236}">
                <a16:creationId xmlns:a16="http://schemas.microsoft.com/office/drawing/2014/main" id="{56446143-7B0B-4440-8939-85A72B3710E6}"/>
              </a:ext>
            </a:extLst>
          </p:cNvPr>
          <p:cNvPicPr>
            <a:picLocks noChangeAspect="1"/>
          </p:cNvPicPr>
          <p:nvPr/>
        </p:nvPicPr>
        <p:blipFill>
          <a:blip r:embed="rId3"/>
          <a:stretch>
            <a:fillRect/>
          </a:stretch>
        </p:blipFill>
        <p:spPr>
          <a:xfrm>
            <a:off x="456199" y="369184"/>
            <a:ext cx="3004386" cy="4023360"/>
          </a:xfrm>
          <a:prstGeom prst="rect">
            <a:avLst/>
          </a:prstGeom>
          <a:ln w="12700">
            <a:solidFill>
              <a:schemeClr val="tx1"/>
            </a:solidFill>
          </a:ln>
        </p:spPr>
      </p:pic>
      <p:pic>
        <p:nvPicPr>
          <p:cNvPr id="10" name="Picture 9">
            <a:extLst>
              <a:ext uri="{FF2B5EF4-FFF2-40B4-BE49-F238E27FC236}">
                <a16:creationId xmlns:a16="http://schemas.microsoft.com/office/drawing/2014/main" id="{8FF0BC23-1A6A-483C-9998-00B69FCC15B7}"/>
              </a:ext>
            </a:extLst>
          </p:cNvPr>
          <p:cNvPicPr>
            <a:picLocks noChangeAspect="1"/>
          </p:cNvPicPr>
          <p:nvPr/>
        </p:nvPicPr>
        <p:blipFill>
          <a:blip r:embed="rId4"/>
          <a:stretch>
            <a:fillRect/>
          </a:stretch>
        </p:blipFill>
        <p:spPr>
          <a:xfrm>
            <a:off x="1527362" y="2025346"/>
            <a:ext cx="3866445" cy="4389120"/>
          </a:xfrm>
          <a:prstGeom prst="rect">
            <a:avLst/>
          </a:prstGeom>
          <a:ln w="19050">
            <a:solidFill>
              <a:schemeClr val="tx1"/>
            </a:solidFill>
          </a:ln>
        </p:spPr>
      </p:pic>
      <p:pic>
        <p:nvPicPr>
          <p:cNvPr id="12" name="Picture 11">
            <a:extLst>
              <a:ext uri="{FF2B5EF4-FFF2-40B4-BE49-F238E27FC236}">
                <a16:creationId xmlns:a16="http://schemas.microsoft.com/office/drawing/2014/main" id="{0FDBF9E4-A470-425F-AAAE-4AE38E6D0CDB}"/>
              </a:ext>
            </a:extLst>
          </p:cNvPr>
          <p:cNvPicPr>
            <a:picLocks noChangeAspect="1"/>
          </p:cNvPicPr>
          <p:nvPr/>
        </p:nvPicPr>
        <p:blipFill>
          <a:blip r:embed="rId5"/>
          <a:stretch>
            <a:fillRect/>
          </a:stretch>
        </p:blipFill>
        <p:spPr>
          <a:xfrm>
            <a:off x="5020863" y="2569223"/>
            <a:ext cx="3666938" cy="4023360"/>
          </a:xfrm>
          <a:prstGeom prst="rect">
            <a:avLst/>
          </a:prstGeom>
          <a:ln w="19050">
            <a:solidFill>
              <a:schemeClr val="accent1"/>
            </a:solidFill>
          </a:ln>
        </p:spPr>
      </p:pic>
    </p:spTree>
    <p:extLst>
      <p:ext uri="{BB962C8B-B14F-4D97-AF65-F5344CB8AC3E}">
        <p14:creationId xmlns:p14="http://schemas.microsoft.com/office/powerpoint/2010/main" val="3817677195"/>
      </p:ext>
    </p:extLst>
  </p:cSld>
  <p:clrMapOvr>
    <a:masterClrMapping/>
  </p:clrMapOvr>
  <mc:AlternateContent xmlns:mc="http://schemas.openxmlformats.org/markup-compatibility/2006" xmlns:p14="http://schemas.microsoft.com/office/powerpoint/2010/main">
    <mc:Choice Requires="p14">
      <p:transition spd="slow" p14:dur="2000" advTm="59551"/>
    </mc:Choice>
    <mc:Fallback xmlns="">
      <p:transition spd="slow" advTm="5955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539" y="26451"/>
            <a:ext cx="8255260" cy="966298"/>
          </a:xfrm>
        </p:spPr>
        <p:txBody>
          <a:bodyPr>
            <a:normAutofit fontScale="90000"/>
          </a:bodyPr>
          <a:lstStyle/>
          <a:p>
            <a:pPr algn="l"/>
            <a:r>
              <a:rPr lang="de-DE" sz="4000" b="1" dirty="0">
                <a:solidFill>
                  <a:srgbClr val="984807"/>
                </a:solidFill>
              </a:rPr>
              <a:t>ISG Organizing Regional IYRP Support Groups (RISGs)</a:t>
            </a:r>
          </a:p>
        </p:txBody>
      </p:sp>
      <p:sp>
        <p:nvSpPr>
          <p:cNvPr id="3" name="Inhaltsplatzhalter 2"/>
          <p:cNvSpPr>
            <a:spLocks noGrp="1"/>
          </p:cNvSpPr>
          <p:nvPr>
            <p:ph idx="1"/>
          </p:nvPr>
        </p:nvSpPr>
        <p:spPr>
          <a:xfrm>
            <a:off x="431539" y="1119175"/>
            <a:ext cx="7225193" cy="5148963"/>
          </a:xfrm>
        </p:spPr>
        <p:txBody>
          <a:bodyPr>
            <a:normAutofit fontScale="85000" lnSpcReduction="10000"/>
          </a:bodyPr>
          <a:lstStyle/>
          <a:p>
            <a:pPr marL="0" indent="0">
              <a:lnSpc>
                <a:spcPct val="110000"/>
              </a:lnSpc>
              <a:buNone/>
            </a:pPr>
            <a:r>
              <a:rPr lang="en-US" sz="2800" b="1" dirty="0">
                <a:solidFill>
                  <a:schemeClr val="accent6">
                    <a:lumMod val="50000"/>
                  </a:schemeClr>
                </a:solidFill>
              </a:rPr>
              <a:t>ISG Structure</a:t>
            </a:r>
          </a:p>
          <a:p>
            <a:pPr>
              <a:lnSpc>
                <a:spcPct val="110000"/>
              </a:lnSpc>
              <a:buFont typeface="Courier New" panose="02070309020205020404" pitchFamily="49" charset="0"/>
              <a:buChar char="o"/>
            </a:pPr>
            <a:r>
              <a:rPr lang="en-US" sz="2300" b="1" dirty="0"/>
              <a:t>Coalition of partners open to all interested who are committed to </a:t>
            </a:r>
            <a:r>
              <a:rPr lang="en-US" sz="2400" b="1" dirty="0">
                <a:effectLst/>
                <a:ea typeface="Times New Roman" panose="02020603050405020304" pitchFamily="18" charset="0"/>
              </a:rPr>
              <a:t>who are committed to spreading awareness about the IYRP and filling knowledge gaps on rangelands and pastoralists</a:t>
            </a:r>
            <a:endParaRPr lang="en-US" sz="2300" b="1" dirty="0"/>
          </a:p>
          <a:p>
            <a:pPr marL="0" indent="0">
              <a:lnSpc>
                <a:spcPct val="110000"/>
              </a:lnSpc>
              <a:buNone/>
            </a:pPr>
            <a:r>
              <a:rPr lang="en-US" sz="2800" b="1" dirty="0">
                <a:solidFill>
                  <a:schemeClr val="accent6">
                    <a:lumMod val="50000"/>
                  </a:schemeClr>
                </a:solidFill>
              </a:rPr>
              <a:t>Multi-stakeholder RISGs being created to generate more support and partnership</a:t>
            </a:r>
            <a:r>
              <a:rPr lang="en-GB" sz="2800" b="1" dirty="0">
                <a:solidFill>
                  <a:schemeClr val="accent6">
                    <a:lumMod val="50000"/>
                  </a:schemeClr>
                </a:solidFill>
              </a:rPr>
              <a:t>:</a:t>
            </a:r>
          </a:p>
          <a:p>
            <a:pPr marL="360000" lvl="1" indent="-270000">
              <a:lnSpc>
                <a:spcPct val="110000"/>
              </a:lnSpc>
              <a:spcBef>
                <a:spcPts val="1000"/>
              </a:spcBef>
              <a:buClr>
                <a:schemeClr val="accent6">
                  <a:lumMod val="50000"/>
                </a:schemeClr>
              </a:buClr>
              <a:buFont typeface="Courier New"/>
              <a:buChar char="o"/>
            </a:pPr>
            <a:r>
              <a:rPr lang="en-GB" sz="2300" b="1" dirty="0"/>
              <a:t>expand network of supporting organizations and governments in 10 regions of the world</a:t>
            </a:r>
          </a:p>
          <a:p>
            <a:pPr marL="360000" lvl="1" indent="-270000">
              <a:lnSpc>
                <a:spcPct val="110000"/>
              </a:lnSpc>
              <a:spcBef>
                <a:spcPts val="1000"/>
              </a:spcBef>
              <a:buClr>
                <a:schemeClr val="accent6">
                  <a:lumMod val="50000"/>
                </a:schemeClr>
              </a:buClr>
              <a:buFont typeface="Courier New"/>
              <a:buChar char="o"/>
            </a:pPr>
            <a:r>
              <a:rPr lang="en-GB" sz="2300" b="1" dirty="0"/>
              <a:t>work with Government of Mongolia                                             and ISG to plan and implement                                                            IYRP activities in these regions</a:t>
            </a:r>
          </a:p>
          <a:p>
            <a:pPr marL="90000" lvl="1" indent="0">
              <a:lnSpc>
                <a:spcPct val="110000"/>
              </a:lnSpc>
              <a:spcBef>
                <a:spcPts val="1000"/>
              </a:spcBef>
              <a:buClr>
                <a:schemeClr val="accent6">
                  <a:lumMod val="50000"/>
                </a:schemeClr>
              </a:buClr>
              <a:buNone/>
            </a:pPr>
            <a:r>
              <a:rPr lang="en-GB" sz="2400" b="1" dirty="0">
                <a:solidFill>
                  <a:schemeClr val="accent6">
                    <a:lumMod val="50000"/>
                  </a:schemeClr>
                </a:solidFill>
              </a:rPr>
              <a:t>Central role for </a:t>
            </a:r>
            <a:br>
              <a:rPr lang="en-GB" sz="2400" b="1" dirty="0">
                <a:solidFill>
                  <a:schemeClr val="accent6">
                    <a:lumMod val="50000"/>
                  </a:schemeClr>
                </a:solidFill>
              </a:rPr>
            </a:br>
            <a:r>
              <a:rPr lang="en-GB" sz="2400" b="1" dirty="0">
                <a:solidFill>
                  <a:schemeClr val="accent6">
                    <a:lumMod val="50000"/>
                  </a:schemeClr>
                </a:solidFill>
              </a:rPr>
              <a:t>pastoralist organizations </a:t>
            </a:r>
            <a:br>
              <a:rPr lang="en-GB" sz="2400" b="1" dirty="0">
                <a:solidFill>
                  <a:schemeClr val="accent6">
                    <a:lumMod val="50000"/>
                  </a:schemeClr>
                </a:solidFill>
              </a:rPr>
            </a:br>
            <a:r>
              <a:rPr lang="en-GB" sz="2400" b="1" dirty="0">
                <a:solidFill>
                  <a:schemeClr val="accent6">
                    <a:lumMod val="50000"/>
                  </a:schemeClr>
                </a:solidFill>
              </a:rPr>
              <a:t>in these activities</a:t>
            </a:r>
          </a:p>
        </p:txBody>
      </p:sp>
      <p:pic>
        <p:nvPicPr>
          <p:cNvPr id="4" name="Bild 3"/>
          <p:cNvPicPr>
            <a:picLocks noChangeAspect="1"/>
          </p:cNvPicPr>
          <p:nvPr/>
        </p:nvPicPr>
        <p:blipFill>
          <a:blip r:embed="rId3"/>
          <a:stretch>
            <a:fillRect/>
          </a:stretch>
        </p:blipFill>
        <p:spPr>
          <a:xfrm>
            <a:off x="5052316" y="4130211"/>
            <a:ext cx="4091684" cy="2727789"/>
          </a:xfrm>
          <a:prstGeom prst="rect">
            <a:avLst/>
          </a:prstGeom>
          <a:ln w="12700">
            <a:solidFill>
              <a:schemeClr val="tx1"/>
            </a:solidFill>
          </a:ln>
        </p:spPr>
      </p:pic>
      <p:sp>
        <p:nvSpPr>
          <p:cNvPr id="6" name="Textfeld 5"/>
          <p:cNvSpPr txBox="1"/>
          <p:nvPr/>
        </p:nvSpPr>
        <p:spPr>
          <a:xfrm>
            <a:off x="7252211" y="6525586"/>
            <a:ext cx="1891789" cy="276999"/>
          </a:xfrm>
          <a:prstGeom prst="rect">
            <a:avLst/>
          </a:prstGeom>
          <a:noFill/>
        </p:spPr>
        <p:txBody>
          <a:bodyPr wrap="none" rtlCol="0">
            <a:spAutoFit/>
          </a:bodyPr>
          <a:lstStyle/>
          <a:p>
            <a:r>
              <a:rPr lang="de-DE" sz="1200" dirty="0" err="1">
                <a:solidFill>
                  <a:schemeClr val="bg1"/>
                </a:solidFill>
              </a:rPr>
              <a:t>Photo</a:t>
            </a:r>
            <a:r>
              <a:rPr lang="de-DE" sz="1200" dirty="0">
                <a:solidFill>
                  <a:schemeClr val="bg1"/>
                </a:solidFill>
              </a:rPr>
              <a:t>: </a:t>
            </a:r>
            <a:r>
              <a:rPr lang="de-DE" sz="1200" dirty="0" err="1">
                <a:solidFill>
                  <a:schemeClr val="bg1"/>
                </a:solidFill>
              </a:rPr>
              <a:t>J.Dillan</a:t>
            </a:r>
            <a:r>
              <a:rPr lang="de-DE" sz="1200" dirty="0">
                <a:solidFill>
                  <a:schemeClr val="bg1"/>
                </a:solidFill>
              </a:rPr>
              <a:t>/</a:t>
            </a:r>
            <a:r>
              <a:rPr lang="de-DE" sz="1200" dirty="0" err="1">
                <a:solidFill>
                  <a:schemeClr val="bg1"/>
                </a:solidFill>
              </a:rPr>
              <a:t>MercyCorps</a:t>
            </a:r>
            <a:endParaRPr lang="de-DE" sz="1200" dirty="0">
              <a:solidFill>
                <a:schemeClr val="bg1"/>
              </a:solidFill>
            </a:endParaRPr>
          </a:p>
        </p:txBody>
      </p:sp>
      <p:pic>
        <p:nvPicPr>
          <p:cNvPr id="7" name="Bild 6"/>
          <p:cNvPicPr>
            <a:picLocks noChangeAspect="1"/>
          </p:cNvPicPr>
          <p:nvPr/>
        </p:nvPicPr>
        <p:blipFill>
          <a:blip r:embed="rId4"/>
          <a:stretch>
            <a:fillRect/>
          </a:stretch>
        </p:blipFill>
        <p:spPr>
          <a:xfrm>
            <a:off x="7098159" y="529313"/>
            <a:ext cx="1766722" cy="1097280"/>
          </a:xfrm>
          <a:prstGeom prst="rect">
            <a:avLst/>
          </a:prstGeom>
        </p:spPr>
      </p:pic>
    </p:spTree>
    <p:extLst>
      <p:ext uri="{BB962C8B-B14F-4D97-AF65-F5344CB8AC3E}">
        <p14:creationId xmlns:p14="http://schemas.microsoft.com/office/powerpoint/2010/main" val="1622529343"/>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546</TotalTime>
  <Words>3482</Words>
  <Application>Microsoft Office PowerPoint</Application>
  <PresentationFormat>On-screen Show (4:3)</PresentationFormat>
  <Paragraphs>167</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Courier New</vt:lpstr>
      <vt:lpstr>Symbol</vt:lpstr>
      <vt:lpstr>Times New Roman</vt:lpstr>
      <vt:lpstr>Wingdings</vt:lpstr>
      <vt:lpstr>Office-Design</vt:lpstr>
      <vt:lpstr>IYRP initiative: where does it come from and where are we going? </vt:lpstr>
      <vt:lpstr> Why an IYRP?</vt:lpstr>
      <vt:lpstr>First Attempts &amp;  Joining Efforts</vt:lpstr>
      <vt:lpstr>First action and early results</vt:lpstr>
      <vt:lpstr>Further actions &amp; dashed hopes</vt:lpstr>
      <vt:lpstr>UNEA-4 2019</vt:lpstr>
      <vt:lpstr>Process for approval as United Nations International Year</vt:lpstr>
      <vt:lpstr>IYRP “Online Booth” (www.IYRP.info)</vt:lpstr>
      <vt:lpstr>ISG Organizing Regional IYRP Support Groups (RISGs)</vt:lpstr>
      <vt:lpstr>Immediate action = Self-organization of RISGs</vt:lpstr>
      <vt:lpstr>Priority action: ISG and RISGs generate more support for IYRP</vt:lpstr>
      <vt:lpstr>Countries that supported IYRP at COAG</vt:lpstr>
      <vt:lpstr>PowerPoint Presentation</vt:lpstr>
      <vt:lpstr>Other potential actions: </vt:lpstr>
      <vt:lpstr>Important contacts Please Consider Joining this Effort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Reviewer</dc:creator>
  <cp:lastModifiedBy>Hutchinson, Barbara S - (bhutchin)</cp:lastModifiedBy>
  <cp:revision>155</cp:revision>
  <cp:lastPrinted>2020-11-17T21:43:28Z</cp:lastPrinted>
  <dcterms:created xsi:type="dcterms:W3CDTF">2020-11-09T17:32:53Z</dcterms:created>
  <dcterms:modified xsi:type="dcterms:W3CDTF">2020-12-10T23:07:56Z</dcterms:modified>
</cp:coreProperties>
</file>