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5" r:id="rId2"/>
  </p:sldMasterIdLst>
  <p:notesMasterIdLst>
    <p:notesMasterId r:id="rId6"/>
  </p:notesMasterIdLst>
  <p:sldIdLst>
    <p:sldId id="387" r:id="rId3"/>
    <p:sldId id="390" r:id="rId4"/>
    <p:sldId id="3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A9198-47C3-4129-81A3-F87B51CCFCB0}" v="4" dt="2024-01-23T11:57:45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4" autoAdjust="0"/>
    <p:restoredTop sz="93979" autoAdjust="0"/>
  </p:normalViewPr>
  <p:slideViewPr>
    <p:cSldViewPr snapToObjects="1">
      <p:cViewPr varScale="1">
        <p:scale>
          <a:sx n="114" d="100"/>
          <a:sy n="114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ckenstein, Martina" userId="3f5601c5-54a6-4aa2-9153-0ee43f566605" providerId="ADAL" clId="{CD5A9198-47C3-4129-81A3-F87B51CCFCB0}"/>
    <pc:docChg chg="custSel modSld">
      <pc:chgData name="Fleckenstein, Martina" userId="3f5601c5-54a6-4aa2-9153-0ee43f566605" providerId="ADAL" clId="{CD5A9198-47C3-4129-81A3-F87B51CCFCB0}" dt="2024-01-23T11:58:20.538" v="180" actId="20577"/>
      <pc:docMkLst>
        <pc:docMk/>
      </pc:docMkLst>
      <pc:sldChg chg="delSp modSp mod">
        <pc:chgData name="Fleckenstein, Martina" userId="3f5601c5-54a6-4aa2-9153-0ee43f566605" providerId="ADAL" clId="{CD5A9198-47C3-4129-81A3-F87B51CCFCB0}" dt="2024-01-23T11:58:20.538" v="180" actId="20577"/>
        <pc:sldMkLst>
          <pc:docMk/>
          <pc:sldMk cId="336099883" sldId="387"/>
        </pc:sldMkLst>
        <pc:spChg chg="mod">
          <ac:chgData name="Fleckenstein, Martina" userId="3f5601c5-54a6-4aa2-9153-0ee43f566605" providerId="ADAL" clId="{CD5A9198-47C3-4129-81A3-F87B51CCFCB0}" dt="2024-01-23T11:53:03.977" v="86" actId="20577"/>
          <ac:spMkLst>
            <pc:docMk/>
            <pc:sldMk cId="336099883" sldId="387"/>
            <ac:spMk id="2" creationId="{00000000-0000-0000-0000-000000000000}"/>
          </ac:spMkLst>
        </pc:spChg>
        <pc:spChg chg="del">
          <ac:chgData name="Fleckenstein, Martina" userId="3f5601c5-54a6-4aa2-9153-0ee43f566605" providerId="ADAL" clId="{CD5A9198-47C3-4129-81A3-F87B51CCFCB0}" dt="2024-01-23T11:55:06.801" v="93" actId="478"/>
          <ac:spMkLst>
            <pc:docMk/>
            <pc:sldMk cId="336099883" sldId="387"/>
            <ac:spMk id="5" creationId="{7C1A7540-828D-D6BB-F5CF-BB6E3B784F07}"/>
          </ac:spMkLst>
        </pc:spChg>
        <pc:spChg chg="mod">
          <ac:chgData name="Fleckenstein, Martina" userId="3f5601c5-54a6-4aa2-9153-0ee43f566605" providerId="ADAL" clId="{CD5A9198-47C3-4129-81A3-F87B51CCFCB0}" dt="2024-01-23T11:55:38.386" v="99" actId="20577"/>
          <ac:spMkLst>
            <pc:docMk/>
            <pc:sldMk cId="336099883" sldId="387"/>
            <ac:spMk id="6" creationId="{90E24832-1D77-B8A0-F6D9-3619C3D0BC2E}"/>
          </ac:spMkLst>
        </pc:spChg>
        <pc:spChg chg="mod">
          <ac:chgData name="Fleckenstein, Martina" userId="3f5601c5-54a6-4aa2-9153-0ee43f566605" providerId="ADAL" clId="{CD5A9198-47C3-4129-81A3-F87B51CCFCB0}" dt="2024-01-23T11:55:23.190" v="98" actId="1076"/>
          <ac:spMkLst>
            <pc:docMk/>
            <pc:sldMk cId="336099883" sldId="387"/>
            <ac:spMk id="7" creationId="{9A56872B-2EE7-B86D-D41D-DD3A6C6E5402}"/>
          </ac:spMkLst>
        </pc:spChg>
        <pc:spChg chg="del">
          <ac:chgData name="Fleckenstein, Martina" userId="3f5601c5-54a6-4aa2-9153-0ee43f566605" providerId="ADAL" clId="{CD5A9198-47C3-4129-81A3-F87B51CCFCB0}" dt="2024-01-22T17:23:06.252" v="0" actId="478"/>
          <ac:spMkLst>
            <pc:docMk/>
            <pc:sldMk cId="336099883" sldId="387"/>
            <ac:spMk id="15" creationId="{0CBB25F0-02A7-08F1-98EF-C1AEF88EDE14}"/>
          </ac:spMkLst>
        </pc:spChg>
        <pc:spChg chg="del">
          <ac:chgData name="Fleckenstein, Martina" userId="3f5601c5-54a6-4aa2-9153-0ee43f566605" providerId="ADAL" clId="{CD5A9198-47C3-4129-81A3-F87B51CCFCB0}" dt="2024-01-22T17:23:07.266" v="1" actId="478"/>
          <ac:spMkLst>
            <pc:docMk/>
            <pc:sldMk cId="336099883" sldId="387"/>
            <ac:spMk id="18" creationId="{ECE6CBF4-4E8A-DEA0-63CE-79905267CC7D}"/>
          </ac:spMkLst>
        </pc:spChg>
        <pc:spChg chg="del">
          <ac:chgData name="Fleckenstein, Martina" userId="3f5601c5-54a6-4aa2-9153-0ee43f566605" providerId="ADAL" clId="{CD5A9198-47C3-4129-81A3-F87B51CCFCB0}" dt="2024-01-22T17:23:08.219" v="2" actId="478"/>
          <ac:spMkLst>
            <pc:docMk/>
            <pc:sldMk cId="336099883" sldId="387"/>
            <ac:spMk id="19" creationId="{110C5DD3-3B08-BFBF-3772-6578FA5D6910}"/>
          </ac:spMkLst>
        </pc:spChg>
        <pc:spChg chg="del">
          <ac:chgData name="Fleckenstein, Martina" userId="3f5601c5-54a6-4aa2-9153-0ee43f566605" providerId="ADAL" clId="{CD5A9198-47C3-4129-81A3-F87B51CCFCB0}" dt="2024-01-22T17:23:08.850" v="3" actId="478"/>
          <ac:spMkLst>
            <pc:docMk/>
            <pc:sldMk cId="336099883" sldId="387"/>
            <ac:spMk id="20" creationId="{46162AEA-60E9-9D86-B77E-05C0B24D3BAF}"/>
          </ac:spMkLst>
        </pc:spChg>
        <pc:spChg chg="mod">
          <ac:chgData name="Fleckenstein, Martina" userId="3f5601c5-54a6-4aa2-9153-0ee43f566605" providerId="ADAL" clId="{CD5A9198-47C3-4129-81A3-F87B51CCFCB0}" dt="2024-01-23T11:54:47.443" v="90" actId="20577"/>
          <ac:spMkLst>
            <pc:docMk/>
            <pc:sldMk cId="336099883" sldId="387"/>
            <ac:spMk id="21" creationId="{4524C181-2C62-2863-9A1D-F88B0F038697}"/>
          </ac:spMkLst>
        </pc:spChg>
        <pc:graphicFrameChg chg="modGraphic">
          <ac:chgData name="Fleckenstein, Martina" userId="3f5601c5-54a6-4aa2-9153-0ee43f566605" providerId="ADAL" clId="{CD5A9198-47C3-4129-81A3-F87B51CCFCB0}" dt="2024-01-23T11:58:20.538" v="180" actId="20577"/>
          <ac:graphicFrameMkLst>
            <pc:docMk/>
            <pc:sldMk cId="336099883" sldId="387"/>
            <ac:graphicFrameMk id="9" creationId="{986D5D3A-A68D-E120-4267-215B6E85EB90}"/>
          </ac:graphicFrameMkLst>
        </pc:graphicFrameChg>
        <pc:picChg chg="del">
          <ac:chgData name="Fleckenstein, Martina" userId="3f5601c5-54a6-4aa2-9153-0ee43f566605" providerId="ADAL" clId="{CD5A9198-47C3-4129-81A3-F87B51CCFCB0}" dt="2024-01-23T11:55:02.825" v="92" actId="478"/>
          <ac:picMkLst>
            <pc:docMk/>
            <pc:sldMk cId="336099883" sldId="387"/>
            <ac:picMk id="25" creationId="{6A532BA5-D12A-8E3D-D577-2EBD76FF83A2}"/>
          </ac:picMkLst>
        </pc:picChg>
        <pc:picChg chg="mod">
          <ac:chgData name="Fleckenstein, Martina" userId="3f5601c5-54a6-4aa2-9153-0ee43f566605" providerId="ADAL" clId="{CD5A9198-47C3-4129-81A3-F87B51CCFCB0}" dt="2024-01-23T11:55:09.521" v="94" actId="1076"/>
          <ac:picMkLst>
            <pc:docMk/>
            <pc:sldMk cId="336099883" sldId="387"/>
            <ac:picMk id="27" creationId="{9801EFC7-989D-B800-28B7-23BABDD374E3}"/>
          </ac:picMkLst>
        </pc:picChg>
        <pc:picChg chg="mod">
          <ac:chgData name="Fleckenstein, Martina" userId="3f5601c5-54a6-4aa2-9153-0ee43f566605" providerId="ADAL" clId="{CD5A9198-47C3-4129-81A3-F87B51CCFCB0}" dt="2024-01-23T11:55:20.346" v="97" actId="14100"/>
          <ac:picMkLst>
            <pc:docMk/>
            <pc:sldMk cId="336099883" sldId="387"/>
            <ac:picMk id="29" creationId="{FDE840F1-C539-8C00-3ACB-650C71FC57CD}"/>
          </ac:picMkLst>
        </pc:picChg>
      </pc:sldChg>
      <pc:sldChg chg="addSp delSp modSp mod">
        <pc:chgData name="Fleckenstein, Martina" userId="3f5601c5-54a6-4aa2-9153-0ee43f566605" providerId="ADAL" clId="{CD5A9198-47C3-4129-81A3-F87B51CCFCB0}" dt="2024-01-23T11:52:40.374" v="43" actId="255"/>
        <pc:sldMkLst>
          <pc:docMk/>
          <pc:sldMk cId="201867459" sldId="389"/>
        </pc:sldMkLst>
        <pc:spChg chg="add mod">
          <ac:chgData name="Fleckenstein, Martina" userId="3f5601c5-54a6-4aa2-9153-0ee43f566605" providerId="ADAL" clId="{CD5A9198-47C3-4129-81A3-F87B51CCFCB0}" dt="2024-01-23T11:52:40.374" v="43" actId="255"/>
          <ac:spMkLst>
            <pc:docMk/>
            <pc:sldMk cId="201867459" sldId="389"/>
            <ac:spMk id="3" creationId="{8D3DD4A3-36BF-2646-18D2-C91CA590B471}"/>
          </ac:spMkLst>
        </pc:spChg>
        <pc:spChg chg="del">
          <ac:chgData name="Fleckenstein, Martina" userId="3f5601c5-54a6-4aa2-9153-0ee43f566605" providerId="ADAL" clId="{CD5A9198-47C3-4129-81A3-F87B51CCFCB0}" dt="2024-01-23T11:52:22.556" v="18" actId="478"/>
          <ac:spMkLst>
            <pc:docMk/>
            <pc:sldMk cId="201867459" sldId="389"/>
            <ac:spMk id="11" creationId="{A84E74DF-C946-0725-3647-DAE530E3C2C6}"/>
          </ac:spMkLst>
        </pc:spChg>
      </pc:sldChg>
      <pc:sldChg chg="addSp modSp mod">
        <pc:chgData name="Fleckenstein, Martina" userId="3f5601c5-54a6-4aa2-9153-0ee43f566605" providerId="ADAL" clId="{CD5A9198-47C3-4129-81A3-F87B51CCFCB0}" dt="2024-01-22T17:28:15.548" v="17" actId="108"/>
        <pc:sldMkLst>
          <pc:docMk/>
          <pc:sldMk cId="1540718345" sldId="390"/>
        </pc:sldMkLst>
        <pc:picChg chg="add mod">
          <ac:chgData name="Fleckenstein, Martina" userId="3f5601c5-54a6-4aa2-9153-0ee43f566605" providerId="ADAL" clId="{CD5A9198-47C3-4129-81A3-F87B51CCFCB0}" dt="2024-01-22T17:28:15.548" v="17" actId="108"/>
          <ac:picMkLst>
            <pc:docMk/>
            <pc:sldMk cId="1540718345" sldId="390"/>
            <ac:picMk id="16" creationId="{EA0E650A-82A4-CC65-227D-A7A77035B2BD}"/>
          </ac:picMkLst>
        </pc:pic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Sheet1!$A$2:$C$19</cx:f>
        <cx:lvl ptCount="18">
          <cx:pt idx="1">&gt; $350 million</cx:pt>
          <cx:pt idx="2">&gt; $250 million</cx:pt>
          <cx:pt idx="3">&gt; $300 million </cx:pt>
          <cx:pt idx="4">$57 million</cx:pt>
          <cx:pt idx="7">&gt; $10 billion in supply chain </cx:pt>
          <cx:pt idx="8">$2.2 billion</cx:pt>
          <cx:pt idx="10">$100 million</cx:pt>
          <cx:pt idx="11">$110 million</cx:pt>
          <cx:pt idx="12">$180 million</cx:pt>
          <cx:pt idx="13">$1.8 billion</cx:pt>
          <cx:pt idx="14">$10 billion</cx:pt>
          <cx:pt idx="15">$890 million </cx:pt>
          <cx:pt idx="16">$17 billion</cx:pt>
        </cx:lvl>
        <cx:lvl ptCount="18">
          <cx:pt idx="0">4 Non-Financial Pledges</cx:pt>
          <cx:pt idx="1">Bilateral </cx:pt>
          <cx:pt idx="2">TCC*</cx:pt>
          <cx:pt idx="3">Philanthropy </cx:pt>
          <cx:pt idx="4">Bezos Earth Fund </cx:pt>
          <cx:pt idx="5">2 Non-Financial Pledges</cx:pt>
          <cx:pt idx="6">TURF* </cx:pt>
          <cx:pt idx="7">First Movers Coalition </cx:pt>
          <cx:pt idx="8">WBCSD</cx:pt>
          <cx:pt idx="9">Dairy Alliance</cx:pt>
          <cx:pt idx="10">Re-Gain - Africa </cx:pt>
          <cx:pt idx="11">Resilient Ghana</cx:pt>
          <cx:pt idx="12">IFAD - Africa </cx:pt>
          <cx:pt idx="13">Kenya </cx:pt>
          <cx:pt idx="14">SAFE* </cx:pt>
          <cx:pt idx="15">CGIAR </cx:pt>
          <cx:pt idx="16">AIM4Climate</cx:pt>
          <cx:pt idx="17">6 Non-Financial Pledges</cx:pt>
        </cx:lvl>
        <cx:lvl ptCount="18">
          <cx:pt idx="0">Member States</cx:pt>
          <cx:pt idx="1">Member States</cx:pt>
          <cx:pt idx="2">Member States</cx:pt>
          <cx:pt idx="3">International Organisations</cx:pt>
          <cx:pt idx="4">International Organisations</cx:pt>
          <cx:pt idx="5">International Organisations</cx:pt>
          <cx:pt idx="6">NGOs</cx:pt>
          <cx:pt idx="7">Private Sector</cx:pt>
          <cx:pt idx="8">Private Sector</cx:pt>
          <cx:pt idx="9">Private Sector</cx:pt>
          <cx:pt idx="10">Cross-sectoral</cx:pt>
          <cx:pt idx="11">Cross-sectoral</cx:pt>
          <cx:pt idx="12">Cross-sectoral</cx:pt>
          <cx:pt idx="13">Cross-sectoral</cx:pt>
          <cx:pt idx="14">Cross-sectoral</cx:pt>
          <cx:pt idx="15">Cross-sectoral</cx:pt>
          <cx:pt idx="16">Cross-sectoral</cx:pt>
          <cx:pt idx="17">Cross-sectoral</cx:pt>
        </cx:lvl>
      </cx:strDim>
      <cx:numDim type="size">
        <cx:f>Sheet1!$D$2:$D$19</cx:f>
        <cx:lvl ptCount="18" formatCode="Standard">
          <cx:pt idx="0">4</cx:pt>
          <cx:pt idx="1">1</cx:pt>
          <cx:pt idx="2">1</cx:pt>
          <cx:pt idx="3">1</cx:pt>
          <cx:pt idx="4">1</cx:pt>
          <cx:pt idx="5">2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6</cx:pt>
        </cx:lvl>
      </cx:numDim>
    </cx:data>
  </cx:chartData>
  <cx:chart>
    <cx:plotArea>
      <cx:plotAreaRegion>
        <cx:series layoutId="sunburst" uniqueId="{5C07E682-11D8-4242-AB68-07798162752C}">
          <cx:tx>
            <cx:txData>
              <cx:f>Sheet1!$D$1</cx:f>
              <cx:v>NUMBER OF INITIATIVES</cx:v>
            </cx:txData>
          </cx:tx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900"/>
                </a:pPr>
                <a:endParaRPr lang="en-US" sz="900"/>
              </a:p>
            </cx:txPr>
            <cx:visibility seriesName="0" categoryName="1" value="0"/>
            <cx:separator>, </cx:separator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16A2-69BD-3742-A305-047D26DE92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FFB2-182B-BC4E-BFD3-FF8B4B8B95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3" y="225425"/>
            <a:ext cx="11737975" cy="6407150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469843"/>
            <a:ext cx="6096000" cy="1506116"/>
          </a:xfrm>
          <a:solidFill>
            <a:schemeClr val="tx1"/>
          </a:solidFill>
        </p:spPr>
        <p:txBody>
          <a:bodyPr lIns="251999" tIns="251999" rIns="432000" bIns="251999">
            <a:sp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TO GO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55A19-0F3C-F445-9630-BA3BF8F3D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273800"/>
            <a:ext cx="1322387" cy="179536"/>
          </a:xfrm>
        </p:spPr>
        <p:txBody>
          <a:bodyPr>
            <a:noAutofit/>
          </a:bodyPr>
          <a:lstStyle>
            <a:lvl1pPr marL="0" indent="0">
              <a:buNone/>
              <a:defRPr sz="10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pic>
        <p:nvPicPr>
          <p:cNvPr id="6" name="Picture 2" descr="C:\Users\pmcfeely\Downloads\WWF_FOOD_BADGE_V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233824"/>
            <a:ext cx="867536" cy="12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0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2" y="1232370"/>
            <a:ext cx="7159362" cy="486092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175" y="1232370"/>
            <a:ext cx="4279045" cy="486092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5BF60-8D0D-3A4E-8C4F-910DB7253569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9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231059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7316ADA-C39D-5743-8DC1-281D58022E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32778" y="1771474"/>
            <a:ext cx="5647197" cy="432182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2EE3DD-6B2A-7143-825A-B94792D16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1933"/>
            <a:ext cx="5646994" cy="431825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5BD166-4225-2346-AE1E-B3E35DC28D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2024" y="3739584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C179B-7219-234C-9D7A-3440E706705F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7316ADA-C39D-5743-8DC1-281D58022E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3749" y="1769891"/>
            <a:ext cx="5647197" cy="432340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2EE3DD-6B2A-7143-825A-B94792D16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3952" y="1232370"/>
            <a:ext cx="5646994" cy="431825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A163-4D7F-E04E-A10F-AB440E2843C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9329" y="1232370"/>
            <a:ext cx="5647197" cy="2358701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803A0B-3AD7-3C41-9069-FFE615E39D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29329" y="3738001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EDA08-31C5-2D46-AEED-B49A52F1EAD3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09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192DD87-F157-4B4A-8BA5-1DD5E517A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78" y="6273800"/>
            <a:ext cx="11726441" cy="365125"/>
          </a:xfr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15DF3D-4486-7C42-A95E-A6E255ECE9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769889"/>
            <a:ext cx="5647197" cy="432340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2" y="1769890"/>
            <a:ext cx="5647197" cy="432340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AA53FA-7882-EA48-8CF2-35347E3627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69"/>
            <a:ext cx="11726238" cy="431825"/>
          </a:xfr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5A58-A8FC-5145-9A2C-E2A027B2D299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31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192DD87-F157-4B4A-8BA5-1DD5E517A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78" y="6273800"/>
            <a:ext cx="11726441" cy="365125"/>
          </a:xfr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15DF3D-4486-7C42-A95E-A6E255ECE9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232370"/>
            <a:ext cx="5647197" cy="486092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2" y="1232371"/>
            <a:ext cx="5647197" cy="486092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7F314-B5F0-454D-B272-B350488E00A9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192DD87-F157-4B4A-8BA5-1DD5E517A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Highlighting the fragility of our food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769891"/>
            <a:ext cx="11732210" cy="432340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do not use for copy only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E0274D-4FEB-6442-817D-373082B2C8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0"/>
            <a:ext cx="11726238" cy="431825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3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192DD87-F157-4B4A-8BA5-1DD5E517A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232371"/>
            <a:ext cx="11732210" cy="486092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58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225425"/>
            <a:ext cx="586322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B2734-2327-974F-A68B-2D5A7C2514FE}"/>
              </a:ext>
            </a:extLst>
          </p:cNvPr>
          <p:cNvSpPr/>
          <p:nvPr userDrawn="1"/>
        </p:nvSpPr>
        <p:spPr>
          <a:xfrm>
            <a:off x="232779" y="225425"/>
            <a:ext cx="5863221" cy="5867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61764" y="476672"/>
            <a:ext cx="5418211" cy="492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 or </a:t>
            </a:r>
            <a:br>
              <a:rPr lang="en-GB" dirty="0"/>
            </a:br>
            <a:r>
              <a:rPr lang="en-GB" dirty="0"/>
              <a:t>quote to go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74969B-02EF-074F-AA18-6DBA8288E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4" y="5573342"/>
            <a:ext cx="5418211" cy="286120"/>
          </a:xfrm>
        </p:spPr>
        <p:txBody>
          <a:bodyPr anchor="b">
            <a:noAutofit/>
          </a:bodyPr>
          <a:lstStyle>
            <a:lvl1pPr marL="0" indent="0"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117468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0" y="225425"/>
            <a:ext cx="5878593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B2734-2327-974F-A68B-2D5A7C2514FE}"/>
              </a:ext>
            </a:extLst>
          </p:cNvPr>
          <p:cNvSpPr/>
          <p:nvPr userDrawn="1"/>
        </p:nvSpPr>
        <p:spPr>
          <a:xfrm>
            <a:off x="6111373" y="225425"/>
            <a:ext cx="5863222" cy="5867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323906" y="476672"/>
            <a:ext cx="5418211" cy="492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 or </a:t>
            </a:r>
            <a:br>
              <a:rPr lang="en-GB" dirty="0"/>
            </a:br>
            <a:r>
              <a:rPr lang="en-GB" dirty="0"/>
              <a:t>quote to go here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3420229-B36C-604B-ABCA-C6C38BE9D7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906" y="5573342"/>
            <a:ext cx="5418211" cy="286120"/>
          </a:xfrm>
        </p:spPr>
        <p:txBody>
          <a:bodyPr anchor="b">
            <a:noAutofit/>
          </a:bodyPr>
          <a:lstStyle>
            <a:lvl1pPr marL="0" indent="0"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127657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C6F24A-E84E-A742-85B2-E37141E15AA3}"/>
              </a:ext>
            </a:extLst>
          </p:cNvPr>
          <p:cNvSpPr/>
          <p:nvPr userDrawn="1"/>
        </p:nvSpPr>
        <p:spPr>
          <a:xfrm>
            <a:off x="232781" y="225425"/>
            <a:ext cx="11732207" cy="5867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AE51-CE55-CE4F-8B0F-5BD08761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6820" y="7006683"/>
            <a:ext cx="7733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92FD-3F2D-9442-8676-5CFC6F90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B879-BBA4-D543-ADDB-94061A5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E36A89C0-7566-EB47-866D-EA19E78F2D4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61763" y="476672"/>
            <a:ext cx="11322249" cy="492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 or </a:t>
            </a:r>
            <a:br>
              <a:rPr lang="en-GB" dirty="0"/>
            </a:br>
            <a:r>
              <a:rPr lang="en-GB" dirty="0"/>
              <a:t>quote to go here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AF0580-970C-434D-868B-D41A8D5D0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4" y="5573342"/>
            <a:ext cx="11322249" cy="286120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59615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3" y="225425"/>
            <a:ext cx="11737975" cy="6407150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96384"/>
            <a:ext cx="6096000" cy="1506116"/>
          </a:xfrm>
          <a:solidFill>
            <a:schemeClr val="tx1"/>
          </a:solidFill>
        </p:spPr>
        <p:txBody>
          <a:bodyPr lIns="432000" tIns="251999" rIns="251999" bIns="251999">
            <a:sp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TO GO HERE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B189E0-CC4E-7645-9434-09D0CDD5E3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7844" y="6273800"/>
            <a:ext cx="1322387" cy="179536"/>
          </a:xfrm>
        </p:spPr>
        <p:txBody>
          <a:bodyPr>
            <a:noAutofit/>
          </a:bodyPr>
          <a:lstStyle>
            <a:lvl1pPr marL="0" indent="0" algn="r">
              <a:buNone/>
              <a:defRPr sz="10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pic>
        <p:nvPicPr>
          <p:cNvPr id="6" name="Picture 2" descr="C:\Users\pmcfeely\Downloads\WWF_FOOD_BADGE_V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233824"/>
            <a:ext cx="867536" cy="12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6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2778" y="225425"/>
            <a:ext cx="11732210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9"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95819"/>
            <a:ext cx="4691063" cy="623210"/>
          </a:xfrm>
          <a:solidFill>
            <a:schemeClr val="tx1"/>
          </a:solidFill>
        </p:spPr>
        <p:txBody>
          <a:bodyPr wrap="square" lIns="432000" tIns="251999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17005"/>
            <a:ext cx="4691063" cy="4232706"/>
          </a:xfrm>
          <a:solidFill>
            <a:schemeClr val="tx1"/>
          </a:solidFill>
        </p:spPr>
        <p:txBody>
          <a:bodyPr wrap="square" lIns="432000" tIns="180000" rIns="251999" bIns="251999" numCol="1" anchor="t" anchorCtr="0">
            <a:spAutoFit/>
          </a:bodyPr>
          <a:lstStyle>
            <a:lvl1pPr marL="0" indent="0" algn="l">
              <a:lnSpc>
                <a:spcPts val="1800"/>
              </a:lnSpc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Body copy to go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6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75380-ADDE-7248-972F-6B316D32D7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3" y="225425"/>
            <a:ext cx="11737975" cy="5867871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992867"/>
            <a:ext cx="4752825" cy="623210"/>
          </a:xfrm>
          <a:solidFill>
            <a:schemeClr val="tx1"/>
          </a:solidFill>
        </p:spPr>
        <p:txBody>
          <a:bodyPr wrap="square" lIns="251999" tIns="251999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616077"/>
            <a:ext cx="4752825" cy="4232706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indent="0" algn="l">
              <a:lnSpc>
                <a:spcPts val="1800"/>
              </a:lnSpc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Body copy to go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0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DFAFB1-9EE9-204F-ACC3-EA5776207E78}"/>
              </a:ext>
            </a:extLst>
          </p:cNvPr>
          <p:cNvSpPr/>
          <p:nvPr userDrawn="1"/>
        </p:nvSpPr>
        <p:spPr>
          <a:xfrm>
            <a:off x="232781" y="225425"/>
            <a:ext cx="11732207" cy="3330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64" y="2985384"/>
            <a:ext cx="11322249" cy="28612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0B829FA4-B682-874C-B093-FE40B947C4BF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61763" y="476672"/>
            <a:ext cx="11322249" cy="232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quote to go here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93959CD-DD59-0447-B9B7-5BDE8A584B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52185" y="3738001"/>
            <a:ext cx="4212804" cy="23552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8" y="3738001"/>
            <a:ext cx="7082183" cy="23537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</p:spTree>
    <p:extLst>
      <p:ext uri="{BB962C8B-B14F-4D97-AF65-F5344CB8AC3E}">
        <p14:creationId xmlns:p14="http://schemas.microsoft.com/office/powerpoint/2010/main" val="139420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DFAFB1-9EE9-204F-ACC3-EA5776207E78}"/>
              </a:ext>
            </a:extLst>
          </p:cNvPr>
          <p:cNvSpPr/>
          <p:nvPr userDrawn="1"/>
        </p:nvSpPr>
        <p:spPr>
          <a:xfrm>
            <a:off x="7536160" y="1196973"/>
            <a:ext cx="4428828" cy="4894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6" y="5573342"/>
            <a:ext cx="4031827" cy="286120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0" i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8" y="1196975"/>
            <a:ext cx="7082183" cy="2349497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AAA77E-B315-FC4E-B3AB-872537BFE5F3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31DDEB8-BDD0-294C-8011-274D87078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Presentation slide title to go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E4000B-FCC6-244C-BD20-3EB099EB0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1763" y="1412875"/>
            <a:ext cx="4032250" cy="39608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TO GO HERE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998BB4-D0FD-B345-9446-663D2011D13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2778" y="3742212"/>
            <a:ext cx="7082183" cy="2349497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</p:spTree>
    <p:extLst>
      <p:ext uri="{BB962C8B-B14F-4D97-AF65-F5344CB8AC3E}">
        <p14:creationId xmlns:p14="http://schemas.microsoft.com/office/powerpoint/2010/main" val="5824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oilet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28FDC-E619-4E4C-B19C-FEFCC5297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79" y="5373216"/>
            <a:ext cx="3702981" cy="1246027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CB79A73-1602-C545-B2A9-78071F105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063" y="5589240"/>
            <a:ext cx="4321175" cy="10433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 cap="none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Legal information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3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Heading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3" y="225425"/>
            <a:ext cx="11737975" cy="6407150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576000" anchor="ctr">
            <a:noAutofit/>
          </a:bodyPr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0" y="4228270"/>
            <a:ext cx="6084000" cy="1397062"/>
          </a:xfrm>
          <a:solidFill>
            <a:schemeClr val="tx1"/>
          </a:solidFill>
        </p:spPr>
        <p:txBody>
          <a:bodyPr wrap="square" lIns="251999" tIns="251999" rIns="432000" bIns="144000" anchor="b" anchorCtr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to go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09154" y="5575687"/>
            <a:ext cx="6094845" cy="503759"/>
          </a:xfrm>
          <a:solidFill>
            <a:schemeClr val="tx1"/>
          </a:solidFill>
        </p:spPr>
        <p:txBody>
          <a:bodyPr lIns="251999" tIns="0" rIns="432000" bIns="251999" anchor="ctr">
            <a:spAutoFit/>
          </a:bodyPr>
          <a:lstStyle>
            <a:lvl1pPr marL="0" indent="0" algn="l">
              <a:buNone/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subheading to go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5761C3-1283-544F-AEDD-0F895BF50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273800"/>
            <a:ext cx="1322387" cy="179536"/>
          </a:xfrm>
        </p:spPr>
        <p:txBody>
          <a:bodyPr>
            <a:noAutofit/>
          </a:bodyPr>
          <a:lstStyle>
            <a:lvl1pPr marL="0" indent="0">
              <a:buNone/>
              <a:defRPr sz="10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pic>
        <p:nvPicPr>
          <p:cNvPr id="1026" name="Picture 2" descr="C:\Users\pmcfeely\Downloads\WWF_FOOD_BADGE_V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233824"/>
            <a:ext cx="867536" cy="12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0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+ Heading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3" y="225425"/>
            <a:ext cx="11737975" cy="6407150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57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192874"/>
            <a:ext cx="6084000" cy="1397062"/>
          </a:xfrm>
          <a:solidFill>
            <a:schemeClr val="tx1"/>
          </a:solidFill>
        </p:spPr>
        <p:txBody>
          <a:bodyPr wrap="square" lIns="432000" tIns="251999" rIns="251999" bIns="144000" anchor="b" anchorCtr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to go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5" y="5540291"/>
            <a:ext cx="6094845" cy="503759"/>
          </a:xfrm>
          <a:solidFill>
            <a:schemeClr val="tx1"/>
          </a:solidFill>
        </p:spPr>
        <p:txBody>
          <a:bodyPr lIns="432000" tIns="0" rIns="251999" bIns="251999" anchor="ctr">
            <a:spAutoFit/>
          </a:bodyPr>
          <a:lstStyle>
            <a:lvl1pPr marL="0" indent="0" algn="l">
              <a:buNone/>
              <a:defRPr sz="18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subheading to go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5D71EB-429C-7745-BD65-C4D6CCD55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7844" y="6273800"/>
            <a:ext cx="1322387" cy="179536"/>
          </a:xfrm>
        </p:spPr>
        <p:txBody>
          <a:bodyPr>
            <a:noAutofit/>
          </a:bodyPr>
          <a:lstStyle>
            <a:lvl1pPr marL="0" indent="0" algn="r">
              <a:buNone/>
              <a:defRPr sz="10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pic>
        <p:nvPicPr>
          <p:cNvPr id="8" name="Picture 2" descr="C:\Users\pmcfeely\Downloads\WWF_FOOD_BADGE_V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233824"/>
            <a:ext cx="867536" cy="12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0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3" y="225425"/>
            <a:ext cx="11737975" cy="5867871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2733782"/>
            <a:ext cx="4752825" cy="623210"/>
          </a:xfrm>
          <a:solidFill>
            <a:schemeClr val="tx1"/>
          </a:solidFill>
        </p:spPr>
        <p:txBody>
          <a:bodyPr wrap="square" lIns="251999" tIns="251999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Contents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3356992"/>
            <a:ext cx="4752825" cy="1918675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indent="0" algn="l"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list of contents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3" y="225425"/>
            <a:ext cx="11737975" cy="5867871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3782"/>
            <a:ext cx="4691063" cy="623210"/>
          </a:xfrm>
          <a:solidFill>
            <a:schemeClr val="tx1"/>
          </a:solidFill>
        </p:spPr>
        <p:txBody>
          <a:bodyPr wrap="square" lIns="432000" tIns="251999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Contents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356992"/>
            <a:ext cx="4691063" cy="1918675"/>
          </a:xfrm>
          <a:solidFill>
            <a:schemeClr val="tx1"/>
          </a:solidFill>
        </p:spPr>
        <p:txBody>
          <a:bodyPr wrap="square" lIns="432000" tIns="180000" rIns="251999" bIns="251999" numCol="1" anchor="t" anchorCtr="0">
            <a:spAutoFit/>
          </a:bodyPr>
          <a:lstStyle>
            <a:lvl1pPr marL="0" indent="0" algn="l"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list of contents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67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026" y="1232370"/>
            <a:ext cx="5647195" cy="486092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771474"/>
            <a:ext cx="5647197" cy="432182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0"/>
            <a:ext cx="5646994" cy="431825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1864" y="1232370"/>
            <a:ext cx="7087357" cy="486092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32370"/>
            <a:ext cx="4279046" cy="486092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981C-C0C0-BA48-BDC3-4E1F50FE7514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0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2" y="6267449"/>
            <a:ext cx="541066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2" y="1232370"/>
            <a:ext cx="5647195" cy="486092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771474"/>
            <a:ext cx="5647197" cy="432182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100" b="0" i="0" cap="none">
                <a:latin typeface="Georgia" panose="02040502050405020303" pitchFamily="18" charset="0"/>
              </a:defRPr>
            </a:lvl1pPr>
            <a:lvl2pPr marL="457200" indent="0">
              <a:buNone/>
              <a:defRPr b="0" i="0">
                <a:latin typeface="Georgia" panose="02040502050405020303" pitchFamily="18" charset="0"/>
              </a:defRPr>
            </a:lvl2pPr>
            <a:lvl3pPr marL="914400" indent="0">
              <a:buNone/>
              <a:defRPr b="0" i="0">
                <a:latin typeface="Georgia" panose="02040502050405020303" pitchFamily="18" charset="0"/>
              </a:defRPr>
            </a:lvl3pPr>
            <a:lvl4pPr marL="1371600" indent="0">
              <a:buNone/>
              <a:defRPr b="0" i="0">
                <a:latin typeface="Georgia" panose="02040502050405020303" pitchFamily="18" charset="0"/>
              </a:defRPr>
            </a:lvl4pPr>
            <a:lvl5pPr marL="1828800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43EF83-CBF7-A542-8A53-A90DB2B63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227" y="1232370"/>
            <a:ext cx="5646991" cy="431825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232778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0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79" y="1196975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Presentation slide title to go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97886-18D9-8E4A-8EFD-B357905A522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228" y="219358"/>
            <a:ext cx="679760" cy="761717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98DBC6D-A069-4942-85D6-07058BAB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78" y="6273800"/>
            <a:ext cx="11726441" cy="36512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Highlighting the fragility of our food system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51F41D-ED04-0249-A123-DF6C753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1" y="6273800"/>
            <a:ext cx="53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B372-C4E9-DB48-93BA-62F9C68D8B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4" r:id="rId3"/>
    <p:sldLayoutId id="2147483665" r:id="rId4"/>
    <p:sldLayoutId id="2147483673" r:id="rId5"/>
    <p:sldLayoutId id="2147483672" r:id="rId6"/>
    <p:sldLayoutId id="2147483666" r:id="rId7"/>
    <p:sldLayoutId id="2147483669" r:id="rId8"/>
    <p:sldLayoutId id="2147483667" r:id="rId9"/>
    <p:sldLayoutId id="2147483670" r:id="rId10"/>
    <p:sldLayoutId id="2147483677" r:id="rId11"/>
    <p:sldLayoutId id="2147483678" r:id="rId12"/>
    <p:sldLayoutId id="2147483668" r:id="rId13"/>
    <p:sldLayoutId id="2147483680" r:id="rId14"/>
    <p:sldLayoutId id="2147483650" r:id="rId15"/>
    <p:sldLayoutId id="2147483679" r:id="rId16"/>
    <p:sldLayoutId id="2147483671" r:id="rId17"/>
    <p:sldLayoutId id="2147483674" r:id="rId18"/>
    <p:sldLayoutId id="2147483649" r:id="rId19"/>
    <p:sldLayoutId id="2147483675" r:id="rId20"/>
    <p:sldLayoutId id="2147483676" r:id="rId21"/>
    <p:sldLayoutId id="2147483706" r:id="rId22"/>
    <p:sldLayoutId id="214748370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42" userDrawn="1">
          <p15:clr>
            <a:srgbClr val="F26B43"/>
          </p15:clr>
        </p15:guide>
        <p15:guide id="4" orient="horz" pos="4178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03" userDrawn="1">
          <p15:clr>
            <a:srgbClr val="F26B43"/>
          </p15:clr>
        </p15:guide>
        <p15:guide id="8" pos="5677" userDrawn="1">
          <p15:clr>
            <a:srgbClr val="F26B43"/>
          </p15:clr>
        </p15:guide>
        <p15:guide id="9" pos="4747" userDrawn="1">
          <p15:clr>
            <a:srgbClr val="F26B43"/>
          </p15:clr>
        </p15:guide>
        <p15:guide id="10" pos="6562" userDrawn="1">
          <p15:clr>
            <a:srgbClr val="F26B43"/>
          </p15:clr>
        </p15:guide>
        <p15:guide id="11" pos="2955" userDrawn="1">
          <p15:clr>
            <a:srgbClr val="F26B43"/>
          </p15:clr>
        </p15:guide>
        <p15:guide id="12" pos="1118" userDrawn="1">
          <p15:clr>
            <a:srgbClr val="F26B43"/>
          </p15:clr>
        </p15:guide>
        <p15:guide id="14" orient="horz" pos="3952" userDrawn="1">
          <p15:clr>
            <a:srgbClr val="F26B43"/>
          </p15:clr>
        </p15:guide>
        <p15:guide id="15" orient="horz" pos="3816" userDrawn="1">
          <p15:clr>
            <a:srgbClr val="F26B43"/>
          </p15:clr>
        </p15:guide>
        <p15:guide id="16" orient="horz" pos="754" userDrawn="1">
          <p15:clr>
            <a:srgbClr val="F26B43"/>
          </p15:clr>
        </p15:guide>
        <p15:guide id="17" pos="257" userDrawn="1">
          <p15:clr>
            <a:srgbClr val="F26B43"/>
          </p15:clr>
        </p15:guide>
        <p15:guide id="18" pos="7423" userDrawn="1">
          <p15:clr>
            <a:srgbClr val="F26B43"/>
          </p15:clr>
        </p15:guide>
        <p15:guide id="19" pos="393" userDrawn="1">
          <p15:clr>
            <a:srgbClr val="F26B43"/>
          </p15:clr>
        </p15:guide>
        <p15:guide id="20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79" y="1196975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0" y="225425"/>
            <a:ext cx="11052447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Presentation slide 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2">
          <p15:clr>
            <a:srgbClr val="F26B43"/>
          </p15:clr>
        </p15:guide>
        <p15:guide id="4" orient="horz" pos="4178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pos="3840">
          <p15:clr>
            <a:srgbClr val="F26B43"/>
          </p15:clr>
        </p15:guide>
        <p15:guide id="7" pos="2003">
          <p15:clr>
            <a:srgbClr val="F26B43"/>
          </p15:clr>
        </p15:guide>
        <p15:guide id="8" pos="5677">
          <p15:clr>
            <a:srgbClr val="F26B43"/>
          </p15:clr>
        </p15:guide>
        <p15:guide id="9" pos="4747">
          <p15:clr>
            <a:srgbClr val="F26B43"/>
          </p15:clr>
        </p15:guide>
        <p15:guide id="10" pos="6562">
          <p15:clr>
            <a:srgbClr val="F26B43"/>
          </p15:clr>
        </p15:guide>
        <p15:guide id="11" pos="2955">
          <p15:clr>
            <a:srgbClr val="F26B43"/>
          </p15:clr>
        </p15:guide>
        <p15:guide id="12" pos="1118">
          <p15:clr>
            <a:srgbClr val="F26B43"/>
          </p15:clr>
        </p15:guide>
        <p15:guide id="14" orient="horz" pos="3952">
          <p15:clr>
            <a:srgbClr val="F26B43"/>
          </p15:clr>
        </p15:guide>
        <p15:guide id="15" orient="horz" pos="3816">
          <p15:clr>
            <a:srgbClr val="F26B43"/>
          </p15:clr>
        </p15:guide>
        <p15:guide id="16" orient="horz" pos="754">
          <p15:clr>
            <a:srgbClr val="F26B43"/>
          </p15:clr>
        </p15:guide>
        <p15:guide id="17" pos="257">
          <p15:clr>
            <a:srgbClr val="F26B43"/>
          </p15:clr>
        </p15:guide>
        <p15:guide id="18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o.org/documents/card/en/c/cc9049en" TargetMode="External"/><Relationship Id="rId3" Type="http://schemas.openxmlformats.org/officeDocument/2006/relationships/hyperlink" Target="https://unfccc.int/sites/default/files/resource/IN.SBI59.i11-SBSTA59.i10.1.pdf" TargetMode="External"/><Relationship Id="rId7" Type="http://schemas.openxmlformats.org/officeDocument/2006/relationships/hyperlink" Target="https://wwfint.awsassets.panda.org/downloads/food-forward-ndcs---cop28-prim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limatechampions.unfccc.int/over-150-nsas-sign-cta-calling-for-transformation-of-food-systems-for-people-nature-and-climate/#:~:text=As%20the%20High%2DLevel%20Champion,transformative%20potential%20of%20food%20and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www.cop28.com/en/food-and-agriculture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unfccc.int/sites/default/files/resource/cma2023_L17_adv.pdf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wwfint.awsassets.panda.org/downloads/integrating-grasslands--and-savannahs-into--national-biodiversity-and-climate-commitments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60" y="227146"/>
            <a:ext cx="11052447" cy="755650"/>
          </a:xfrm>
        </p:spPr>
        <p:txBody>
          <a:bodyPr>
            <a:normAutofit/>
          </a:bodyPr>
          <a:lstStyle/>
          <a:p>
            <a:r>
              <a:rPr lang="en-US" dirty="0"/>
              <a:t>Agriculture and Food Systems at CoP28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86D5D3A-A68D-E120-4267-215B6E85E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76121"/>
              </p:ext>
            </p:extLst>
          </p:nvPr>
        </p:nvGraphicFramePr>
        <p:xfrm>
          <a:off x="335360" y="1040879"/>
          <a:ext cx="8208912" cy="29781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435256298"/>
                    </a:ext>
                  </a:extLst>
                </a:gridCol>
              </a:tblGrid>
              <a:tr h="336800">
                <a:tc>
                  <a:txBody>
                    <a:bodyPr/>
                    <a:lstStyle/>
                    <a:p>
                      <a:r>
                        <a:rPr lang="de-DE" sz="1400" dirty="0" err="1"/>
                        <a:t>Negotiations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74116"/>
                  </a:ext>
                </a:extLst>
              </a:tr>
              <a:tr h="3414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Sharm el-Sheikh Joint Work on Agriculture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: Negotiations with no results,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decision postpone to June.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8812"/>
                  </a:ext>
                </a:extLst>
              </a:tr>
              <a:tr h="48187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Global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Stocktake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: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Food Systems strong in the adaptation section, but no consensus on food systems as global approach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12852"/>
                  </a:ext>
                </a:extLst>
              </a:tr>
              <a:tr h="3414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Presidency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53150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COP 28UAE Declaration on  Sustainable Agriculture, resilient food systems and climate action </a:t>
                      </a:r>
                      <a:b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(signed by 162 Member states)</a:t>
                      </a:r>
                      <a:endParaRPr kumimoji="0" 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73154"/>
                  </a:ext>
                </a:extLst>
              </a:tr>
              <a:tr h="319022">
                <a:tc>
                  <a:txBody>
                    <a:bodyPr/>
                    <a:lstStyle/>
                    <a:p>
                      <a:r>
                        <a:rPr lang="de-DE" sz="1400" b="1" dirty="0"/>
                        <a:t>Non-State Actors</a:t>
                      </a:r>
                      <a:endParaRPr lang="en-GB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47648"/>
                  </a:ext>
                </a:extLst>
              </a:tr>
              <a:tr h="441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Non State Actor call to Action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(signed by over 200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98255"/>
                  </a:ext>
                </a:extLst>
              </a:tr>
            </a:tbl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4524C181-2C62-2863-9A1D-F88B0F038697}"/>
              </a:ext>
            </a:extLst>
          </p:cNvPr>
          <p:cNvSpPr txBox="1"/>
          <p:nvPr/>
        </p:nvSpPr>
        <p:spPr>
          <a:xfrm>
            <a:off x="224470" y="4247208"/>
            <a:ext cx="58715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Successful</a:t>
            </a:r>
            <a:r>
              <a:rPr lang="de-DE" b="1" dirty="0"/>
              <a:t> </a:t>
            </a:r>
            <a:r>
              <a:rPr lang="de-DE" b="1" dirty="0" err="1"/>
              <a:t>strengthening</a:t>
            </a:r>
            <a:r>
              <a:rPr lang="de-DE" b="1" dirty="0"/>
              <a:t> NDC for Food Systems and national implementation: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Launch of NDC Guidance for food systems </a:t>
            </a:r>
            <a:r>
              <a:rPr lang="de-DE" sz="1400" b="1" dirty="0"/>
              <a:t>/ </a:t>
            </a:r>
            <a:r>
              <a:rPr lang="de-DE" sz="1400" dirty="0">
                <a:hlinkClick r:id="rId7"/>
              </a:rPr>
              <a:t>Food Forward NDCS</a:t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Joint </a:t>
            </a:r>
            <a:r>
              <a:rPr lang="de-DE" sz="1400" dirty="0" err="1"/>
              <a:t>report</a:t>
            </a:r>
            <a:r>
              <a:rPr lang="de-DE" sz="1400" dirty="0"/>
              <a:t> with UAE COP 28, CGIAR and FAO </a:t>
            </a:r>
            <a:r>
              <a:rPr lang="en-GB" sz="1400" dirty="0">
                <a:hlinkClick r:id="rId8"/>
              </a:rPr>
              <a:t>COP 28 Agriculture, Food &amp; Climate National Action Toolkit</a:t>
            </a:r>
            <a:endParaRPr lang="en-GB" sz="1400" dirty="0"/>
          </a:p>
          <a:p>
            <a:endParaRPr lang="en-GB" dirty="0"/>
          </a:p>
          <a:p>
            <a:r>
              <a:rPr lang="en-GB" dirty="0"/>
              <a:t>New final financial commitments for Agriculture and Food Systems 25 bn US$</a:t>
            </a:r>
          </a:p>
        </p:txBody>
      </p:sp>
      <p:pic>
        <p:nvPicPr>
          <p:cNvPr id="23" name="Grafik 22" descr="Ein Bild, das Kleidung, Person, Mann, Frau enthält.&#10;&#10;Automatisch generierte Beschreibung">
            <a:extLst>
              <a:ext uri="{FF2B5EF4-FFF2-40B4-BE49-F238E27FC236}">
                <a16:creationId xmlns:a16="http://schemas.microsoft.com/office/drawing/2014/main" id="{864F5F9A-7AE5-78BA-9A29-854C6A857B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87"/>
          <a:stretch/>
        </p:blipFill>
        <p:spPr>
          <a:xfrm>
            <a:off x="9627326" y="1196752"/>
            <a:ext cx="2064579" cy="128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Grafik 26" descr="Ein Bild, das Kleidung, Person, Mann, Menschen enthält.&#10;&#10;Automatisch generierte Beschreibung">
            <a:extLst>
              <a:ext uri="{FF2B5EF4-FFF2-40B4-BE49-F238E27FC236}">
                <a16:creationId xmlns:a16="http://schemas.microsoft.com/office/drawing/2014/main" id="{9801EFC7-989D-B800-28B7-23BABDD374E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65" y="2729401"/>
            <a:ext cx="2201159" cy="165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28" descr="Ein Bild, das Kleidung, Mann, Person, Wand enthält.&#10;&#10;Automatisch generierte Beschreibung">
            <a:extLst>
              <a:ext uri="{FF2B5EF4-FFF2-40B4-BE49-F238E27FC236}">
                <a16:creationId xmlns:a16="http://schemas.microsoft.com/office/drawing/2014/main" id="{FDE840F1-C539-8C00-3ACB-650C71FC57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118" y="4597354"/>
            <a:ext cx="2287411" cy="136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A435BDD-2C40-63AB-B5CD-836CA8873F2A}"/>
              </a:ext>
            </a:extLst>
          </p:cNvPr>
          <p:cNvSpPr txBox="1"/>
          <p:nvPr/>
        </p:nvSpPr>
        <p:spPr>
          <a:xfrm>
            <a:off x="9627326" y="2193396"/>
            <a:ext cx="155683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Dinner with </a:t>
            </a:r>
            <a:r>
              <a:rPr lang="de-DE" sz="1100" dirty="0" err="1"/>
              <a:t>negotiator</a:t>
            </a:r>
            <a:endParaRPr lang="en-GB" sz="11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E24832-1D77-B8A0-F6D9-3619C3D0BC2E}"/>
              </a:ext>
            </a:extLst>
          </p:cNvPr>
          <p:cNvSpPr txBox="1"/>
          <p:nvPr/>
        </p:nvSpPr>
        <p:spPr>
          <a:xfrm>
            <a:off x="9627326" y="4095785"/>
            <a:ext cx="1564852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Ministerial </a:t>
            </a:r>
            <a:r>
              <a:rPr lang="de-DE" sz="1100" dirty="0" err="1"/>
              <a:t>roundtable</a:t>
            </a:r>
            <a:endParaRPr lang="en-GB" sz="11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56872B-2EE7-B86D-D41D-DD3A6C6E5402}"/>
              </a:ext>
            </a:extLst>
          </p:cNvPr>
          <p:cNvSpPr txBox="1"/>
          <p:nvPr/>
        </p:nvSpPr>
        <p:spPr>
          <a:xfrm>
            <a:off x="9700590" y="5661248"/>
            <a:ext cx="93807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Side Events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60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3D4033C-2C4E-B04F-C3D9-CB41CA9B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Grasslands &amp; Savannahs at COP 28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7BB6DB-A87C-5678-21EA-E8581C0FFB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5F4FF82-3E3C-0B01-20C2-D0DE6F2D9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78" y="1232371"/>
            <a:ext cx="8743542" cy="486092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Breakfast Event: 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Grasslands &amp; Savannahs: An integral climate solution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33333"/>
                </a:solidFill>
                <a:latin typeface="+mn-lt"/>
              </a:rPr>
              <a:t>Side-Events with linkage to grasslands and livestock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33333"/>
                </a:solidFill>
                <a:latin typeface="+mn-lt"/>
              </a:rPr>
              <a:t>Publication calling to integrate “</a:t>
            </a:r>
            <a:r>
              <a:rPr lang="en-GB" sz="1800" dirty="0">
                <a:solidFill>
                  <a:srgbClr val="333333"/>
                </a:solidFill>
                <a:latin typeface="+mn-lt"/>
                <a:hlinkClick r:id="rId2"/>
              </a:rPr>
              <a:t>Grassland and Savannahs into national biodiversity and climate commitments</a:t>
            </a:r>
            <a:r>
              <a:rPr lang="en-GB" sz="1800" dirty="0">
                <a:solidFill>
                  <a:srgbClr val="333333"/>
                </a:solidFill>
                <a:latin typeface="+mn-lt"/>
              </a:rPr>
              <a:t>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33333"/>
                </a:solidFill>
                <a:latin typeface="+mn-lt"/>
              </a:rPr>
              <a:t>NDC Guidance Tool for Agriculture and Food Systems with concrete policy measures (“Implementing improved management practices of grasslands”)</a:t>
            </a:r>
            <a:endParaRPr lang="de-DE" sz="1800" dirty="0">
              <a:solidFill>
                <a:srgbClr val="333333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23B8BEF-D7BE-061D-FA96-51679B6A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160552"/>
            <a:ext cx="224691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0DBFB393-F61D-A1CF-7FCB-803D79A5B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6" y="4680145"/>
            <a:ext cx="2639616" cy="141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Grafik 13" descr="Ein Bild, das Kleidung, Person, Frau, Wand enthält.&#10;&#10;Automatisch generierte Beschreibung">
            <a:extLst>
              <a:ext uri="{FF2B5EF4-FFF2-40B4-BE49-F238E27FC236}">
                <a16:creationId xmlns:a16="http://schemas.microsoft.com/office/drawing/2014/main" id="{C637D3D9-086C-C531-3BF2-06C824955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4680145"/>
            <a:ext cx="2837125" cy="1379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A0E650A-82A4-CC65-227D-A7A77035B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798" y="4649432"/>
            <a:ext cx="2055576" cy="147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71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5C4108F-DE31-E1FB-A04B-470916E5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Financial </a:t>
            </a:r>
            <a:r>
              <a:rPr lang="de-DE" dirty="0" err="1"/>
              <a:t>Commitments</a:t>
            </a:r>
            <a:r>
              <a:rPr lang="de-DE" dirty="0"/>
              <a:t> for Agriculture and Food Systems of </a:t>
            </a:r>
            <a:r>
              <a:rPr lang="de-DE" dirty="0" err="1"/>
              <a:t>about</a:t>
            </a:r>
            <a:r>
              <a:rPr lang="de-DE" dirty="0"/>
              <a:t> 25 </a:t>
            </a:r>
            <a:r>
              <a:rPr lang="de-DE" dirty="0" err="1"/>
              <a:t>Bn</a:t>
            </a:r>
            <a:r>
              <a:rPr lang="de-DE" dirty="0"/>
              <a:t> US$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CA8FCD-B2B1-BB67-DFC9-40CDBE9FB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10">
                <a:extLst>
                  <a:ext uri="{FF2B5EF4-FFF2-40B4-BE49-F238E27FC236}">
                    <a16:creationId xmlns:a16="http://schemas.microsoft.com/office/drawing/2014/main" id="{EF3F313E-1206-52DD-07C9-303F0917B421}"/>
                  </a:ext>
                </a:extLst>
              </p:cNvPr>
              <p:cNvGraphicFramePr>
                <a:graphicFrameLocks noGrp="1" noChangeAspect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723067448"/>
                  </p:ext>
                </p:extLst>
              </p:nvPr>
            </p:nvGraphicFramePr>
            <p:xfrm>
              <a:off x="3287688" y="1091297"/>
              <a:ext cx="9505055" cy="5041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10">
                <a:extLst>
                  <a:ext uri="{FF2B5EF4-FFF2-40B4-BE49-F238E27FC236}">
                    <a16:creationId xmlns:a16="http://schemas.microsoft.com/office/drawing/2014/main" id="{EF3F313E-1206-52DD-07C9-303F0917B4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7688" y="1091297"/>
                <a:ext cx="9505055" cy="50419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9C3CE82B-C2A2-33DB-8FF7-F1B49EE984ED}"/>
              </a:ext>
            </a:extLst>
          </p:cNvPr>
          <p:cNvSpPr txBox="1"/>
          <p:nvPr/>
        </p:nvSpPr>
        <p:spPr>
          <a:xfrm>
            <a:off x="8521178" y="5992594"/>
            <a:ext cx="367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*TCC: National Food Systems Technical Cooperation Collaborative</a:t>
            </a:r>
          </a:p>
          <a:p>
            <a:r>
              <a:rPr lang="en-US" sz="900" dirty="0"/>
              <a:t>*SAFE: Scale-up Agriculture and Food systems for Economic development in Africa and the Middle East</a:t>
            </a:r>
          </a:p>
          <a:p>
            <a:r>
              <a:rPr lang="en-US" sz="900" dirty="0"/>
              <a:t>*TURF: Transforming Urban-Rural Food Systems </a:t>
            </a:r>
            <a:endParaRPr lang="de-DE" sz="9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A98084-4E88-E8D5-1C9B-416EF9D57E06}"/>
              </a:ext>
            </a:extLst>
          </p:cNvPr>
          <p:cNvSpPr txBox="1"/>
          <p:nvPr/>
        </p:nvSpPr>
        <p:spPr>
          <a:xfrm>
            <a:off x="440457" y="1444134"/>
            <a:ext cx="3351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17 </a:t>
            </a:r>
            <a:r>
              <a:rPr lang="de-DE" dirty="0" err="1"/>
              <a:t>Commitments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promises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18 </a:t>
            </a:r>
            <a:r>
              <a:rPr lang="de-DE" dirty="0" err="1"/>
              <a:t>Commitments</a:t>
            </a:r>
            <a:r>
              <a:rPr lang="de-DE" dirty="0"/>
              <a:t> with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promises</a:t>
            </a:r>
            <a:r>
              <a:rPr lang="de-DE"/>
              <a:t>  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D3DD4A3-36BF-2646-18D2-C91CA590B471}"/>
              </a:ext>
            </a:extLst>
          </p:cNvPr>
          <p:cNvSpPr txBox="1"/>
          <p:nvPr/>
        </p:nvSpPr>
        <p:spPr>
          <a:xfrm>
            <a:off x="248732" y="6315759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 WWF </a:t>
            </a:r>
            <a:r>
              <a:rPr lang="de-DE" sz="1400" dirty="0" err="1"/>
              <a:t>assessment</a:t>
            </a:r>
            <a:r>
              <a:rPr lang="de-DE" sz="1400" dirty="0"/>
              <a:t>, 2024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1867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WF Master PPT Template">
  <a:themeElements>
    <a:clrScheme name="WW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D200"/>
      </a:accent1>
      <a:accent2>
        <a:srgbClr val="F07D00"/>
      </a:accent2>
      <a:accent3>
        <a:srgbClr val="009191"/>
      </a:accent3>
      <a:accent4>
        <a:srgbClr val="9A0064"/>
      </a:accent4>
      <a:accent5>
        <a:srgbClr val="7B8327"/>
      </a:accent5>
      <a:accent6>
        <a:srgbClr val="552F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552_WWF_PowerPoint_template_2" id="{43D5D516-E157-4540-884A-9D7AB4FBB002}" vid="{D56B1F14-FC1A-EE4A-A51A-A1A454806E5E}"/>
    </a:ext>
  </a:extLst>
</a:theme>
</file>

<file path=ppt/theme/theme2.xml><?xml version="1.0" encoding="utf-8"?>
<a:theme xmlns:a="http://schemas.openxmlformats.org/drawingml/2006/main" name="1_WWF Master PPT Template">
  <a:themeElements>
    <a:clrScheme name="WW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D200"/>
      </a:accent1>
      <a:accent2>
        <a:srgbClr val="F07D00"/>
      </a:accent2>
      <a:accent3>
        <a:srgbClr val="009191"/>
      </a:accent3>
      <a:accent4>
        <a:srgbClr val="9A0064"/>
      </a:accent4>
      <a:accent5>
        <a:srgbClr val="7B8327"/>
      </a:accent5>
      <a:accent6>
        <a:srgbClr val="552F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552_WWF_PowerPoint_template_2" id="{43D5D516-E157-4540-884A-9D7AB4FBB002}" vid="{5DCBE7EB-A5A1-5447-9AB4-74B6F74A3F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WWF Master PPT Template</Template>
  <TotalTime>0</TotalTime>
  <Words>269</Words>
  <Application>Microsoft Office PowerPoint</Application>
  <PresentationFormat>Breitbild</PresentationFormat>
  <Paragraphs>34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Georgia</vt:lpstr>
      <vt:lpstr>Wingdings</vt:lpstr>
      <vt:lpstr>WWF Master PPT Template</vt:lpstr>
      <vt:lpstr>1_WWF Master PPT Template</vt:lpstr>
      <vt:lpstr>Agriculture and Food Systems at CoP28</vt:lpstr>
      <vt:lpstr>Grasslands &amp; Savannahs at COP 28</vt:lpstr>
      <vt:lpstr>Financial Commitments for Agriculture and Food Systems of about 25 Bn US$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PLANET  FOR ALL</dc:title>
  <dc:creator>Tonie Lam</dc:creator>
  <cp:lastModifiedBy>Fleckenstein, Martina</cp:lastModifiedBy>
  <cp:revision>109</cp:revision>
  <dcterms:created xsi:type="dcterms:W3CDTF">2019-10-11T15:41:25Z</dcterms:created>
  <dcterms:modified xsi:type="dcterms:W3CDTF">2024-01-23T11:58:22Z</dcterms:modified>
</cp:coreProperties>
</file>