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60" r:id="rId4"/>
    <p:sldId id="279" r:id="rId5"/>
    <p:sldId id="293" r:id="rId6"/>
    <p:sldId id="280" r:id="rId7"/>
    <p:sldId id="295" r:id="rId8"/>
    <p:sldId id="261" r:id="rId9"/>
    <p:sldId id="294" r:id="rId10"/>
    <p:sldId id="258" r:id="rId11"/>
    <p:sldId id="262" r:id="rId12"/>
    <p:sldId id="267" r:id="rId13"/>
    <p:sldId id="271" r:id="rId14"/>
    <p:sldId id="282" r:id="rId15"/>
    <p:sldId id="300" r:id="rId16"/>
    <p:sldId id="303" r:id="rId17"/>
    <p:sldId id="257" r:id="rId18"/>
    <p:sldId id="287" r:id="rId19"/>
    <p:sldId id="276" r:id="rId20"/>
    <p:sldId id="277" r:id="rId21"/>
    <p:sldId id="278" r:id="rId22"/>
    <p:sldId id="302" r:id="rId23"/>
    <p:sldId id="301" r:id="rId24"/>
    <p:sldId id="304" r:id="rId25"/>
    <p:sldId id="305" r:id="rId26"/>
    <p:sldId id="284" r:id="rId27"/>
    <p:sldId id="299" r:id="rId28"/>
    <p:sldId id="25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>
      <p:cViewPr varScale="1">
        <p:scale>
          <a:sx n="80" d="100"/>
          <a:sy n="80" d="100"/>
        </p:scale>
        <p:origin x="102" y="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3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6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1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2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1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6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3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5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56F13-4C04-4F92-A814-F3BA43756374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1E545-749F-4C50-8E14-7F0F4365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7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RRLLC\Pictures\ARR soil pics and sunrise 12-2-14\ARR, valley of Turkey creek looking north, 12-1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r>
              <a:rPr lang="en-US" dirty="0" smtClean="0"/>
              <a:t>Vegetation Change on SE Arizona Grasslands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410200"/>
            <a:ext cx="3429000" cy="1143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Robinett</a:t>
            </a:r>
            <a:r>
              <a:rPr lang="en-US" sz="2400" dirty="0" smtClean="0">
                <a:solidFill>
                  <a:schemeClr val="bg1"/>
                </a:solidFill>
              </a:rPr>
              <a:t> – AVCA, Elkhorn Ranch 12-2-15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6248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6477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6" y="2590800"/>
            <a:ext cx="6281294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952500" y="754455"/>
            <a:ext cx="38100" cy="52578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3638550" y="754455"/>
            <a:ext cx="57150" cy="52578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2000" y="1295400"/>
            <a:ext cx="42672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934200" y="274638"/>
            <a:ext cx="1752600" cy="1325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Kendall Watershed 2006 drought</a:t>
            </a:r>
            <a:endParaRPr lang="en-US" sz="24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858000" y="2133600"/>
            <a:ext cx="2057400" cy="4343400"/>
          </a:xfrm>
        </p:spPr>
        <p:txBody>
          <a:bodyPr>
            <a:noAutofit/>
          </a:bodyPr>
          <a:lstStyle/>
          <a:p>
            <a:r>
              <a:rPr lang="en-US" sz="1800" dirty="0" smtClean="0"/>
              <a:t>50 F (10 C)mean daily air temp.  green-up, warm season grasses </a:t>
            </a:r>
          </a:p>
          <a:p>
            <a:r>
              <a:rPr lang="en-US" sz="1800" dirty="0" smtClean="0"/>
              <a:t>2005 green-up &amp; growth until August</a:t>
            </a:r>
          </a:p>
          <a:p>
            <a:r>
              <a:rPr lang="en-US" sz="1800" dirty="0" smtClean="0"/>
              <a:t>2006 little green-up/growth grass mortality</a:t>
            </a:r>
          </a:p>
          <a:p>
            <a:r>
              <a:rPr lang="en-US" sz="1800" dirty="0" smtClean="0"/>
              <a:t>2007 green-up &amp; growth until July</a:t>
            </a:r>
          </a:p>
        </p:txBody>
      </p:sp>
      <p:sp>
        <p:nvSpPr>
          <p:cNvPr id="2" name="Oval 1"/>
          <p:cNvSpPr/>
          <p:nvPr/>
        </p:nvSpPr>
        <p:spPr>
          <a:xfrm flipV="1">
            <a:off x="1982709" y="5486400"/>
            <a:ext cx="914400" cy="30479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9"/>
            <a:ext cx="459740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38862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Kendall 2006 drought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0" y="1219200"/>
            <a:ext cx="3295765" cy="93505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Native grass cover declined</a:t>
            </a:r>
          </a:p>
          <a:p>
            <a:r>
              <a:rPr lang="en-US" sz="1800" dirty="0" smtClean="0"/>
              <a:t>Shrub cover crashed</a:t>
            </a:r>
          </a:p>
          <a:p>
            <a:r>
              <a:rPr lang="en-US" sz="1800" dirty="0" smtClean="0"/>
              <a:t>Lehmann </a:t>
            </a:r>
            <a:r>
              <a:rPr lang="en-US" sz="1800" dirty="0" err="1" smtClean="0"/>
              <a:t>lovegrass</a:t>
            </a:r>
            <a:r>
              <a:rPr lang="en-US" sz="1800" dirty="0" smtClean="0"/>
              <a:t> increased</a:t>
            </a:r>
          </a:p>
          <a:p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3200"/>
            <a:ext cx="4471702" cy="32251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67235" y="6010343"/>
            <a:ext cx="21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Polyakov</a:t>
            </a:r>
            <a:r>
              <a:rPr lang="en-US" dirty="0" smtClean="0"/>
              <a:t> ET AL,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335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Kendall 2006 drought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69205"/>
            <a:ext cx="3640806" cy="4445795"/>
          </a:xfrm>
        </p:spPr>
        <p:txBody>
          <a:bodyPr>
            <a:noAutofit/>
          </a:bodyPr>
          <a:lstStyle/>
          <a:p>
            <a:r>
              <a:rPr lang="en-US" sz="2400" dirty="0" smtClean="0"/>
              <a:t>Sediment </a:t>
            </a:r>
            <a:r>
              <a:rPr lang="en-US" sz="2400" dirty="0"/>
              <a:t>yield </a:t>
            </a:r>
            <a:endParaRPr lang="en-US" sz="2400" dirty="0" smtClean="0"/>
          </a:p>
          <a:p>
            <a:pPr lvl="1"/>
            <a:r>
              <a:rPr lang="en-US" sz="2400" dirty="0" smtClean="0"/>
              <a:t>23 times pre drought levels </a:t>
            </a:r>
          </a:p>
          <a:p>
            <a:pPr lvl="1"/>
            <a:r>
              <a:rPr lang="en-US" sz="2400" dirty="0" smtClean="0"/>
              <a:t>recovered to pre </a:t>
            </a:r>
            <a:r>
              <a:rPr lang="en-US" sz="2400" dirty="0"/>
              <a:t>drought levels </a:t>
            </a:r>
            <a:r>
              <a:rPr lang="en-US" sz="2400" dirty="0" smtClean="0"/>
              <a:t>2007-09.</a:t>
            </a:r>
          </a:p>
          <a:p>
            <a:r>
              <a:rPr lang="en-US" sz="2400" dirty="0" smtClean="0"/>
              <a:t>2006 sediment </a:t>
            </a:r>
          </a:p>
          <a:p>
            <a:pPr lvl="1"/>
            <a:r>
              <a:rPr lang="en-US" sz="2400" dirty="0" smtClean="0"/>
              <a:t>56% of the total from the watershed </a:t>
            </a:r>
          </a:p>
          <a:p>
            <a:pPr lvl="1"/>
            <a:r>
              <a:rPr lang="en-US" sz="2400" dirty="0" smtClean="0"/>
              <a:t>In 19 years of monitoring.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5955320"/>
            <a:ext cx="21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Polyakov</a:t>
            </a:r>
            <a:r>
              <a:rPr lang="en-US" dirty="0" smtClean="0"/>
              <a:t> ET AL, 2010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05" y="1371600"/>
            <a:ext cx="506336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18331" y="1375021"/>
            <a:ext cx="224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Russ Scott, Aug.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70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47" y="304800"/>
            <a:ext cx="3619500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Kendall Drought 2011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114800"/>
            <a:ext cx="2528989" cy="244137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Feb –Apr </a:t>
            </a:r>
            <a:r>
              <a:rPr lang="en-US" sz="1800" dirty="0" err="1" smtClean="0"/>
              <a:t>precip</a:t>
            </a:r>
            <a:r>
              <a:rPr lang="en-US" sz="1800" dirty="0" smtClean="0"/>
              <a:t> </a:t>
            </a:r>
          </a:p>
          <a:p>
            <a:pPr lvl="1"/>
            <a:r>
              <a:rPr lang="en-US" sz="1400" dirty="0" smtClean="0"/>
              <a:t>.20 inches in 2011</a:t>
            </a:r>
          </a:p>
          <a:p>
            <a:r>
              <a:rPr lang="en-US" sz="1800" dirty="0" smtClean="0"/>
              <a:t>Extreme freeze </a:t>
            </a:r>
          </a:p>
          <a:p>
            <a:pPr lvl="1"/>
            <a:r>
              <a:rPr lang="en-US" sz="1400" dirty="0" smtClean="0"/>
              <a:t>Feb. 2-4, 2011 </a:t>
            </a:r>
          </a:p>
          <a:p>
            <a:pPr lvl="1"/>
            <a:r>
              <a:rPr lang="en-US" sz="1400" dirty="0" smtClean="0"/>
              <a:t>14 to -3 degrees F</a:t>
            </a:r>
          </a:p>
          <a:p>
            <a:r>
              <a:rPr lang="en-US" sz="1800" dirty="0" smtClean="0"/>
              <a:t>Grass mortality </a:t>
            </a:r>
          </a:p>
          <a:p>
            <a:pPr lvl="1"/>
            <a:r>
              <a:rPr lang="en-US" sz="1400" dirty="0" smtClean="0"/>
              <a:t>65% </a:t>
            </a:r>
          </a:p>
          <a:p>
            <a:pPr lvl="1"/>
            <a:r>
              <a:rPr lang="en-US" sz="1400" dirty="0" smtClean="0"/>
              <a:t>Lehmann </a:t>
            </a:r>
            <a:r>
              <a:rPr lang="en-US" sz="1400" dirty="0" err="1" smtClean="0"/>
              <a:t>lovegrass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70192" y="5708188"/>
            <a:ext cx="341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Hamerlynck</a:t>
            </a:r>
            <a:r>
              <a:rPr lang="en-US" sz="1400" dirty="0"/>
              <a:t>, Scott and </a:t>
            </a:r>
            <a:r>
              <a:rPr lang="en-US" sz="1400" dirty="0" smtClean="0"/>
              <a:t>Barron-</a:t>
            </a:r>
            <a:r>
              <a:rPr lang="en-US" sz="1400" dirty="0" err="1" smtClean="0"/>
              <a:t>Gafford</a:t>
            </a:r>
            <a:r>
              <a:rPr lang="en-US" sz="1400" dirty="0" smtClean="0"/>
              <a:t>, </a:t>
            </a:r>
            <a:r>
              <a:rPr lang="en-US" sz="1400" dirty="0"/>
              <a:t>2013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13657"/>
            <a:ext cx="3969355" cy="211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3959548" cy="189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76400" y="1741803"/>
            <a:ext cx="0" cy="3374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447800" y="4411276"/>
            <a:ext cx="838200" cy="20093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26" y="533401"/>
            <a:ext cx="4945373" cy="339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162800" y="1837928"/>
            <a:ext cx="457200" cy="159107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Appleton-</a:t>
            </a:r>
            <a:r>
              <a:rPr lang="en-US" sz="2800" dirty="0" err="1" smtClean="0"/>
              <a:t>Whittell</a:t>
            </a:r>
            <a:r>
              <a:rPr lang="en-US" sz="2800" dirty="0" smtClean="0"/>
              <a:t> Research Ranch of the National Audubon Society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84736"/>
            <a:ext cx="3733800" cy="4525963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Appleton family, Elgin Hereford ranch 1955-67</a:t>
            </a:r>
          </a:p>
          <a:p>
            <a:r>
              <a:rPr lang="en-US" sz="2000" dirty="0" smtClean="0"/>
              <a:t>Research facility 1969 (un-grazed)</a:t>
            </a:r>
          </a:p>
          <a:p>
            <a:r>
              <a:rPr lang="en-US" sz="2000" dirty="0" smtClean="0"/>
              <a:t>Grassland research, plants, animals, soil, climate, water, etc.</a:t>
            </a:r>
          </a:p>
          <a:p>
            <a:r>
              <a:rPr lang="en-US" sz="2000" dirty="0" smtClean="0"/>
              <a:t>Reference area for MLRA 41-1, 16-20” </a:t>
            </a:r>
            <a:r>
              <a:rPr lang="en-US" sz="2000" dirty="0" err="1" smtClean="0"/>
              <a:t>precip</a:t>
            </a:r>
            <a:r>
              <a:rPr lang="en-US" sz="2000" dirty="0" smtClean="0"/>
              <a:t> zone, </a:t>
            </a:r>
            <a:endParaRPr lang="en-US" sz="2000" dirty="0"/>
          </a:p>
        </p:txBody>
      </p:sp>
      <p:pic>
        <p:nvPicPr>
          <p:cNvPr id="5122" name="Picture 2" descr="C:\Users\RRRLLC\Pictures\Robinett pictures 12-29-12\Babacomari from air &amp; O'Donnell canyon\Research Ranch Headquarters from 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4056374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3075801"/>
            <a:ext cx="863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L. Kennedy</a:t>
            </a:r>
            <a:endParaRPr lang="en-US" sz="1200" dirty="0"/>
          </a:p>
        </p:txBody>
      </p:sp>
      <p:pic>
        <p:nvPicPr>
          <p:cNvPr id="1026" name="Picture 2" descr="C:\Users\RRRLLC\Pictures\ARR, NRCS soil health, Piper, Ogden, interviews, 5-7-14\ARR, Turkey Canyon, Bill Piper and Phil Ogden, 5-7-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86" y="3505199"/>
            <a:ext cx="4105913" cy="30794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600" y="6172200"/>
            <a:ext cx="1987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Bill Piper, Phil Ogden, 5-7-14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Audubon Research Ranch 1965-1975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8661"/>
            <a:ext cx="3352800" cy="24383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Phil Ogden, Jack </a:t>
            </a:r>
            <a:r>
              <a:rPr lang="en-US" sz="2000" dirty="0" err="1" smtClean="0"/>
              <a:t>Stroehlein</a:t>
            </a:r>
            <a:r>
              <a:rPr lang="en-US" sz="2000" dirty="0" smtClean="0"/>
              <a:t>, Jerry </a:t>
            </a:r>
            <a:r>
              <a:rPr lang="en-US" sz="2000" dirty="0" err="1" smtClean="0"/>
              <a:t>Schickedanz</a:t>
            </a:r>
            <a:r>
              <a:rPr lang="en-US" sz="2000" dirty="0" smtClean="0"/>
              <a:t> plots</a:t>
            </a:r>
          </a:p>
          <a:p>
            <a:r>
              <a:rPr lang="en-US" sz="2000" dirty="0" smtClean="0"/>
              <a:t>Winter-spring </a:t>
            </a:r>
            <a:r>
              <a:rPr lang="en-US" sz="2000" dirty="0"/>
              <a:t>drought </a:t>
            </a:r>
            <a:r>
              <a:rPr lang="en-US" sz="2000" dirty="0" smtClean="0"/>
              <a:t>1971</a:t>
            </a:r>
          </a:p>
          <a:p>
            <a:r>
              <a:rPr lang="en-US" sz="2000" dirty="0" smtClean="0"/>
              <a:t>Basal cover perennial grasses</a:t>
            </a:r>
          </a:p>
          <a:p>
            <a:pPr lvl="1"/>
            <a:r>
              <a:rPr lang="en-US" sz="1600" dirty="0" smtClean="0"/>
              <a:t>25% in 1968 </a:t>
            </a:r>
          </a:p>
          <a:p>
            <a:pPr lvl="1"/>
            <a:r>
              <a:rPr lang="en-US" sz="1600" dirty="0" smtClean="0"/>
              <a:t>8% in 1972</a:t>
            </a:r>
          </a:p>
          <a:p>
            <a:pPr lvl="1"/>
            <a:r>
              <a:rPr lang="en-US" sz="1600" dirty="0" smtClean="0"/>
              <a:t>6% in 1975</a:t>
            </a: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8560"/>
            <a:ext cx="4502150" cy="286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57835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867400" y="2209800"/>
            <a:ext cx="381000" cy="4572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1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3008313" cy="1162050"/>
          </a:xfrm>
        </p:spPr>
        <p:txBody>
          <a:bodyPr>
            <a:noAutofit/>
          </a:bodyPr>
          <a:lstStyle/>
          <a:p>
            <a:r>
              <a:rPr lang="en-US" sz="2800" dirty="0"/>
              <a:t>Audubon Research Ranch </a:t>
            </a:r>
            <a:r>
              <a:rPr lang="en-US" sz="2800" dirty="0" smtClean="0"/>
              <a:t>1965-1975</a:t>
            </a:r>
            <a:endParaRPr lang="en-US" sz="2800" dirty="0"/>
          </a:p>
        </p:txBody>
      </p:sp>
      <p:pic>
        <p:nvPicPr>
          <p:cNvPr id="1026" name="Picture 2" descr="G:\Range Pictures mostly digitized slides\Audubon Research Ranch 012715\Audubon Research Ranch 010715\008 ARR fert study, J Stroehlein, Mar. 19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" b="-298"/>
          <a:stretch/>
        </p:blipFill>
        <p:spPr bwMode="auto">
          <a:xfrm>
            <a:off x="4603280" y="381000"/>
            <a:ext cx="4270808" cy="28194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Range Pictures mostly digitized slides\Audubon Research Ranch 012715\Audubon Research Ranch 010715\004a Bahe Billy weighing grass Elgin Ranch 1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88" y="3505200"/>
            <a:ext cx="4229100" cy="28194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Range Pictures mostly digitized slides\Audubon Research Ranch 012715\Audubon Research Ranch 010715\023a bare area soil moist 13.3% at 6-8 in depth, Dec 19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857446" cy="25765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Range Pictures mostly digitized slides\Audubon Research Ranch 012715\Audubon Research Ranch 010715\023b grass area soil moist 15.1% at 6-8 in depth, Dec 19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3857446" cy="24260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0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2209800" cy="4983163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Mean ann. </a:t>
            </a:r>
            <a:r>
              <a:rPr lang="en-US" sz="2000" dirty="0" err="1"/>
              <a:t>precip</a:t>
            </a:r>
            <a:r>
              <a:rPr lang="en-US" sz="2000" dirty="0"/>
              <a:t> </a:t>
            </a:r>
            <a:r>
              <a:rPr lang="en-US" sz="2000" dirty="0" smtClean="0"/>
              <a:t>full record - 16.5”</a:t>
            </a:r>
          </a:p>
          <a:p>
            <a:r>
              <a:rPr lang="en-US" sz="2000" dirty="0"/>
              <a:t>Mean </a:t>
            </a:r>
            <a:r>
              <a:rPr lang="en-US" sz="2000" dirty="0" smtClean="0"/>
              <a:t>ann. </a:t>
            </a:r>
            <a:r>
              <a:rPr lang="en-US" sz="2000" dirty="0" err="1" smtClean="0"/>
              <a:t>precip</a:t>
            </a:r>
            <a:r>
              <a:rPr lang="en-US" sz="2000" dirty="0" smtClean="0"/>
              <a:t> </a:t>
            </a:r>
            <a:r>
              <a:rPr lang="en-US" sz="2000" dirty="0"/>
              <a:t>last 18 years </a:t>
            </a:r>
            <a:r>
              <a:rPr lang="en-US" sz="2000" dirty="0" smtClean="0"/>
              <a:t>-14.8</a:t>
            </a:r>
            <a:r>
              <a:rPr lang="en-US" sz="2000" dirty="0"/>
              <a:t>”</a:t>
            </a:r>
          </a:p>
          <a:p>
            <a:endParaRPr lang="en-US" sz="2000" dirty="0" smtClean="0"/>
          </a:p>
          <a:p>
            <a:r>
              <a:rPr lang="en-US" sz="2000" dirty="0" smtClean="0"/>
              <a:t>Warm season mean full record  10.5” CV is .27</a:t>
            </a:r>
          </a:p>
          <a:p>
            <a:r>
              <a:rPr lang="en-US" sz="2000" dirty="0"/>
              <a:t>Warm season </a:t>
            </a:r>
            <a:r>
              <a:rPr lang="en-US" sz="2000" dirty="0" smtClean="0"/>
              <a:t>mean last 18 years  </a:t>
            </a:r>
            <a:r>
              <a:rPr lang="en-US" sz="2000" dirty="0"/>
              <a:t>10.5” CV .23</a:t>
            </a:r>
          </a:p>
          <a:p>
            <a:endParaRPr lang="en-US" sz="2000" dirty="0" smtClean="0"/>
          </a:p>
          <a:p>
            <a:r>
              <a:rPr lang="en-US" sz="2000" dirty="0" smtClean="0"/>
              <a:t>Cool season mean full record - 5.9” CV is .64</a:t>
            </a:r>
          </a:p>
          <a:p>
            <a:r>
              <a:rPr lang="en-US" sz="2000" dirty="0" smtClean="0"/>
              <a:t>Cool season mean last 18 years - 4.3” CV .80</a:t>
            </a:r>
            <a:endParaRPr lang="en-US" sz="2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49" y="3581400"/>
            <a:ext cx="6302011" cy="280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49" y="228600"/>
            <a:ext cx="6302011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6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RRLLC\Documents\Robinett new documents 12-29-12\Robinett new docs\AZ SEC SRM veg change presentation 1-15-15\ARR loamy uplands\loamy upland photos\ESM 660 8 24 14 trans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Audubon RR, 18 Upland Monitoring Transects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5257800" cy="48006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Monitoring began after </a:t>
            </a:r>
            <a:r>
              <a:rPr lang="en-US" sz="2800" b="1" dirty="0" smtClean="0">
                <a:solidFill>
                  <a:schemeClr val="bg1"/>
                </a:solidFill>
              </a:rPr>
              <a:t>drought – fire </a:t>
            </a:r>
            <a:r>
              <a:rPr lang="en-US" sz="2800" b="1" dirty="0">
                <a:solidFill>
                  <a:schemeClr val="bg1"/>
                </a:solidFill>
              </a:rPr>
              <a:t>combination in </a:t>
            </a:r>
            <a:r>
              <a:rPr lang="en-US" sz="2800" b="1" dirty="0" smtClean="0">
                <a:solidFill>
                  <a:schemeClr val="bg1"/>
                </a:solidFill>
              </a:rPr>
              <a:t>2002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8 </a:t>
            </a:r>
            <a:r>
              <a:rPr lang="en-US" sz="2800" b="1" dirty="0">
                <a:solidFill>
                  <a:schemeClr val="bg1"/>
                </a:solidFill>
              </a:rPr>
              <a:t>Loamy Upland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Two -  native grasses continue to dominate since 2002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Four -  Lehmann / Boer </a:t>
            </a:r>
            <a:r>
              <a:rPr lang="en-US" sz="2000" dirty="0" err="1" smtClean="0">
                <a:solidFill>
                  <a:schemeClr val="bg1"/>
                </a:solidFill>
              </a:rPr>
              <a:t>lovegrass</a:t>
            </a:r>
            <a:r>
              <a:rPr lang="en-US" sz="2000" dirty="0" smtClean="0">
                <a:solidFill>
                  <a:schemeClr val="bg1"/>
                </a:solidFill>
              </a:rPr>
              <a:t> increasing to dominate since 2002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One with Lehmann increasing, declining in 2011 drought followed by natives increasing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One Boer </a:t>
            </a:r>
            <a:r>
              <a:rPr lang="en-US" sz="2000" dirty="0" err="1" smtClean="0">
                <a:solidFill>
                  <a:schemeClr val="bg1"/>
                </a:solidFill>
              </a:rPr>
              <a:t>lovegrass</a:t>
            </a:r>
            <a:r>
              <a:rPr lang="en-US" sz="2000" dirty="0" smtClean="0">
                <a:solidFill>
                  <a:schemeClr val="bg1"/>
                </a:solidFill>
              </a:rPr>
              <a:t> monoculture since 2002 (only 43 plant species recorded since 2003)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RRRLLC\Pictures\Robinett pictures 12-29-12\Az pics for PPT\Paige Stone w mesa 7 9 002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" y="216046"/>
            <a:ext cx="2455139" cy="18413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70" y="3545280"/>
            <a:ext cx="3735329" cy="232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1234" y="6019800"/>
            <a:ext cx="371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 total species recorded in 10 years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11" y="637033"/>
            <a:ext cx="3762888" cy="249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RRRLLC\Documents\Robinett new documents 12-29-12\Robinett new docs\AZ SEC SRM veg change presentation 1-15-15\ARR loamy uplands\loamy upland photos\ARR 650 transect 11 5 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43" y="918562"/>
            <a:ext cx="2636049" cy="19770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2596281"/>
            <a:ext cx="70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11-2003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Users\RRRLLC\Documents\Robinett new documents 12-29-12\Robinett new docs\AZ SEC SRM veg change presentation 1-15-15\ARR loamy uplands\loamy upland photos\esm 650 9 11 14 transect, r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" y="2467384"/>
            <a:ext cx="2622571" cy="19669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05000" y="4157313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9-2014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5" y="4547103"/>
            <a:ext cx="3654542" cy="219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946" y="1764930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ARS, 7-9-02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946" y="211150"/>
            <a:ext cx="2012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Ryan Fire, drought April-2002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00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RRRLLC\Pictures\Robinett pictures 12-29-12\Empire utilization, 4-2-13\Empire, North Pas, KA 44, no utilization after cows in from Dec 1 thru April 20, 4-1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7" y="0"/>
            <a:ext cx="9182887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-15844"/>
            <a:ext cx="3048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Objectives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219201"/>
            <a:ext cx="4191000" cy="350519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Changes in SE AZ grasslands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Winter drought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Perennial grass cover</a:t>
            </a:r>
          </a:p>
          <a:p>
            <a:r>
              <a:rPr lang="en-US" sz="2800" dirty="0" smtClean="0"/>
              <a:t>Monitoring data and research information</a:t>
            </a:r>
          </a:p>
          <a:p>
            <a:r>
              <a:rPr lang="en-US" sz="2800" dirty="0" smtClean="0"/>
              <a:t>Implications for management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34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39" y="3399601"/>
            <a:ext cx="3978998" cy="239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39" y="413048"/>
            <a:ext cx="3978998" cy="259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2539" y="6086444"/>
            <a:ext cx="4253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101 total plant species recorded in 12 years</a:t>
            </a:r>
            <a:endParaRPr lang="en-US" dirty="0"/>
          </a:p>
        </p:txBody>
      </p:sp>
      <p:pic>
        <p:nvPicPr>
          <p:cNvPr id="3074" name="Picture 2" descr="C:\Users\RRRLLC\Documents\Robinett new documents 12-29-12\Robinett new docs\AZ SEC SRM veg change presentation 1-15-15\ARR loamy uplands\loamy upland photos\ESM 651 transect 11 5 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844800" cy="21336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RRLLC\Documents\Robinett new documents 12-29-12\Robinett new docs\AZ SEC SRM veg change presentation 1-15-15\ARR loamy uplands\loamy upland photos\ESM 651 8 25 14 transect, r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057400"/>
            <a:ext cx="2540000" cy="1905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77515" y="77070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11-2003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1446" y="30099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9-2014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1" y="4267201"/>
            <a:ext cx="3830008" cy="218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6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50" y="3505200"/>
            <a:ext cx="4188412" cy="249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0950" y="6149970"/>
            <a:ext cx="4253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112 total plant species recorded in 10 years</a:t>
            </a:r>
            <a:endParaRPr lang="en-US" dirty="0"/>
          </a:p>
        </p:txBody>
      </p:sp>
      <p:pic>
        <p:nvPicPr>
          <p:cNvPr id="4098" name="Picture 2" descr="C:\Users\RRRLLC\Documents\Robinett new documents 12-29-12\Robinett new docs\AZ SEC SRM veg change presentation 1-15-15\ARR loamy uplands\loamy upland photos\ESM 706 transect 1 13 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667000" cy="2000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1867934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1-2004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RRRLLC\Documents\Robinett new documents 12-29-12\Robinett new docs\AZ SEC SRM veg change presentation 1-15-15\ARR loamy uplands\loamy upland photos\esm 706 9 26 2013 transect, 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81" y="2006434"/>
            <a:ext cx="2709554" cy="20321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38713" y="3752196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9-2013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4" y="4495801"/>
            <a:ext cx="3827237" cy="217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93" y="457200"/>
            <a:ext cx="419456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6172200" y="3890695"/>
            <a:ext cx="0" cy="1595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00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Audubon Research Ranch Trends 2003-2014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3886200" cy="3276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Blue </a:t>
            </a:r>
            <a:r>
              <a:rPr lang="en-US" sz="2400" dirty="0" err="1" smtClean="0"/>
              <a:t>grama</a:t>
            </a:r>
            <a:r>
              <a:rPr lang="en-US" sz="2400" dirty="0" smtClean="0"/>
              <a:t>, plains </a:t>
            </a:r>
            <a:r>
              <a:rPr lang="en-US" sz="2400" dirty="0" err="1" smtClean="0"/>
              <a:t>lovegrass</a:t>
            </a:r>
            <a:r>
              <a:rPr lang="en-US" sz="2400" dirty="0" smtClean="0"/>
              <a:t> decreasing</a:t>
            </a:r>
          </a:p>
          <a:p>
            <a:r>
              <a:rPr lang="en-US" sz="2400" dirty="0" smtClean="0"/>
              <a:t>Lehmann </a:t>
            </a:r>
            <a:r>
              <a:rPr lang="en-US" sz="2400" dirty="0" err="1" smtClean="0"/>
              <a:t>lovegrass</a:t>
            </a:r>
            <a:r>
              <a:rPr lang="en-US" sz="2400" dirty="0" smtClean="0"/>
              <a:t> increasing</a:t>
            </a:r>
          </a:p>
          <a:p>
            <a:r>
              <a:rPr lang="en-US" sz="2400" dirty="0" smtClean="0"/>
              <a:t>Live basal cover steady or increasing</a:t>
            </a:r>
          </a:p>
          <a:p>
            <a:r>
              <a:rPr lang="en-US" sz="2400" dirty="0" smtClean="0"/>
              <a:t>Litter cover increasing</a:t>
            </a:r>
            <a:endParaRPr lang="en-US" sz="2400" dirty="0"/>
          </a:p>
        </p:txBody>
      </p:sp>
      <p:pic>
        <p:nvPicPr>
          <p:cNvPr id="1026" name="Picture 2" descr="C:\Users\RRRLLC\Pictures\ARR monitoring, 9-15-14\ARR, Linda at transect on Limy Slopes ESM 659, vert. 10-13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50" y="381000"/>
            <a:ext cx="4039553" cy="60640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729" y="2438400"/>
            <a:ext cx="3048000" cy="2362199"/>
          </a:xfrm>
        </p:spPr>
        <p:txBody>
          <a:bodyPr>
            <a:normAutofit/>
          </a:bodyPr>
          <a:lstStyle/>
          <a:p>
            <a:r>
              <a:rPr lang="en-US" sz="2400" dirty="0"/>
              <a:t>Temperature</a:t>
            </a:r>
          </a:p>
          <a:p>
            <a:pPr lvl="1"/>
            <a:r>
              <a:rPr lang="en-US" sz="1600" dirty="0"/>
              <a:t>Fore summer (Apr-June) drought  longer and hotter </a:t>
            </a:r>
            <a:r>
              <a:rPr lang="en-US" sz="1600" dirty="0" smtClean="0"/>
              <a:t>?</a:t>
            </a:r>
            <a:endParaRPr lang="en-US" sz="2400" dirty="0" smtClean="0"/>
          </a:p>
          <a:p>
            <a:r>
              <a:rPr lang="en-US" sz="2000" dirty="0" smtClean="0"/>
              <a:t>Growing season</a:t>
            </a:r>
          </a:p>
          <a:p>
            <a:pPr lvl="1"/>
            <a:r>
              <a:rPr lang="en-US" sz="1600" dirty="0" smtClean="0"/>
              <a:t>Earlier in spring</a:t>
            </a:r>
          </a:p>
          <a:p>
            <a:pPr lvl="1"/>
            <a:r>
              <a:rPr lang="en-US" sz="1600" dirty="0" smtClean="0"/>
              <a:t>Later in fall</a:t>
            </a:r>
          </a:p>
          <a:p>
            <a:pPr lvl="1"/>
            <a:endParaRPr lang="en-US" sz="1600" dirty="0" smtClean="0"/>
          </a:p>
          <a:p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29" y="457200"/>
            <a:ext cx="583406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29" y="3733800"/>
            <a:ext cx="583406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1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Altar Valley (Anvil Ranch) precipitation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327900" cy="275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26" y="3733800"/>
            <a:ext cx="7323373" cy="294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6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4114800" cy="8255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What does this mean for Range/Ranch  Management?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86200" cy="4691063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Drought planning:</a:t>
            </a:r>
          </a:p>
          <a:p>
            <a:r>
              <a:rPr lang="en-US" sz="1800" dirty="0" smtClean="0"/>
              <a:t>We use indicators throughout the year to make management decisions like;</a:t>
            </a:r>
          </a:p>
          <a:p>
            <a:r>
              <a:rPr lang="en-US" sz="1800" dirty="0" smtClean="0"/>
              <a:t>Water availability</a:t>
            </a:r>
          </a:p>
          <a:p>
            <a:r>
              <a:rPr lang="en-US" sz="1800" dirty="0" smtClean="0"/>
              <a:t>Previous year summer precipitation</a:t>
            </a:r>
          </a:p>
          <a:p>
            <a:r>
              <a:rPr lang="en-US" sz="1800" dirty="0" smtClean="0"/>
              <a:t>Current year precipitation</a:t>
            </a:r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If </a:t>
            </a:r>
            <a:r>
              <a:rPr lang="en-US" sz="1800" dirty="0"/>
              <a:t>cool season </a:t>
            </a:r>
            <a:r>
              <a:rPr lang="en-US" sz="1800" dirty="0" smtClean="0"/>
              <a:t>(Jan - June) </a:t>
            </a:r>
            <a:r>
              <a:rPr lang="en-US" sz="1800" dirty="0" err="1" smtClean="0"/>
              <a:t>precip</a:t>
            </a:r>
            <a:r>
              <a:rPr lang="en-US" sz="1800" dirty="0" smtClean="0"/>
              <a:t> </a:t>
            </a:r>
            <a:r>
              <a:rPr lang="en-US" sz="1800" dirty="0"/>
              <a:t>is:</a:t>
            </a:r>
          </a:p>
          <a:p>
            <a:pPr lvl="1"/>
            <a:r>
              <a:rPr lang="en-US" sz="1600" dirty="0"/>
              <a:t>&lt; 2 inches = </a:t>
            </a:r>
            <a:r>
              <a:rPr lang="en-US" sz="1600" dirty="0" smtClean="0"/>
              <a:t>fair </a:t>
            </a:r>
            <a:r>
              <a:rPr lang="en-US" sz="1600" dirty="0"/>
              <a:t>chance of loss of grass cover and production</a:t>
            </a:r>
          </a:p>
          <a:p>
            <a:r>
              <a:rPr lang="en-US" sz="1800" dirty="0" smtClean="0"/>
              <a:t>If cool season (Jan - June) </a:t>
            </a:r>
            <a:r>
              <a:rPr lang="en-US" sz="1800" dirty="0" err="1" smtClean="0"/>
              <a:t>precip</a:t>
            </a:r>
            <a:r>
              <a:rPr lang="en-US" sz="1800" dirty="0" smtClean="0"/>
              <a:t>. is:</a:t>
            </a:r>
          </a:p>
          <a:p>
            <a:r>
              <a:rPr lang="en-US" sz="1800" dirty="0" smtClean="0"/>
              <a:t>          </a:t>
            </a:r>
            <a:r>
              <a:rPr lang="en-US" sz="1600" dirty="0" smtClean="0"/>
              <a:t>&lt; 1 inch = very high chance of loss</a:t>
            </a:r>
          </a:p>
          <a:p>
            <a:r>
              <a:rPr lang="en-US" sz="1600" dirty="0" smtClean="0"/>
              <a:t>            of grass cover and  production</a:t>
            </a:r>
          </a:p>
          <a:p>
            <a:r>
              <a:rPr lang="en-US" sz="1600" dirty="0" smtClean="0"/>
              <a:t>     	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lvl="1"/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26" name="Picture 2" descr="C:\Users\RRRLLC\Pictures\Elkhorn-LD project, channel 21 pictures and KA 6, 11-13-15\Elkhorn-Pig Mountain KA 6, Kelsey Hawkes, vert. 11-13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091940" cy="60539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9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Other Vegetative Changes</a:t>
            </a:r>
            <a:endParaRPr lang="en-US" sz="3600" dirty="0"/>
          </a:p>
        </p:txBody>
      </p:sp>
      <p:pic>
        <p:nvPicPr>
          <p:cNvPr id="4098" name="Picture 2" descr="C:\Users\RRRLLC\Pictures\Robinett pictures 12-29-12\Empire, Josh S. 4-21-11\KA 3 (north slope), Oak Tree well, north pasture utilization on 4-21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971925" cy="29807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RRLLC\Pictures\Robinett, retakes of old SCS pictures, 2014\AZ 4956, M. James, 10-20-1950, ARR Chuney allotment, Jct of hwy 83 and Cimarron Rd. edit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464780" cy="23256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RRRLLC\Pictures\Robinett, retakes of old SCS pictures, 2014\AZ 4956, Kennedy, Robinett, 5-9-2014, ARR Chuney allotment, Jct of hwy 83 and Cimarron Rd. reduc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3464780" cy="25158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71686" y="1603332"/>
            <a:ext cx="13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M. James 10-20-50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826" y="4037644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5-9-14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1" y="4800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Oak species declining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675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981200"/>
            <a:ext cx="4038600" cy="2895600"/>
          </a:xfrm>
        </p:spPr>
        <p:txBody>
          <a:bodyPr/>
          <a:lstStyle/>
          <a:p>
            <a:r>
              <a:rPr lang="en-US" dirty="0" smtClean="0"/>
              <a:t>Ian Tomlinson</a:t>
            </a:r>
          </a:p>
          <a:p>
            <a:r>
              <a:rPr lang="en-US" dirty="0" smtClean="0"/>
              <a:t>Dr. Linda Kennedy</a:t>
            </a:r>
          </a:p>
          <a:p>
            <a:r>
              <a:rPr lang="en-US" dirty="0" smtClean="0"/>
              <a:t>Dr. Gita </a:t>
            </a:r>
            <a:r>
              <a:rPr lang="en-US" dirty="0" err="1" smtClean="0"/>
              <a:t>Bodner</a:t>
            </a:r>
            <a:endParaRPr lang="en-US" dirty="0" smtClean="0"/>
          </a:p>
          <a:p>
            <a:r>
              <a:rPr lang="en-US" dirty="0" smtClean="0"/>
              <a:t>Dr. Mary Nichols</a:t>
            </a:r>
          </a:p>
          <a:p>
            <a:r>
              <a:rPr lang="en-US" dirty="0" smtClean="0"/>
              <a:t>Dr. Phil Ogden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Bibliography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04800" y="914400"/>
            <a:ext cx="8229600" cy="5943600"/>
          </a:xfrm>
        </p:spPr>
        <p:txBody>
          <a:bodyPr>
            <a:normAutofit lnSpcReduction="10000"/>
          </a:bodyPr>
          <a:lstStyle/>
          <a:p>
            <a:r>
              <a:rPr lang="en-US" sz="1200" dirty="0" err="1" smtClean="0"/>
              <a:t>Chasey</a:t>
            </a:r>
            <a:r>
              <a:rPr lang="en-US" sz="1200" dirty="0"/>
              <a:t>, Richard, 2010. LEHMANN LOVEGRASS (</a:t>
            </a:r>
            <a:r>
              <a:rPr lang="en-US" sz="1200" i="1" dirty="0"/>
              <a:t>ERAGROSTIS LEHMANNIANA </a:t>
            </a:r>
            <a:r>
              <a:rPr lang="en-US" sz="1200" dirty="0"/>
              <a:t>NEES</a:t>
            </a:r>
            <a:r>
              <a:rPr lang="en-US" sz="1200" dirty="0" smtClean="0"/>
              <a:t>.) ANNOTATED BIBLIOGRAPHY</a:t>
            </a:r>
            <a:r>
              <a:rPr lang="en-US" sz="1200" b="1" dirty="0" smtClean="0"/>
              <a:t>.  </a:t>
            </a:r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smtClean="0"/>
              <a:t>researchranch.audubon.org/PDFs/E_lehmanniana_annotated_bibliography_rc_6-3-10.pdf</a:t>
            </a:r>
          </a:p>
          <a:p>
            <a:r>
              <a:rPr lang="en-US" sz="1200" dirty="0" smtClean="0"/>
              <a:t>Frank, A.B. 1996. Evaluating </a:t>
            </a:r>
            <a:r>
              <a:rPr lang="en-US" sz="1200" dirty="0"/>
              <a:t>Grass Development for Grazing </a:t>
            </a:r>
            <a:r>
              <a:rPr lang="en-US" sz="1200" dirty="0" smtClean="0"/>
              <a:t>Management. </a:t>
            </a:r>
            <a:r>
              <a:rPr lang="en-US" sz="1200" dirty="0"/>
              <a:t>RANGELANDS 18(3), </a:t>
            </a:r>
            <a:r>
              <a:rPr lang="en-US" sz="1200" dirty="0" smtClean="0"/>
              <a:t>June.</a:t>
            </a:r>
          </a:p>
          <a:p>
            <a:r>
              <a:rPr lang="en-US" sz="1200" dirty="0" smtClean="0"/>
              <a:t>Goodrich</a:t>
            </a:r>
            <a:r>
              <a:rPr lang="en-US" sz="1200" dirty="0"/>
              <a:t>, D.C., T.O. Keefer, C.L. </a:t>
            </a:r>
            <a:r>
              <a:rPr lang="en-US" sz="1200" dirty="0" err="1"/>
              <a:t>Unkrich</a:t>
            </a:r>
            <a:r>
              <a:rPr lang="en-US" sz="1200" dirty="0"/>
              <a:t>, </a:t>
            </a:r>
            <a:r>
              <a:rPr lang="en-US" sz="1200" dirty="0" err="1" smtClean="0"/>
              <a:t>M.H.Nichols</a:t>
            </a:r>
            <a:r>
              <a:rPr lang="en-US" sz="1200" dirty="0"/>
              <a:t>, H.B. Osborn, J.J. Stone, and J.R. Smith. 2008</a:t>
            </a:r>
            <a:r>
              <a:rPr lang="en-US" sz="1200" dirty="0" smtClean="0"/>
              <a:t>. Long-term </a:t>
            </a:r>
            <a:r>
              <a:rPr lang="en-US" sz="1200" dirty="0"/>
              <a:t>precipitation database, Walnut </a:t>
            </a:r>
            <a:r>
              <a:rPr lang="en-US" sz="1200" dirty="0" smtClean="0"/>
              <a:t>Gulch Experimental </a:t>
            </a:r>
            <a:r>
              <a:rPr lang="en-US" sz="1200" dirty="0"/>
              <a:t>Watershed, Arizona, United States. </a:t>
            </a:r>
            <a:r>
              <a:rPr lang="en-US" sz="1200" dirty="0" smtClean="0"/>
              <a:t>Water Resources </a:t>
            </a:r>
            <a:r>
              <a:rPr lang="en-US" sz="1200" dirty="0"/>
              <a:t>Research </a:t>
            </a:r>
            <a:r>
              <a:rPr lang="en-US" sz="1200" dirty="0" smtClean="0"/>
              <a:t>44:W05S04</a:t>
            </a:r>
            <a:endParaRPr lang="en-US" sz="1200" dirty="0"/>
          </a:p>
          <a:p>
            <a:r>
              <a:rPr lang="en-US" sz="1200" dirty="0" err="1"/>
              <a:t>Hamerlynck</a:t>
            </a:r>
            <a:r>
              <a:rPr lang="en-US" sz="1200" dirty="0"/>
              <a:t> EP, Scott RL, Barron-</a:t>
            </a:r>
            <a:r>
              <a:rPr lang="en-US" sz="1200" dirty="0" err="1"/>
              <a:t>Gafford</a:t>
            </a:r>
            <a:r>
              <a:rPr lang="en-US" sz="1200" dirty="0"/>
              <a:t> GA, Cavanaugh ML, Moran MS, </a:t>
            </a:r>
            <a:r>
              <a:rPr lang="en-US" sz="1200" dirty="0" err="1"/>
              <a:t>Huxman</a:t>
            </a:r>
            <a:r>
              <a:rPr lang="en-US" sz="1200" dirty="0"/>
              <a:t> TE. 2012b. Cool-season whole-plant </a:t>
            </a:r>
            <a:r>
              <a:rPr lang="en-US" sz="1200" dirty="0" smtClean="0"/>
              <a:t>gas exchange </a:t>
            </a:r>
            <a:r>
              <a:rPr lang="en-US" sz="1200" dirty="0"/>
              <a:t>of exotic and native semiarid bunchgrasses. Plant </a:t>
            </a:r>
            <a:r>
              <a:rPr lang="en-US" sz="1200" dirty="0" err="1"/>
              <a:t>Ecol</a:t>
            </a:r>
            <a:r>
              <a:rPr lang="en-US" sz="1200" dirty="0"/>
              <a:t> 213:1229–39</a:t>
            </a:r>
            <a:r>
              <a:rPr lang="en-US" sz="1200" dirty="0" smtClean="0"/>
              <a:t>.</a:t>
            </a:r>
          </a:p>
          <a:p>
            <a:r>
              <a:rPr lang="en-US" sz="1200" dirty="0" err="1"/>
              <a:t>Hamerlynck</a:t>
            </a:r>
            <a:r>
              <a:rPr lang="en-US" sz="1200" dirty="0"/>
              <a:t> EP, Scott RL, Moran MS, Keefer TO, </a:t>
            </a:r>
            <a:r>
              <a:rPr lang="en-US" sz="1200" dirty="0" err="1"/>
              <a:t>Huxman</a:t>
            </a:r>
            <a:r>
              <a:rPr lang="en-US" sz="1200" dirty="0"/>
              <a:t> TE</a:t>
            </a:r>
            <a:r>
              <a:rPr lang="en-US" sz="1200" dirty="0" smtClean="0"/>
              <a:t>. 2010</a:t>
            </a:r>
            <a:r>
              <a:rPr lang="en-US" sz="1200" dirty="0"/>
              <a:t>. Growing season ecosystem- and leaf-level gas </a:t>
            </a:r>
            <a:r>
              <a:rPr lang="en-US" sz="1200" dirty="0" smtClean="0"/>
              <a:t>exchange of </a:t>
            </a:r>
            <a:r>
              <a:rPr lang="en-US" sz="1200" dirty="0"/>
              <a:t>an exotic and native semiarid bunchgrass. </a:t>
            </a:r>
            <a:r>
              <a:rPr lang="en-US" sz="1200" dirty="0" err="1" smtClean="0"/>
              <a:t>Oecologia</a:t>
            </a:r>
            <a:r>
              <a:rPr lang="en-US" sz="1200" dirty="0" smtClean="0"/>
              <a:t> 163:561–70.</a:t>
            </a:r>
          </a:p>
          <a:p>
            <a:r>
              <a:rPr lang="en-US" sz="1200" dirty="0" err="1"/>
              <a:t>Hamerlynck</a:t>
            </a:r>
            <a:r>
              <a:rPr lang="en-US" sz="1200" dirty="0"/>
              <a:t>, Erik P., Russell L. Scott, and Greg A. Barron-</a:t>
            </a:r>
            <a:r>
              <a:rPr lang="en-US" sz="1200" dirty="0" err="1"/>
              <a:t>Gafford</a:t>
            </a:r>
            <a:r>
              <a:rPr lang="en-US" sz="1200" dirty="0"/>
              <a:t>. 2013. Consequences of cool-season drought-induced plant mortality to </a:t>
            </a:r>
            <a:r>
              <a:rPr lang="en-US" sz="1200" dirty="0" err="1"/>
              <a:t>Chihuahuan</a:t>
            </a:r>
            <a:r>
              <a:rPr lang="en-US" sz="1200" dirty="0"/>
              <a:t> desert grassland ecosystem and soil respiration dynamics. Ecosystems 16.7 : 1178-1191</a:t>
            </a:r>
            <a:r>
              <a:rPr lang="en-US" sz="1200" dirty="0" smtClean="0"/>
              <a:t>.</a:t>
            </a:r>
            <a:endParaRPr lang="en-US" sz="1200" dirty="0"/>
          </a:p>
          <a:p>
            <a:r>
              <a:rPr lang="en-US" sz="1200" dirty="0" err="1"/>
              <a:t>Hamerlynck</a:t>
            </a:r>
            <a:r>
              <a:rPr lang="en-US" sz="1200" dirty="0"/>
              <a:t> EP, Scott RL, Stone JJ. 2012a. Soil moisture </a:t>
            </a:r>
            <a:r>
              <a:rPr lang="en-US" sz="1200" dirty="0" smtClean="0"/>
              <a:t>and ecosystem </a:t>
            </a:r>
            <a:r>
              <a:rPr lang="en-US" sz="1200" dirty="0"/>
              <a:t>function responses of desert grassland varying </a:t>
            </a:r>
            <a:r>
              <a:rPr lang="en-US" sz="1200" dirty="0" smtClean="0"/>
              <a:t>in vegetative </a:t>
            </a:r>
            <a:r>
              <a:rPr lang="en-US" sz="1200" dirty="0"/>
              <a:t>cover to a saturating precipitation pulse. </a:t>
            </a:r>
            <a:r>
              <a:rPr lang="en-US" sz="1200" dirty="0" err="1" smtClean="0"/>
              <a:t>Ecohydrology</a:t>
            </a:r>
            <a:r>
              <a:rPr lang="en-US" sz="1200" dirty="0" smtClean="0"/>
              <a:t> 5:297–305</a:t>
            </a:r>
            <a:r>
              <a:rPr lang="en-US" sz="1200" dirty="0"/>
              <a:t>. doi:10.1002/eco.128.</a:t>
            </a:r>
          </a:p>
          <a:p>
            <a:r>
              <a:rPr lang="en-US" sz="1200" dirty="0" smtClean="0"/>
              <a:t>Keefer</a:t>
            </a:r>
            <a:r>
              <a:rPr lang="en-US" sz="1200" dirty="0"/>
              <a:t>, T.O., M.S. Moran, and G.B. Paige. 2008. </a:t>
            </a:r>
            <a:r>
              <a:rPr lang="en-US" sz="1200" dirty="0" smtClean="0"/>
              <a:t>Long term meteorological </a:t>
            </a:r>
            <a:r>
              <a:rPr lang="en-US" sz="1200" dirty="0"/>
              <a:t>and soil hydrology database</a:t>
            </a:r>
            <a:r>
              <a:rPr lang="en-US" sz="1200" dirty="0" smtClean="0"/>
              <a:t>, Walnut </a:t>
            </a:r>
            <a:r>
              <a:rPr lang="en-US" sz="1200" dirty="0"/>
              <a:t>Gulch Experimental Watershed, Arizona</a:t>
            </a:r>
            <a:r>
              <a:rPr lang="en-US" sz="1200" dirty="0" smtClean="0"/>
              <a:t>, United </a:t>
            </a:r>
            <a:r>
              <a:rPr lang="en-US" sz="1200" dirty="0"/>
              <a:t>States. Water Resources Research 44:W05S07</a:t>
            </a:r>
            <a:r>
              <a:rPr lang="en-US" sz="1200" dirty="0" smtClean="0"/>
              <a:t>.</a:t>
            </a:r>
          </a:p>
          <a:p>
            <a:r>
              <a:rPr lang="en-US" sz="1200" dirty="0"/>
              <a:t>King, D., S. Skirvin, C. </a:t>
            </a:r>
            <a:r>
              <a:rPr lang="en-US" sz="1200" dirty="0" err="1"/>
              <a:t>Holifield</a:t>
            </a:r>
            <a:r>
              <a:rPr lang="en-US" sz="1200" dirty="0"/>
              <a:t> Collins, M.S. Moran</a:t>
            </a:r>
            <a:r>
              <a:rPr lang="en-US" sz="1200" dirty="0" smtClean="0"/>
              <a:t>, </a:t>
            </a:r>
            <a:r>
              <a:rPr lang="de-DE" sz="1200" dirty="0" smtClean="0"/>
              <a:t>S</a:t>
            </a:r>
            <a:r>
              <a:rPr lang="de-DE" sz="1200" dirty="0"/>
              <a:t>. Biedenbender, M. Kidwell, M.A. Weltz, and A</a:t>
            </a:r>
            <a:r>
              <a:rPr lang="de-DE" sz="1200" dirty="0" smtClean="0"/>
              <a:t>. </a:t>
            </a:r>
            <a:r>
              <a:rPr lang="fr-FR" sz="1200" dirty="0" smtClean="0"/>
              <a:t>Diaz-</a:t>
            </a:r>
            <a:r>
              <a:rPr lang="fr-FR" sz="1200" dirty="0" err="1" smtClean="0"/>
              <a:t>Guiterrez</a:t>
            </a:r>
            <a:r>
              <a:rPr lang="fr-FR" sz="1200" dirty="0"/>
              <a:t>. 2008. </a:t>
            </a:r>
            <a:r>
              <a:rPr lang="fr-FR" sz="1200" dirty="0" err="1"/>
              <a:t>Assessing</a:t>
            </a:r>
            <a:r>
              <a:rPr lang="fr-FR" sz="1200" dirty="0"/>
              <a:t> </a:t>
            </a:r>
            <a:r>
              <a:rPr lang="fr-FR" sz="1200" dirty="0" err="1"/>
              <a:t>vegetation</a:t>
            </a:r>
            <a:r>
              <a:rPr lang="fr-FR" sz="1200" dirty="0"/>
              <a:t> </a:t>
            </a:r>
            <a:r>
              <a:rPr lang="fr-FR" sz="1200" dirty="0" smtClean="0"/>
              <a:t>change </a:t>
            </a:r>
            <a:r>
              <a:rPr lang="en-US" sz="1200" dirty="0" smtClean="0"/>
              <a:t>temporally </a:t>
            </a:r>
            <a:r>
              <a:rPr lang="en-US" sz="1200" dirty="0"/>
              <a:t>and spatially in southeastern Arizona. </a:t>
            </a:r>
            <a:r>
              <a:rPr lang="en-US" sz="1200" dirty="0" err="1" smtClean="0"/>
              <a:t>WaterResources</a:t>
            </a:r>
            <a:r>
              <a:rPr lang="en-US" sz="1200" dirty="0" smtClean="0"/>
              <a:t> </a:t>
            </a:r>
            <a:r>
              <a:rPr lang="en-US" sz="1200" dirty="0"/>
              <a:t>Research 44:W05S15</a:t>
            </a:r>
            <a:r>
              <a:rPr lang="en-US" sz="1200" dirty="0" smtClean="0"/>
              <a:t>.</a:t>
            </a:r>
          </a:p>
          <a:p>
            <a:r>
              <a:rPr lang="en-US" sz="1200" dirty="0"/>
              <a:t>McAuliffe JR, </a:t>
            </a:r>
            <a:r>
              <a:rPr lang="en-US" sz="1200" dirty="0" err="1"/>
              <a:t>Hamerlynck</a:t>
            </a:r>
            <a:r>
              <a:rPr lang="en-US" sz="1200" dirty="0"/>
              <a:t> EP. 2010. Perennial plant mortality </a:t>
            </a:r>
            <a:r>
              <a:rPr lang="en-US" sz="1200" dirty="0" smtClean="0"/>
              <a:t>in the </a:t>
            </a:r>
            <a:r>
              <a:rPr lang="en-US" sz="1200" dirty="0"/>
              <a:t>Sonoran and Mojave Deserts in response to severe, </a:t>
            </a:r>
            <a:r>
              <a:rPr lang="en-US" sz="1200" dirty="0" smtClean="0"/>
              <a:t>multiyear drought</a:t>
            </a:r>
            <a:r>
              <a:rPr lang="en-US" sz="1200" dirty="0"/>
              <a:t>. J Arid Environ 74:885–96</a:t>
            </a:r>
            <a:r>
              <a:rPr lang="en-US" sz="1200" dirty="0" smtClean="0"/>
              <a:t>.</a:t>
            </a:r>
          </a:p>
          <a:p>
            <a:r>
              <a:rPr lang="en-US" sz="1200" dirty="0" err="1" smtClean="0"/>
              <a:t>McClaran</a:t>
            </a:r>
            <a:r>
              <a:rPr lang="en-US" sz="1200" dirty="0" smtClean="0"/>
              <a:t>, Mitch and H. Wei. 2014. Recent drought phase in a 73 year record at two spatial scales: implications for livestock production on rangelands in the southwestern United States. Agricultural and Forest Meteorology, 197:40-51.</a:t>
            </a:r>
          </a:p>
          <a:p>
            <a:r>
              <a:rPr lang="en-US" sz="1200" dirty="0" smtClean="0"/>
              <a:t>Moran</a:t>
            </a:r>
            <a:r>
              <a:rPr lang="en-US" sz="1200" dirty="0"/>
              <a:t>, </a:t>
            </a:r>
            <a:r>
              <a:rPr lang="en-US" sz="1200" dirty="0" smtClean="0"/>
              <a:t>M.S., E.P</a:t>
            </a:r>
            <a:r>
              <a:rPr lang="en-US" sz="1200" dirty="0"/>
              <a:t>. </a:t>
            </a:r>
            <a:r>
              <a:rPr lang="en-US" sz="1200" dirty="0" err="1"/>
              <a:t>Hamerlynck</a:t>
            </a:r>
            <a:r>
              <a:rPr lang="en-US" sz="1200" dirty="0"/>
              <a:t>, R.L. Scott, W.E. </a:t>
            </a:r>
            <a:r>
              <a:rPr lang="en-US" sz="1200" dirty="0" err="1"/>
              <a:t>Emmerich</a:t>
            </a:r>
            <a:r>
              <a:rPr lang="en-US" sz="1200" dirty="0" smtClean="0"/>
              <a:t>, C.D</a:t>
            </a:r>
            <a:r>
              <a:rPr lang="en-US" sz="1200" dirty="0"/>
              <a:t>. </a:t>
            </a:r>
            <a:r>
              <a:rPr lang="en-US" sz="1200" dirty="0" err="1"/>
              <a:t>Holifield</a:t>
            </a:r>
            <a:r>
              <a:rPr lang="en-US" sz="1200" dirty="0"/>
              <a:t> </a:t>
            </a:r>
            <a:r>
              <a:rPr lang="en-US" sz="1200" dirty="0" smtClean="0"/>
              <a:t>Collins. 2008. Soil </a:t>
            </a:r>
            <a:r>
              <a:rPr lang="en-US" sz="1200" dirty="0"/>
              <a:t>Evaporative Response to </a:t>
            </a:r>
            <a:r>
              <a:rPr lang="en-US" sz="1200" dirty="0" smtClean="0"/>
              <a:t>Lehmann </a:t>
            </a:r>
            <a:r>
              <a:rPr lang="en-US" sz="1200" dirty="0" err="1" smtClean="0"/>
              <a:t>Lovegrass</a:t>
            </a:r>
            <a:r>
              <a:rPr lang="en-US" sz="1200" dirty="0" smtClean="0"/>
              <a:t>, </a:t>
            </a:r>
            <a:r>
              <a:rPr lang="en-US" sz="1200" i="1" dirty="0" err="1"/>
              <a:t>Eragrostis</a:t>
            </a:r>
            <a:r>
              <a:rPr lang="en-US" sz="1200" i="1" dirty="0"/>
              <a:t> </a:t>
            </a:r>
            <a:r>
              <a:rPr lang="en-US" sz="1200" i="1" dirty="0" err="1" smtClean="0"/>
              <a:t>lehmanniana</a:t>
            </a:r>
            <a:r>
              <a:rPr lang="en-US" sz="1200" dirty="0" smtClean="0"/>
              <a:t>, Invasion in </a:t>
            </a:r>
            <a:r>
              <a:rPr lang="en-US" sz="1200" dirty="0"/>
              <a:t>a Semiarid Watershed. The Third Interagency Conference on Research in the Watersheds, 8-11 September 2008, Estes Park, </a:t>
            </a:r>
            <a:r>
              <a:rPr lang="en-US" sz="1200" dirty="0" smtClean="0"/>
              <a:t>CO.</a:t>
            </a:r>
          </a:p>
          <a:p>
            <a:r>
              <a:rPr lang="en-US" sz="1200" dirty="0" err="1" smtClean="0"/>
              <a:t>Polyakov,V.O</a:t>
            </a:r>
            <a:r>
              <a:rPr lang="en-US" sz="1200" dirty="0" smtClean="0"/>
              <a:t>., </a:t>
            </a:r>
            <a:r>
              <a:rPr lang="en-US" sz="1200" dirty="0"/>
              <a:t>M. A. Nearing</a:t>
            </a:r>
            <a:r>
              <a:rPr lang="en-US" sz="1200" dirty="0" smtClean="0"/>
              <a:t>, </a:t>
            </a:r>
            <a:r>
              <a:rPr lang="en-US" sz="1200" dirty="0"/>
              <a:t>J. J. Stone</a:t>
            </a:r>
            <a:r>
              <a:rPr lang="en-US" sz="1200" dirty="0" smtClean="0"/>
              <a:t>, </a:t>
            </a:r>
            <a:r>
              <a:rPr lang="en-US" sz="1200" dirty="0"/>
              <a:t>E. P. </a:t>
            </a:r>
            <a:r>
              <a:rPr lang="en-US" sz="1200" dirty="0" err="1"/>
              <a:t>Hamerlynck</a:t>
            </a:r>
            <a:r>
              <a:rPr lang="en-US" sz="1200" dirty="0" smtClean="0"/>
              <a:t>, </a:t>
            </a:r>
            <a:r>
              <a:rPr lang="en-US" sz="1200" dirty="0"/>
              <a:t>M. H. Nichols</a:t>
            </a:r>
            <a:r>
              <a:rPr lang="en-US" sz="1200" dirty="0" smtClean="0"/>
              <a:t>, C</a:t>
            </a:r>
            <a:r>
              <a:rPr lang="en-US" sz="1200" dirty="0"/>
              <a:t>. D. </a:t>
            </a:r>
            <a:r>
              <a:rPr lang="en-US" sz="1200" dirty="0" err="1"/>
              <a:t>Holifield</a:t>
            </a:r>
            <a:r>
              <a:rPr lang="en-US" sz="1200" dirty="0"/>
              <a:t> Collins</a:t>
            </a:r>
            <a:r>
              <a:rPr lang="en-US" sz="1200" dirty="0" smtClean="0"/>
              <a:t>, </a:t>
            </a:r>
            <a:r>
              <a:rPr lang="en-US" sz="1200" dirty="0"/>
              <a:t>and R. L. </a:t>
            </a:r>
            <a:r>
              <a:rPr lang="en-US" sz="1200" dirty="0" smtClean="0"/>
              <a:t>Scott. 2010. Runoff </a:t>
            </a:r>
            <a:r>
              <a:rPr lang="en-US" sz="1200" dirty="0"/>
              <a:t>and erosional responses to a drought‐induced </a:t>
            </a:r>
            <a:r>
              <a:rPr lang="en-US" sz="1200" dirty="0" smtClean="0"/>
              <a:t>shift in </a:t>
            </a:r>
            <a:r>
              <a:rPr lang="en-US" sz="1200" dirty="0"/>
              <a:t>a desert grassland community </a:t>
            </a:r>
            <a:r>
              <a:rPr lang="en-US" sz="1200" dirty="0" smtClean="0"/>
              <a:t>composition. </a:t>
            </a:r>
            <a:r>
              <a:rPr lang="en-US" sz="1200" dirty="0"/>
              <a:t>JOURNAL OF GEOPHYSICAL RESEARCH, VOL. 115, </a:t>
            </a:r>
            <a:r>
              <a:rPr lang="en-US" sz="1200" dirty="0" smtClean="0"/>
              <a:t>G04027</a:t>
            </a:r>
          </a:p>
          <a:p>
            <a:r>
              <a:rPr lang="en-US" sz="1200" dirty="0" smtClean="0"/>
              <a:t>Scott, Russ, 2014. ARS, personal communication</a:t>
            </a:r>
            <a:endParaRPr lang="en-US" sz="1200" dirty="0"/>
          </a:p>
          <a:p>
            <a:r>
              <a:rPr lang="en-US" sz="1200" dirty="0" smtClean="0"/>
              <a:t>Scott </a:t>
            </a:r>
            <a:r>
              <a:rPr lang="en-US" sz="1200" dirty="0"/>
              <a:t>RL, </a:t>
            </a:r>
            <a:r>
              <a:rPr lang="en-US" sz="1200" dirty="0" err="1"/>
              <a:t>Hamerlynck</a:t>
            </a:r>
            <a:r>
              <a:rPr lang="en-US" sz="1200" dirty="0"/>
              <a:t> EP, </a:t>
            </a:r>
            <a:r>
              <a:rPr lang="en-US" sz="1200" dirty="0" err="1"/>
              <a:t>Jenerette</a:t>
            </a:r>
            <a:r>
              <a:rPr lang="en-US" sz="1200" dirty="0"/>
              <a:t> GD, Moran MS, </a:t>
            </a:r>
            <a:r>
              <a:rPr lang="en-US" sz="1200" dirty="0" smtClean="0"/>
              <a:t>Barron-</a:t>
            </a:r>
            <a:r>
              <a:rPr lang="nl-NL" sz="1200" dirty="0" smtClean="0"/>
              <a:t>Gafford </a:t>
            </a:r>
            <a:r>
              <a:rPr lang="nl-NL" sz="1200" dirty="0"/>
              <a:t>GA. 2010. Carbon dioxide exchange in </a:t>
            </a:r>
            <a:r>
              <a:rPr lang="nl-NL" sz="1200" dirty="0" smtClean="0"/>
              <a:t>semidesert </a:t>
            </a:r>
            <a:r>
              <a:rPr lang="en-US" sz="1200" dirty="0" smtClean="0"/>
              <a:t>grassland </a:t>
            </a:r>
            <a:r>
              <a:rPr lang="en-US" sz="1200" dirty="0"/>
              <a:t>through drought-induced vegetation change. </a:t>
            </a:r>
            <a:r>
              <a:rPr lang="en-US" sz="1200" dirty="0" smtClean="0"/>
              <a:t>J </a:t>
            </a:r>
            <a:r>
              <a:rPr lang="en-US" sz="1200" dirty="0" err="1" smtClean="0"/>
              <a:t>Geophys</a:t>
            </a:r>
            <a:r>
              <a:rPr lang="en-US" sz="1200" dirty="0" smtClean="0"/>
              <a:t> </a:t>
            </a:r>
            <a:r>
              <a:rPr lang="en-US" sz="1200" dirty="0"/>
              <a:t>Res 115:G030326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874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RRLLC\Pictures\Robinett pictures 12-29-12\Empire 3-1-13\Empire, Hilton Pas, cows at salt , 2-27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399"/>
            <a:ext cx="3124200" cy="22415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RRLLC\Pictures\Empire bio Planning 5-2-14 and 11-21-14\Empire, Bio Planning, Emilio Carrillo update on CRMP, 11-21-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63" y="2060122"/>
            <a:ext cx="3113017" cy="20721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RRLLC\Pictures\Sonoita home, new Horno and grill, 2014\Antelope buck, Babacomari Ranch, West pasture, 7-24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96013"/>
            <a:ext cx="3276600" cy="21809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4777589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Las </a:t>
            </a:r>
            <a:r>
              <a:rPr lang="en-US" sz="3200" dirty="0" err="1" smtClean="0"/>
              <a:t>Cienegas</a:t>
            </a:r>
            <a:r>
              <a:rPr lang="en-US" sz="3200" dirty="0" smtClean="0"/>
              <a:t> National Conservation Area, Empire Ranch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940014"/>
            <a:ext cx="2667000" cy="385118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Various ranches since 1870</a:t>
            </a:r>
          </a:p>
          <a:p>
            <a:r>
              <a:rPr lang="en-US" sz="2000" dirty="0" smtClean="0"/>
              <a:t>BLM since 1988 </a:t>
            </a:r>
          </a:p>
          <a:p>
            <a:r>
              <a:rPr lang="en-US" sz="2000" dirty="0" smtClean="0"/>
              <a:t>Las </a:t>
            </a:r>
            <a:r>
              <a:rPr lang="en-US" sz="2000" dirty="0" err="1" smtClean="0"/>
              <a:t>Cienegas</a:t>
            </a:r>
            <a:r>
              <a:rPr lang="en-US" sz="2000" dirty="0" smtClean="0"/>
              <a:t> NCA in 2000</a:t>
            </a:r>
          </a:p>
          <a:p>
            <a:r>
              <a:rPr lang="en-US" sz="2000" dirty="0" smtClean="0"/>
              <a:t>Active management, multiple land uses</a:t>
            </a:r>
          </a:p>
          <a:p>
            <a:r>
              <a:rPr lang="en-US" sz="2000" dirty="0" smtClean="0"/>
              <a:t>Monitoring veg, wildlife, climate, water, arch and historic resources  </a:t>
            </a:r>
            <a:endParaRPr lang="en-US" sz="2000" dirty="0"/>
          </a:p>
        </p:txBody>
      </p:sp>
      <p:pic>
        <p:nvPicPr>
          <p:cNvPr id="7170" name="Picture 2" descr="C:\Users\RRRLLC\Pictures\Empire flowers 4-19-14\Empire, the Whetstones from North Pasture, 4-19-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52898"/>
            <a:ext cx="3276600" cy="24574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RRLLC\Pictures\Robinett pictures 12-29-12\Empire house, utiliz 8-17-09\Empire ranch hou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62400"/>
            <a:ext cx="3350705" cy="25146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9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81000" y="228600"/>
            <a:ext cx="3657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Empire Ranch Monitoring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676400"/>
            <a:ext cx="2286000" cy="4484131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44 upland veg transects</a:t>
            </a:r>
          </a:p>
          <a:p>
            <a:r>
              <a:rPr lang="en-US" sz="2000" dirty="0" smtClean="0"/>
              <a:t>7 paired (grazed-</a:t>
            </a:r>
            <a:r>
              <a:rPr lang="en-US" sz="2000" dirty="0" err="1" smtClean="0"/>
              <a:t>ungrazed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77000 acres</a:t>
            </a:r>
          </a:p>
          <a:p>
            <a:r>
              <a:rPr lang="en-US" sz="2000" dirty="0" smtClean="0"/>
              <a:t>MLRA 41-3,         12-16”pz</a:t>
            </a:r>
          </a:p>
          <a:p>
            <a:r>
              <a:rPr lang="en-US" sz="2000" dirty="0" smtClean="0"/>
              <a:t>Monitor</a:t>
            </a:r>
          </a:p>
          <a:p>
            <a:pPr lvl="1"/>
            <a:r>
              <a:rPr lang="en-US" sz="1600" dirty="0" smtClean="0"/>
              <a:t>Photos</a:t>
            </a:r>
          </a:p>
          <a:p>
            <a:pPr lvl="1"/>
            <a:r>
              <a:rPr lang="en-US" sz="1600" dirty="0" smtClean="0"/>
              <a:t>Vegetation cover</a:t>
            </a:r>
          </a:p>
          <a:p>
            <a:pPr lvl="1"/>
            <a:r>
              <a:rPr lang="en-US" sz="1600" dirty="0" smtClean="0"/>
              <a:t>Precipitation</a:t>
            </a:r>
          </a:p>
          <a:p>
            <a:pPr lvl="1"/>
            <a:r>
              <a:rPr lang="en-US" sz="1600" dirty="0" smtClean="0"/>
              <a:t>Grazing utilization</a:t>
            </a:r>
          </a:p>
          <a:p>
            <a:pPr lvl="1"/>
            <a:r>
              <a:rPr lang="en-US" sz="1600" dirty="0" smtClean="0"/>
              <a:t>Other</a:t>
            </a:r>
          </a:p>
          <a:p>
            <a:pPr lvl="1"/>
            <a:endParaRPr lang="en-US" sz="1600" dirty="0" smtClean="0"/>
          </a:p>
          <a:p>
            <a:endParaRPr lang="en-US" sz="2000" dirty="0"/>
          </a:p>
        </p:txBody>
      </p:sp>
      <p:pic>
        <p:nvPicPr>
          <p:cNvPr id="3074" name="Picture 2" descr="C:\Users\RRRLLC\Pictures\Robinett pictures 12-29-12\Empire, 9-30-13\Empire, North pasture, KA 3, Oak Tree well, rested, 10-30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68" y="1192256"/>
            <a:ext cx="5952547" cy="44465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407" y="5791200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Empire, North Pas. KA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3657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Empire Ranch Trends 2003-2014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941378"/>
            <a:ext cx="2514600" cy="3402417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Basal cover declining </a:t>
            </a:r>
          </a:p>
          <a:p>
            <a:r>
              <a:rPr lang="en-US" sz="2400" dirty="0" smtClean="0"/>
              <a:t>Litter cover increasing</a:t>
            </a:r>
          </a:p>
          <a:p>
            <a:r>
              <a:rPr lang="en-US" sz="2400" dirty="0" smtClean="0"/>
              <a:t>Lehmann </a:t>
            </a:r>
            <a:r>
              <a:rPr lang="en-US" sz="2400" dirty="0" err="1" smtClean="0"/>
              <a:t>lovegrass</a:t>
            </a:r>
            <a:r>
              <a:rPr lang="en-US" sz="2400" dirty="0" smtClean="0"/>
              <a:t> increasing</a:t>
            </a:r>
          </a:p>
          <a:p>
            <a:r>
              <a:rPr lang="en-US" sz="2400" b="1" dirty="0" smtClean="0"/>
              <a:t>Similar trends grazed-</a:t>
            </a:r>
            <a:r>
              <a:rPr lang="en-US" sz="2400" b="1" dirty="0" err="1" smtClean="0"/>
              <a:t>ungrazed</a:t>
            </a:r>
            <a:endParaRPr lang="en-US" sz="2400" b="1" dirty="0" smtClean="0"/>
          </a:p>
          <a:p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572618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774" y="1724685"/>
            <a:ext cx="9207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22198" y="5632009"/>
            <a:ext cx="1606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Bodner</a:t>
            </a:r>
            <a:r>
              <a:rPr lang="en-US" sz="1200" dirty="0" smtClean="0"/>
              <a:t>, 2014 TNC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493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RRLLC\Pictures\Robinett pictures 12-29-12\Robinett Misc pictures\Empire Ka 17 and 18, exclosure, reduced, Emmerich 2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6" y="1371600"/>
            <a:ext cx="4794563" cy="45412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2743200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Empire Ranch, West Pasture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729" y="3429000"/>
            <a:ext cx="391067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5474732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Emmerich</a:t>
            </a:r>
            <a:r>
              <a:rPr lang="en-US" dirty="0" smtClean="0">
                <a:solidFill>
                  <a:schemeClr val="bg1"/>
                </a:solidFill>
              </a:rPr>
              <a:t>, 2002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729" y="457200"/>
            <a:ext cx="391067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60144" y="6096000"/>
            <a:ext cx="18817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Mean annual </a:t>
            </a:r>
            <a:r>
              <a:rPr lang="en-US" sz="1200" dirty="0" err="1"/>
              <a:t>precip</a:t>
            </a:r>
            <a:r>
              <a:rPr lang="en-US" sz="1200" dirty="0"/>
              <a:t> 14.75”</a:t>
            </a:r>
          </a:p>
        </p:txBody>
      </p:sp>
    </p:spTree>
    <p:extLst>
      <p:ext uri="{BB962C8B-B14F-4D97-AF65-F5344CB8AC3E}">
        <p14:creationId xmlns:p14="http://schemas.microsoft.com/office/powerpoint/2010/main" val="24473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262" y="304800"/>
            <a:ext cx="3795665" cy="944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Empire Ranch, West Pasture KA 17 &amp; 18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9" y="1626470"/>
            <a:ext cx="5365592" cy="393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RRRLLC\Pictures\Robinett pictures 12-29-12\Empire, Apache, West,  4-12-12\Empire, West Pasture, KA 17, grazed 140 cows Nov. 8 to April 6, 43% utilization on blue grama, 4-11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81" y="1658912"/>
            <a:ext cx="2811579" cy="2108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RRLLC\Pictures\Robinett pictures 12-29-12\Empire, Apache, West,  4-12-12\Empire, West Pasture, KA 18, ungrazed exclosure, 4-11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81" y="4057964"/>
            <a:ext cx="2811579" cy="2108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619523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4-11-12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04586" y="1658912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Outside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9005" y="4058677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Inside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RRLLC\Pictures\ARS Walnut Gulch 60th anniversery\Walnut Gulch, rainfall simulator at Kend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4" y="1447800"/>
            <a:ext cx="5588000" cy="4191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52400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Agricultural Research Service, Walnut Gulch Experimental Watershed 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72200" y="838200"/>
            <a:ext cx="2514600" cy="515880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WGEW in 1956</a:t>
            </a:r>
          </a:p>
          <a:p>
            <a:pPr lvl="1"/>
            <a:r>
              <a:rPr lang="en-US" sz="1600" dirty="0" smtClean="0"/>
              <a:t>150 km2 </a:t>
            </a:r>
          </a:p>
          <a:p>
            <a:pPr lvl="1"/>
            <a:r>
              <a:rPr lang="en-US" sz="1600" dirty="0" smtClean="0"/>
              <a:t>Tombstone</a:t>
            </a:r>
          </a:p>
          <a:p>
            <a:r>
              <a:rPr lang="en-US" sz="2000" dirty="0" smtClean="0"/>
              <a:t>SW Watershed Research Center in 1971</a:t>
            </a:r>
          </a:p>
          <a:p>
            <a:r>
              <a:rPr lang="en-US" sz="2000" dirty="0" smtClean="0"/>
              <a:t>Instrumented</a:t>
            </a:r>
          </a:p>
          <a:p>
            <a:pPr lvl="1"/>
            <a:r>
              <a:rPr lang="en-US" sz="1600" dirty="0" smtClean="0"/>
              <a:t>precipitation </a:t>
            </a:r>
          </a:p>
          <a:p>
            <a:pPr lvl="1"/>
            <a:r>
              <a:rPr lang="en-US" sz="1600" dirty="0" smtClean="0"/>
              <a:t>runoff </a:t>
            </a:r>
          </a:p>
          <a:p>
            <a:pPr lvl="1"/>
            <a:r>
              <a:rPr lang="en-US" sz="1600" dirty="0" smtClean="0"/>
              <a:t>sediment</a:t>
            </a:r>
          </a:p>
          <a:p>
            <a:pPr lvl="1"/>
            <a:r>
              <a:rPr lang="en-US" sz="1600" dirty="0" smtClean="0"/>
              <a:t>vegetation</a:t>
            </a:r>
          </a:p>
          <a:p>
            <a:pPr lvl="1"/>
            <a:r>
              <a:rPr lang="en-US" sz="1600" dirty="0" smtClean="0"/>
              <a:t>meteorological</a:t>
            </a:r>
          </a:p>
          <a:p>
            <a:pPr lvl="1"/>
            <a:r>
              <a:rPr lang="en-US" sz="1600" dirty="0" smtClean="0"/>
              <a:t>atmospheric</a:t>
            </a:r>
          </a:p>
          <a:p>
            <a:pPr lvl="1"/>
            <a:r>
              <a:rPr lang="en-US" sz="1600" dirty="0" smtClean="0"/>
              <a:t>soil moisture</a:t>
            </a:r>
          </a:p>
        </p:txBody>
      </p:sp>
    </p:spTree>
    <p:extLst>
      <p:ext uri="{BB962C8B-B14F-4D97-AF65-F5344CB8AC3E}">
        <p14:creationId xmlns:p14="http://schemas.microsoft.com/office/powerpoint/2010/main" val="26035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905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Kendall watershed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05600" y="2057400"/>
            <a:ext cx="2133600" cy="2743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Grassland</a:t>
            </a:r>
          </a:p>
          <a:p>
            <a:r>
              <a:rPr lang="en-US" sz="2400" dirty="0" smtClean="0"/>
              <a:t>5000’ elev.</a:t>
            </a:r>
          </a:p>
          <a:p>
            <a:r>
              <a:rPr lang="en-US" sz="2400" dirty="0" smtClean="0"/>
              <a:t>13.6” ann. </a:t>
            </a:r>
            <a:r>
              <a:rPr lang="en-US" sz="2400" dirty="0" err="1" smtClean="0"/>
              <a:t>precip</a:t>
            </a:r>
            <a:endParaRPr lang="en-US" sz="2400" dirty="0" smtClean="0"/>
          </a:p>
          <a:p>
            <a:r>
              <a:rPr lang="en-US" sz="2400" dirty="0" smtClean="0"/>
              <a:t>MLRA 41-3</a:t>
            </a:r>
          </a:p>
          <a:p>
            <a:r>
              <a:rPr lang="en-US" sz="2400" dirty="0" smtClean="0"/>
              <a:t>1990-2014</a:t>
            </a:r>
            <a:endParaRPr lang="en-US" sz="2400" dirty="0"/>
          </a:p>
        </p:txBody>
      </p:sp>
      <p:pic>
        <p:nvPicPr>
          <p:cNvPr id="1027" name="Picture 3" descr="C:\Users\RRRLLC\Pictures\ARS Walnut Gulch 60th anniversery\Small flume at Kendall watershed, 3-6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6197600" cy="4648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6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1314</Words>
  <Application>Microsoft Office PowerPoint</Application>
  <PresentationFormat>On-screen Show (4:3)</PresentationFormat>
  <Paragraphs>187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Vegetation Change on SE Arizona Grasslands</vt:lpstr>
      <vt:lpstr>Objectives</vt:lpstr>
      <vt:lpstr>Las Cienegas National Conservation Area, Empire Ranch</vt:lpstr>
      <vt:lpstr>Empire Ranch Monitoring</vt:lpstr>
      <vt:lpstr>Empire Ranch Trends 2003-2014</vt:lpstr>
      <vt:lpstr>Empire Ranch, West Pasture  </vt:lpstr>
      <vt:lpstr>Empire Ranch, West Pasture KA 17 &amp; 18</vt:lpstr>
      <vt:lpstr>Agricultural Research Service, Walnut Gulch Experimental Watershed </vt:lpstr>
      <vt:lpstr>Kendall watershed</vt:lpstr>
      <vt:lpstr>Kendall Watershed 2006 drought</vt:lpstr>
      <vt:lpstr>Kendall 2006 drought</vt:lpstr>
      <vt:lpstr>Kendall 2006 drought</vt:lpstr>
      <vt:lpstr>Kendall Drought 2011</vt:lpstr>
      <vt:lpstr>Appleton-Whittell Research Ranch of the National Audubon Society</vt:lpstr>
      <vt:lpstr>Audubon Research Ranch 1965-1975</vt:lpstr>
      <vt:lpstr>Audubon Research Ranch 1965-1975</vt:lpstr>
      <vt:lpstr>PowerPoint Presentation</vt:lpstr>
      <vt:lpstr>Audubon RR, 18 Upland Monitoring Transects</vt:lpstr>
      <vt:lpstr>PowerPoint Presentation</vt:lpstr>
      <vt:lpstr>PowerPoint Presentation</vt:lpstr>
      <vt:lpstr>PowerPoint Presentation</vt:lpstr>
      <vt:lpstr>Audubon Research Ranch Trends 2003-2014</vt:lpstr>
      <vt:lpstr>PowerPoint Presentation</vt:lpstr>
      <vt:lpstr>Altar Valley (Anvil Ranch) precipitation</vt:lpstr>
      <vt:lpstr>What does this mean for Range/Ranch  Management?</vt:lpstr>
      <vt:lpstr>Other Vegetative Changes</vt:lpstr>
      <vt:lpstr>Acknowledgement</vt:lpstr>
      <vt:lpstr>Bibliography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Vegetation Change on the Sonoita Plains</dc:title>
  <dc:creator>RRRLLC</dc:creator>
  <cp:lastModifiedBy>morganpfander@yahoo.com</cp:lastModifiedBy>
  <cp:revision>165</cp:revision>
  <dcterms:created xsi:type="dcterms:W3CDTF">2014-11-26T16:47:22Z</dcterms:created>
  <dcterms:modified xsi:type="dcterms:W3CDTF">2016-06-03T23:08:19Z</dcterms:modified>
</cp:coreProperties>
</file>